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849" r:id="rId2"/>
    <p:sldId id="1550" r:id="rId3"/>
    <p:sldId id="1291" r:id="rId4"/>
    <p:sldId id="1498" r:id="rId5"/>
    <p:sldId id="1551" r:id="rId6"/>
    <p:sldId id="1549" r:id="rId7"/>
    <p:sldId id="1499" r:id="rId8"/>
    <p:sldId id="1581" r:id="rId9"/>
    <p:sldId id="1501" r:id="rId10"/>
    <p:sldId id="1500" r:id="rId11"/>
    <p:sldId id="1552" r:id="rId12"/>
    <p:sldId id="1436" r:id="rId13"/>
    <p:sldId id="1582" r:id="rId14"/>
    <p:sldId id="1502" r:id="rId15"/>
    <p:sldId id="1503" r:id="rId16"/>
    <p:sldId id="1553" r:id="rId17"/>
    <p:sldId id="1554" r:id="rId18"/>
    <p:sldId id="1555" r:id="rId19"/>
    <p:sldId id="1556" r:id="rId20"/>
    <p:sldId id="1558" r:id="rId21"/>
    <p:sldId id="1559" r:id="rId22"/>
    <p:sldId id="1560" r:id="rId23"/>
    <p:sldId id="1561" r:id="rId24"/>
    <p:sldId id="1562" r:id="rId25"/>
    <p:sldId id="1563" r:id="rId26"/>
    <p:sldId id="1565" r:id="rId27"/>
    <p:sldId id="1566" r:id="rId28"/>
    <p:sldId id="1567" r:id="rId29"/>
    <p:sldId id="1568" r:id="rId30"/>
    <p:sldId id="1569" r:id="rId31"/>
    <p:sldId id="1570" r:id="rId32"/>
    <p:sldId id="1571" r:id="rId33"/>
    <p:sldId id="1572" r:id="rId34"/>
    <p:sldId id="1574" r:id="rId35"/>
    <p:sldId id="1575" r:id="rId36"/>
    <p:sldId id="1576" r:id="rId37"/>
    <p:sldId id="1577" r:id="rId38"/>
    <p:sldId id="1578" r:id="rId39"/>
    <p:sldId id="1579" r:id="rId40"/>
    <p:sldId id="1580" r:id="rId41"/>
  </p:sldIdLst>
  <p:sldSz cx="9144000" cy="5143500" type="screen16x9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4FC"/>
    <a:srgbClr val="0000FF"/>
    <a:srgbClr val="3A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52" autoAdjust="0"/>
    <p:restoredTop sz="0" autoAdjust="0"/>
  </p:normalViewPr>
  <p:slideViewPr>
    <p:cSldViewPr showGuides="1">
      <p:cViewPr varScale="1">
        <p:scale>
          <a:sx n="109" d="100"/>
          <a:sy n="109" d="100"/>
        </p:scale>
        <p:origin x="91" y="62"/>
      </p:cViewPr>
      <p:guideLst>
        <p:guide orient="horz" pos="1620"/>
        <p:guide pos="2876"/>
      </p:guideLst>
    </p:cSldViewPr>
  </p:slideViewPr>
  <p:outlineViewPr>
    <p:cViewPr>
      <p:scale>
        <a:sx n="33" d="100"/>
        <a:sy n="33" d="100"/>
      </p:scale>
      <p:origin x="34" y="9931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2E1D3-F534-4B3C-9EB2-6DCC39E34294}" type="datetimeFigureOut">
              <a:rPr lang="en-CA" smtClean="0"/>
              <a:t>2026-07-30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3F03A-D942-4AFF-81B7-D344BF8BA01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0738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3F03A-D942-4AFF-81B7-D344BF8BA018}" type="slidenum">
              <a:rPr lang="en-CA" smtClean="0"/>
              <a:t>1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gradFill rotWithShape="1">
          <a:gsLst>
            <a:gs pos="0">
              <a:srgbClr val="3E3E35"/>
            </a:gs>
            <a:gs pos="47501">
              <a:srgbClr val="70706A"/>
            </a:gs>
            <a:gs pos="58501">
              <a:srgbClr val="7C7C77"/>
            </a:gs>
            <a:gs pos="100000">
              <a:srgbClr val="3E3E35"/>
            </a:gs>
          </a:gsLst>
          <a:lin ang="36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1908572"/>
            <a:ext cx="9144000" cy="2441972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0" y="2000250"/>
            <a:ext cx="9144000" cy="2055019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6" name="Rectangle 7"/>
          <p:cNvSpPr/>
          <p:nvPr/>
        </p:nvSpPr>
        <p:spPr>
          <a:xfrm>
            <a:off x="0" y="4108848"/>
            <a:ext cx="9144000" cy="177403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148013" y="3195638"/>
            <a:ext cx="1219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>
                <a:solidFill>
                  <a:srgbClr val="F4680B"/>
                </a:solidFill>
                <a:latin typeface="Franklin Gothic Book" pitchFamily="34" charset="0"/>
                <a:sym typeface="Wingdings" panose="05000000000000000000" pitchFamily="2" charset="2"/>
              </a:rPr>
              <a:t></a:t>
            </a:r>
            <a:endParaRPr lang="en-US" altLang="zh-CN" sz="3200">
              <a:solidFill>
                <a:srgbClr val="F4680B"/>
              </a:solidFill>
              <a:latin typeface="Franklin Gothic Book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819650" y="3195638"/>
            <a:ext cx="1219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>
                <a:solidFill>
                  <a:srgbClr val="F4680B"/>
                </a:solidFill>
                <a:latin typeface="Franklin Gothic Book" pitchFamily="34" charset="0"/>
                <a:sym typeface="Wingdings" panose="05000000000000000000" pitchFamily="2" charset="2"/>
              </a:rPr>
              <a:t></a:t>
            </a:r>
            <a:endParaRPr lang="en-US" altLang="zh-CN" sz="3200">
              <a:solidFill>
                <a:srgbClr val="F4680B"/>
              </a:solidFill>
              <a:latin typeface="Franklin Gothic Book" pitchFamily="34" charset="0"/>
            </a:endParaRPr>
          </a:p>
        </p:txBody>
      </p:sp>
      <p:pic>
        <p:nvPicPr>
          <p:cNvPr id="9" name="图片 15" descr="AGCF_Logo150透明背景1深色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589360"/>
            <a:ext cx="1143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114550"/>
            <a:ext cx="8686800" cy="1102519"/>
          </a:xfrm>
        </p:spPr>
        <p:txBody>
          <a:bodyPr anchor="b">
            <a:noAutofit/>
          </a:bodyPr>
          <a:lstStyle>
            <a:lvl1pPr>
              <a:defRPr sz="60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3600450"/>
            <a:ext cx="8001000" cy="4000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11" name="灯片编号占位符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B616E-460A-41C6-87F7-6E50302701E1}" type="slidenum">
              <a:rPr lang="en-US" altLang="zh-CN">
                <a:solidFill>
                  <a:srgbClr val="D7DAE1"/>
                </a:solidFill>
              </a:rPr>
              <a:t>‹#›</a:t>
            </a:fld>
            <a:endParaRPr lang="en-US" altLang="zh-CN">
              <a:solidFill>
                <a:srgbClr val="D7DAE1"/>
              </a:solidFill>
            </a:endParaRPr>
          </a:p>
        </p:txBody>
      </p:sp>
      <p:sp>
        <p:nvSpPr>
          <p:cNvPr id="12" name="页脚占位符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D7DAE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Font typeface="Wingdings" panose="05000000000000000000" pitchFamily="2" charset="2"/>
              <a:buChar char="u"/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3C9B6-C6AA-4521-A0A0-771A4DD55D70}" type="datetime3">
              <a:rPr lang="zh-CN" altLang="en-US">
                <a:solidFill>
                  <a:srgbClr val="55554A"/>
                </a:solidFill>
              </a:rPr>
              <a:t>2026年7月30日星期四</a:t>
            </a:fld>
            <a:endParaRPr lang="en-US" altLang="zh-CN">
              <a:solidFill>
                <a:srgbClr val="55554A"/>
              </a:solidFill>
              <a:ea typeface="SimSun" panose="02010600030101010101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7217B-BEEF-4D93-96E9-8118FF21A411}" type="slidenum">
              <a:rPr lang="en-US" altLang="zh-CN">
                <a:solidFill>
                  <a:srgbClr val="55554A"/>
                </a:solidFill>
              </a:rPr>
              <a:t>‹#›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 rot="5400000">
            <a:off x="5448300" y="1552575"/>
            <a:ext cx="5143500" cy="2038350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5" name="Rectangle 7"/>
          <p:cNvSpPr/>
          <p:nvPr/>
        </p:nvSpPr>
        <p:spPr>
          <a:xfrm rot="5400000">
            <a:off x="5525294" y="1713706"/>
            <a:ext cx="5143500" cy="1716088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6" name="Rectangle 8"/>
          <p:cNvSpPr/>
          <p:nvPr/>
        </p:nvSpPr>
        <p:spPr>
          <a:xfrm rot="5400000">
            <a:off x="4538663" y="2497138"/>
            <a:ext cx="5143500" cy="149225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pic>
        <p:nvPicPr>
          <p:cNvPr id="7" name="图片 13" descr="AGCF_Logo150透明背景1深色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6" y="160735"/>
            <a:ext cx="1000125" cy="75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1017974"/>
            <a:ext cx="1447800" cy="3576649"/>
          </a:xfrm>
        </p:spPr>
        <p:txBody>
          <a:bodyPr vert="eaVert" anchor="b"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353175" cy="4388644"/>
          </a:xfrm>
        </p:spPr>
        <p:txBody>
          <a:bodyPr vert="eaVert"/>
          <a:lstStyle>
            <a:lvl1pPr>
              <a:buFont typeface="Wingdings" panose="05000000000000000000" pitchFamily="2" charset="2"/>
              <a:buChar char="u"/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DEC54-6D4C-4162-B571-EF9EA81DC2C0}" type="datetime3">
              <a:rPr lang="zh-CN" altLang="en-US">
                <a:solidFill>
                  <a:srgbClr val="55554A"/>
                </a:solidFill>
              </a:rPr>
              <a:t>2026年7月30日星期四</a:t>
            </a:fld>
            <a:endParaRPr lang="en-US" altLang="zh-CN">
              <a:solidFill>
                <a:srgbClr val="55554A"/>
              </a:solidFill>
              <a:ea typeface="SimSun" panose="02010600030101010101" pitchFamily="2" charset="-122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4767263"/>
            <a:ext cx="7620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CC54C-A312-4638-BB09-760122D3D7F7}" type="slidenum">
              <a:rPr lang="en-US" altLang="zh-CN">
                <a:solidFill>
                  <a:srgbClr val="55554A"/>
                </a:solidFill>
              </a:rPr>
              <a:t>‹#›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Ø"/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‹#›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gradFill rotWithShape="1">
          <a:gsLst>
            <a:gs pos="0">
              <a:srgbClr val="A0A3A8"/>
            </a:gs>
            <a:gs pos="47501">
              <a:srgbClr val="D0D3D9"/>
            </a:gs>
            <a:gs pos="58501">
              <a:srgbClr val="D2D5DA"/>
            </a:gs>
            <a:gs pos="100000">
              <a:srgbClr val="A0A3A8"/>
            </a:gs>
          </a:gsLst>
          <a:lin ang="36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908572"/>
            <a:ext cx="9144000" cy="2441972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2000250"/>
            <a:ext cx="9144000" cy="2055019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4108848"/>
            <a:ext cx="9144000" cy="177403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819650" y="3195638"/>
            <a:ext cx="1219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>
                <a:solidFill>
                  <a:srgbClr val="FFFFFF"/>
                </a:solidFill>
                <a:latin typeface="Franklin Gothic Book" pitchFamily="34" charset="0"/>
                <a:sym typeface="Wingdings" panose="05000000000000000000" pitchFamily="2" charset="2"/>
              </a:rPr>
              <a:t></a:t>
            </a:r>
            <a:endParaRPr lang="en-US" altLang="zh-CN" sz="3200">
              <a:solidFill>
                <a:srgbClr val="FFFFFF"/>
              </a:solidFill>
              <a:latin typeface="Franklin Gothic Book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148013" y="3195638"/>
            <a:ext cx="12192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>
                <a:solidFill>
                  <a:srgbClr val="FFFFFF"/>
                </a:solidFill>
                <a:latin typeface="Franklin Gothic Book" pitchFamily="34" charset="0"/>
                <a:sym typeface="Wingdings" panose="05000000000000000000" pitchFamily="2" charset="2"/>
              </a:rPr>
              <a:t></a:t>
            </a:r>
            <a:endParaRPr lang="en-US" altLang="zh-CN" sz="3200">
              <a:solidFill>
                <a:srgbClr val="FFFFFF"/>
              </a:solidFill>
              <a:latin typeface="Franklin Gothic Book" pitchFamily="34" charset="0"/>
            </a:endParaRPr>
          </a:p>
        </p:txBody>
      </p:sp>
      <p:pic>
        <p:nvPicPr>
          <p:cNvPr id="9" name="图片 15" descr="AGCF_Logo150透明背景1深色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589360"/>
            <a:ext cx="1143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114550"/>
            <a:ext cx="8686800" cy="1097280"/>
          </a:xfrm>
        </p:spPr>
        <p:txBody>
          <a:bodyPr anchor="b">
            <a:noAutofit/>
          </a:bodyPr>
          <a:lstStyle>
            <a:lvl1pPr algn="ctr">
              <a:defRPr sz="6000" b="0" cap="none" baseline="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3600450"/>
            <a:ext cx="8001000" cy="41148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4767263"/>
            <a:ext cx="2895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226" y="3292079"/>
            <a:ext cx="1216025" cy="273844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80BDE66-8CD0-46E0-ADFF-C185EFD091FA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3115C-8B76-4425-A764-DE1DC9E9066A}" type="slidenum">
              <a:rPr lang="en-US" altLang="zh-CN">
                <a:solidFill>
                  <a:srgbClr val="55554A"/>
                </a:solidFill>
              </a:rPr>
              <a:t>‹#›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756FA-624A-4BC6-BA19-F78C9CA25CD7}" type="slidenum">
              <a:rPr lang="en-US" altLang="zh-CN">
                <a:solidFill>
                  <a:srgbClr val="55554A"/>
                </a:solidFill>
              </a:rPr>
              <a:t>‹#›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00439-0681-4786-9A87-1A0F99C608BC}" type="datetime3">
              <a:rPr lang="zh-CN" altLang="en-US">
                <a:solidFill>
                  <a:srgbClr val="55554A"/>
                </a:solidFill>
              </a:rPr>
              <a:t>2026年7月30日星期四</a:t>
            </a:fld>
            <a:endParaRPr lang="en-US" altLang="zh-CN">
              <a:solidFill>
                <a:srgbClr val="55554A"/>
              </a:solidFill>
              <a:ea typeface="SimSun" panose="02010600030101010101" pitchFamily="2" charset="-122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CCA31-49B0-44F7-9023-A88C74DD4F0E}" type="slidenum">
              <a:rPr lang="en-US" altLang="zh-CN">
                <a:solidFill>
                  <a:srgbClr val="55554A"/>
                </a:solidFill>
              </a:rPr>
              <a:t>‹#›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E55F9-20D3-466A-BBB9-7B310D7DB210}" type="datetime3">
              <a:rPr lang="zh-CN" altLang="en-US">
                <a:solidFill>
                  <a:srgbClr val="55554A"/>
                </a:solidFill>
              </a:rPr>
              <a:t>2026年7月30日星期四</a:t>
            </a:fld>
            <a:endParaRPr lang="en-US" altLang="zh-CN">
              <a:solidFill>
                <a:srgbClr val="55554A"/>
              </a:solidFill>
              <a:ea typeface="SimSun" panose="02010600030101010101" pitchFamily="2" charset="-122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8D41C-FEAD-4965-943D-A84FF7E6F7A7}" type="slidenum">
              <a:rPr lang="en-US" altLang="zh-CN">
                <a:solidFill>
                  <a:srgbClr val="55554A"/>
                </a:solidFill>
              </a:rPr>
              <a:t>‹#›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172200" y="121444"/>
            <a:ext cx="2971800" cy="8643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6145213" y="100013"/>
            <a:ext cx="762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6145213" y="100013"/>
            <a:ext cx="762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5638800" cy="709613"/>
          </a:xfrm>
        </p:spPr>
        <p:txBody>
          <a:bodyPr>
            <a:noAutofit/>
          </a:bodyPr>
          <a:lstStyle>
            <a:lvl1pPr algn="l">
              <a:defRPr sz="4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289304"/>
            <a:ext cx="8247888" cy="3401568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05740"/>
            <a:ext cx="2743200" cy="70866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C2A40-33CF-4A79-933F-B5FC3BC9902B}" type="datetime3">
              <a:rPr lang="zh-CN" altLang="en-US">
                <a:solidFill>
                  <a:srgbClr val="55554A"/>
                </a:solidFill>
              </a:rPr>
              <a:t>2026年7月30日星期四</a:t>
            </a:fld>
            <a:endParaRPr lang="en-US" altLang="zh-CN">
              <a:solidFill>
                <a:srgbClr val="55554A"/>
              </a:solidFill>
              <a:ea typeface="SimSun" panose="02010600030101010101" pitchFamily="2" charset="-122"/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AAFEF-CB30-4EEE-AA69-1F602477EFAF}" type="slidenum">
              <a:rPr lang="en-US" altLang="zh-CN">
                <a:solidFill>
                  <a:srgbClr val="55554A"/>
                </a:solidFill>
              </a:rPr>
              <a:t>‹#›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172200" y="121444"/>
            <a:ext cx="2971800" cy="8643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6145213" y="100013"/>
            <a:ext cx="762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6145213" y="100013"/>
            <a:ext cx="762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287780"/>
            <a:ext cx="8249920" cy="339852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71450"/>
            <a:ext cx="5638800" cy="754380"/>
          </a:xfrm>
        </p:spPr>
        <p:txBody>
          <a:bodyPr>
            <a:noAutofit/>
          </a:bodyPr>
          <a:lstStyle>
            <a:lvl1pPr algn="l">
              <a:defRPr sz="4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171450"/>
            <a:ext cx="2819400" cy="7543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AA213-04D5-49A6-A31A-AFB86F89DD35}" type="datetime3">
              <a:rPr lang="zh-CN" altLang="en-US">
                <a:solidFill>
                  <a:srgbClr val="55554A"/>
                </a:solidFill>
              </a:rPr>
              <a:t>2026年7月30日星期四</a:t>
            </a:fld>
            <a:endParaRPr lang="en-US" altLang="zh-CN">
              <a:solidFill>
                <a:srgbClr val="55554A"/>
              </a:solidFill>
              <a:ea typeface="SimSun" panose="02010600030101010101" pitchFamily="2" charset="-122"/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5078A-61A4-41A6-96D6-3B4F0DB86023}" type="slidenum">
              <a:rPr lang="en-US" altLang="zh-CN">
                <a:solidFill>
                  <a:srgbClr val="55554A"/>
                </a:solidFill>
              </a:rPr>
              <a:t>‹#›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5010"/>
            <a:ext cx="9144000" cy="1090613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6207"/>
            <a:ext cx="9144000" cy="86558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6922"/>
            <a:ext cx="7329488" cy="8334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defRPr sz="1200">
                <a:solidFill>
                  <a:schemeClr val="tx2"/>
                </a:solidFill>
                <a:latin typeface="Franklin Gothic Book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55554A"/>
              </a:solidFill>
              <a:ea typeface="SimSun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chemeClr val="tx2"/>
                </a:solidFill>
                <a:latin typeface="Franklin Gothic Boo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7E9B1-5DFC-408D-AEC5-D380FDDEAA58}" type="slidenum">
              <a:rPr lang="en-US" altLang="zh-CN">
                <a:solidFill>
                  <a:srgbClr val="55554A"/>
                </a:solidFill>
                <a:ea typeface="SimSun" panose="02010600030101010101" pitchFamily="2" charset="-122"/>
              </a:rPr>
              <a:t>‹#›</a:t>
            </a:fld>
            <a:endParaRPr lang="en-US" altLang="zh-CN">
              <a:solidFill>
                <a:srgbClr val="55554A"/>
              </a:solidFill>
              <a:ea typeface="SimSun" panose="02010600030101010101" pitchFamily="2" charset="-122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026319"/>
            <a:ext cx="9144000" cy="111919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  <a:ea typeface="SimSun" panose="02010600030101010101" pitchFamily="2" charset="-122"/>
            </a:endParaRPr>
          </a:p>
        </p:txBody>
      </p:sp>
      <p:pic>
        <p:nvPicPr>
          <p:cNvPr id="1034" name="图片 9" descr="AGCF_Logo150透明背景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6" y="214313"/>
            <a:ext cx="881063" cy="660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Arial" panose="020B0604020202020204" pitchFamily="34" charset="0"/>
          <a:ea typeface="+mn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Courier New" panose="02070309020205020404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48774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EB8E7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3B651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525" y="590550"/>
            <a:ext cx="9144000" cy="4552950"/>
          </a:xfrm>
        </p:spPr>
        <p:txBody>
          <a:bodyPr/>
          <a:lstStyle/>
          <a:p>
            <a:pPr marL="0" indent="0" algn="ctr">
              <a:buNone/>
            </a:pPr>
            <a:endParaRPr lang="en-US" altLang="zh-CN" sz="2000" b="1" dirty="0">
              <a:solidFill>
                <a:srgbClr val="FF0000"/>
              </a:solidFill>
              <a:ea typeface="KaiTi"/>
              <a:cs typeface="Times New Roman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CN" altLang="en-US" sz="4800" b="1" dirty="0">
                <a:solidFill>
                  <a:srgbClr val="FF0000"/>
                </a:solidFill>
              </a:rPr>
              <a:t>从消极生存智慧看耶稣的呼召</a:t>
            </a:r>
            <a:endParaRPr lang="en-US" altLang="zh-CN" sz="2800" b="1" kern="100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DengXian" panose="02010600030101010101" charset="-122"/>
              <a:sym typeface="+mn-ea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CA" altLang="zh-CN" sz="3200" b="1" kern="100" dirty="0">
              <a:solidFill>
                <a:srgbClr val="2E24FC"/>
              </a:solidFill>
              <a:latin typeface="KaiTi" panose="02010609060101010101" charset="-122"/>
              <a:ea typeface="KaiTi" panose="02010609060101010101" charset="-122"/>
              <a:cs typeface="DengXian" panose="02010600030101010101" charset="-122"/>
              <a:sym typeface="+mn-ea"/>
            </a:endParaRPr>
          </a:p>
          <a:p>
            <a:pPr marL="0" indent="0" algn="ctr">
              <a:buNone/>
            </a:pPr>
            <a:r>
              <a:rPr lang="zh-CN" altLang="en-US" sz="3600" b="1" kern="100" dirty="0">
                <a:solidFill>
                  <a:srgbClr val="0070C0"/>
                </a:solidFill>
                <a:latin typeface="KaiTi" panose="02010609060101010101" charset="-122"/>
                <a:ea typeface="KaiTi" panose="02010609060101010101" charset="-122"/>
                <a:cs typeface="DengXian" panose="02010600030101010101" charset="-122"/>
                <a:sym typeface="+mn-ea"/>
              </a:rPr>
              <a:t>周小安牧师</a:t>
            </a:r>
            <a:endParaRPr lang="en-US" altLang="zh-CN" sz="3600" b="1" kern="100" dirty="0">
              <a:solidFill>
                <a:srgbClr val="0070C0"/>
              </a:solidFill>
              <a:latin typeface="KaiTi" panose="02010609060101010101" charset="-122"/>
              <a:ea typeface="KaiTi" panose="02010609060101010101" charset="-122"/>
              <a:cs typeface="DengXian" panose="02010600030101010101" charset="-122"/>
              <a:sym typeface="+mn-ea"/>
            </a:endParaRPr>
          </a:p>
          <a:p>
            <a:pPr marL="0" indent="0" algn="ctr">
              <a:buNone/>
            </a:pPr>
            <a:endParaRPr lang="en-CA" b="1" kern="100" dirty="0">
              <a:solidFill>
                <a:srgbClr val="0070C0"/>
              </a:solidFill>
              <a:latin typeface="KaiTi" panose="02010609060101010101" charset="-122"/>
              <a:ea typeface="KaiTi" panose="02010609060101010101" charset="-122"/>
              <a:cs typeface="Times New Roman" panose="02020603050405020304"/>
            </a:endParaRPr>
          </a:p>
          <a:p>
            <a:pPr marL="0" indent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600" b="1" kern="100" dirty="0">
                <a:solidFill>
                  <a:srgbClr val="0070C0"/>
                </a:solidFill>
                <a:latin typeface="KaiTi" panose="02010609060101010101" charset="-122"/>
                <a:ea typeface="KaiTi" panose="02010609060101010101" charset="-122"/>
                <a:cs typeface="DengXian" panose="02010600030101010101" charset="-122"/>
                <a:sym typeface="+mn-ea"/>
              </a:rPr>
              <a:t>2026</a:t>
            </a:r>
            <a:r>
              <a:rPr lang="zh-CN" altLang="en-US" sz="3600" b="1" kern="100" dirty="0">
                <a:solidFill>
                  <a:srgbClr val="0070C0"/>
                </a:solidFill>
                <a:latin typeface="KaiTi" panose="02010609060101010101" charset="-122"/>
                <a:ea typeface="KaiTi" panose="02010609060101010101" charset="-122"/>
                <a:cs typeface="DengXian" panose="02010600030101010101" charset="-122"/>
                <a:sym typeface="+mn-ea"/>
              </a:rPr>
              <a:t>年</a:t>
            </a:r>
            <a:r>
              <a:rPr lang="en-US" altLang="zh-CN" sz="3600" b="1" kern="100" dirty="0">
                <a:solidFill>
                  <a:srgbClr val="0070C0"/>
                </a:solidFill>
                <a:latin typeface="KaiTi" panose="02010609060101010101" charset="-122"/>
                <a:ea typeface="KaiTi" panose="02010609060101010101" charset="-122"/>
                <a:cs typeface="DengXian" panose="02010600030101010101" charset="-122"/>
                <a:sym typeface="+mn-ea"/>
              </a:rPr>
              <a:t>8</a:t>
            </a:r>
            <a:r>
              <a:rPr lang="zh-CN" altLang="en-US" sz="3600" b="1" kern="100" dirty="0">
                <a:solidFill>
                  <a:srgbClr val="0070C0"/>
                </a:solidFill>
                <a:latin typeface="KaiTi" panose="02010609060101010101" charset="-122"/>
                <a:ea typeface="KaiTi" panose="02010609060101010101" charset="-122"/>
                <a:cs typeface="DengXian" panose="02010600030101010101" charset="-122"/>
                <a:sym typeface="+mn-ea"/>
              </a:rPr>
              <a:t>月</a:t>
            </a:r>
            <a:r>
              <a:rPr lang="en-US" altLang="zh-CN" sz="3600" b="1" kern="100" dirty="0">
                <a:solidFill>
                  <a:srgbClr val="0070C0"/>
                </a:solidFill>
                <a:latin typeface="KaiTi" panose="02010609060101010101" charset="-122"/>
                <a:ea typeface="KaiTi" panose="02010609060101010101" charset="-122"/>
                <a:cs typeface="DengXian" panose="02010600030101010101" charset="-122"/>
                <a:sym typeface="+mn-ea"/>
              </a:rPr>
              <a:t>1</a:t>
            </a:r>
            <a:r>
              <a:rPr lang="zh-CN" altLang="en-US" sz="3600" b="1" kern="100" dirty="0">
                <a:solidFill>
                  <a:srgbClr val="0070C0"/>
                </a:solidFill>
                <a:latin typeface="KaiTi" panose="02010609060101010101" charset="-122"/>
                <a:ea typeface="KaiTi" panose="02010609060101010101" charset="-122"/>
                <a:cs typeface="DengXian" panose="02010600030101010101" charset="-122"/>
                <a:sym typeface="+mn-ea"/>
              </a:rPr>
              <a:t>日</a:t>
            </a:r>
            <a:endParaRPr lang="en-US" altLang="zh-CN" sz="3600" b="1" dirty="0">
              <a:solidFill>
                <a:srgbClr val="0070C0"/>
              </a:solidFill>
              <a:latin typeface="KaiTi" panose="02010609060101010101" charset="-122"/>
              <a:ea typeface="KaiTi" panose="02010609060101010101" charset="-122"/>
            </a:endParaRPr>
          </a:p>
          <a:p>
            <a:endParaRPr lang="zh-CN" altLang="en-US" sz="3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1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" y="1200150"/>
            <a:ext cx="9144000" cy="3951194"/>
          </a:xfrm>
        </p:spPr>
        <p:txBody>
          <a:bodyPr/>
          <a:lstStyle/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10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4456" y="1123950"/>
            <a:ext cx="9220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等到热情消退，移民和留学退潮时，我们才发觉后劲不足的问题十分严重。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</a:t>
            </a: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现在我们先来唤醒消极的生存智慧。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圣经</a:t>
            </a:r>
            <a:r>
              <a:rPr lang="en-US" sz="3200" b="1" kern="100" dirty="0">
                <a:latin typeface="Calibri"/>
                <a:ea typeface="DengXian"/>
                <a:cs typeface="Times New Roman"/>
              </a:rPr>
              <a:t>66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卷书里只有一卷书的主题是关于消极的生存智慧，那就是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。</a:t>
            </a:r>
            <a:endParaRPr lang="en-CA" altLang="zh-CN" sz="3200" b="1" kern="100" dirty="0">
              <a:latin typeface="Calibri"/>
              <a:ea typeface="DengXian"/>
              <a:cs typeface="Times New Roman"/>
            </a:endParaRPr>
          </a:p>
          <a:p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endParaRPr lang="en-CA" sz="3200" b="1" kern="100" dirty="0">
              <a:latin typeface="Calibri"/>
              <a:ea typeface="DengXian"/>
              <a:cs typeface="Times New Roman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3733800" y="0"/>
            <a:ext cx="2209800" cy="1066800"/>
          </a:xfrm>
        </p:spPr>
        <p:txBody>
          <a:bodyPr>
            <a:noAutofit/>
          </a:bodyPr>
          <a:lstStyle/>
          <a:p>
            <a:pPr algn="l"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引言</a:t>
            </a:r>
            <a:r>
              <a:rPr lang="en-US" altLang="zh-CN" sz="3200" b="1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: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13677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 smtClean="0">
                <a:solidFill>
                  <a:srgbClr val="55554A"/>
                </a:solidFill>
              </a:rPr>
              <a:t>11</a:t>
            </a:fld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504950"/>
            <a:ext cx="8458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只有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为我们揭示了消极的生存智慧。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不过，在我们正式进入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的消极生存智慧之前，让我先来分享一点我个人得救前的人生经历。</a:t>
            </a:r>
            <a:endParaRPr lang="en-CA" sz="3200" dirty="0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3733800" y="0"/>
            <a:ext cx="2209800" cy="1066800"/>
          </a:xfrm>
        </p:spPr>
        <p:txBody>
          <a:bodyPr>
            <a:noAutofit/>
          </a:bodyPr>
          <a:lstStyle/>
          <a:p>
            <a:pPr algn="l"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引言</a:t>
            </a:r>
            <a:r>
              <a:rPr lang="en-US" altLang="zh-CN" sz="3200" b="1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: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2687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457200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一、个人得救前的人生经历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" y="1363756"/>
            <a:ext cx="9144000" cy="39511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6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信主之前，我的人生哲学就是追求世上的成功：</a:t>
            </a:r>
            <a:endParaRPr lang="en-US" altLang="zh-CN" sz="36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6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6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成功的人生就有意义，不成功的人生就没有意义。</a:t>
            </a:r>
            <a:endParaRPr lang="en-CA" sz="36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400050" marR="0" indent="-400050">
              <a:spcBef>
                <a:spcPts val="0"/>
              </a:spcBef>
              <a:spcAft>
                <a:spcPts val="0"/>
              </a:spcAft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12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884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ED95B-7DBD-CB3F-0D08-F83DA6CE1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一、个人得救前的人生经历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2F0D9-00B5-A4B4-EE0B-250E66ECB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0151"/>
            <a:ext cx="9067800" cy="3840956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6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6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这一段人生经历让我深刻体会到：</a:t>
            </a:r>
            <a:endParaRPr lang="en-US" altLang="zh-CN" sz="36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6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6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追求世上的成功，只能获得短暂的幸福和满足；</a:t>
            </a:r>
            <a:endParaRPr lang="en-US" altLang="zh-CN" sz="36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600" b="1" kern="10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600" b="1" kern="100">
                <a:solidFill>
                  <a:srgbClr val="7030A0"/>
                </a:solidFill>
                <a:latin typeface="Calibri"/>
                <a:ea typeface="DengXian"/>
                <a:cs typeface="Times New Roman"/>
              </a:rPr>
              <a:t>而</a:t>
            </a:r>
            <a:r>
              <a:rPr lang="zh-CN" altLang="en-US" sz="3600" b="1" kern="100" dirty="0">
                <a:solidFill>
                  <a:srgbClr val="7030A0"/>
                </a:solidFill>
                <a:latin typeface="Calibri"/>
                <a:ea typeface="DengXian"/>
                <a:cs typeface="Times New Roman"/>
              </a:rPr>
              <a:t>且，这条追求成功的人生道路还越走越窄：幸福满足感越来越短暂，压力和焦虑却与日俱增。</a:t>
            </a:r>
            <a:endParaRPr lang="en-US" altLang="zh-CN" sz="36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6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9A0C6B-1340-9ED5-7577-3C1A7B98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 smtClean="0">
                <a:solidFill>
                  <a:srgbClr val="55554A"/>
                </a:solidFill>
              </a:rPr>
              <a:t>13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275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" y="1200150"/>
            <a:ext cx="9144000" cy="39511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US" altLang="zh-CN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正如耶稣所说的</a:t>
            </a:r>
            <a:r>
              <a:rPr lang="zh-CN" altLang="en-US" sz="32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：“凡喝这（世上）水的还要再渴，人若喝我所赐的水就永远不渴”。</a:t>
            </a:r>
            <a:endParaRPr lang="en-CA" sz="3200" b="1" kern="100" dirty="0">
              <a:solidFill>
                <a:srgbClr val="C00000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US" altLang="zh-CN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  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下面让我们进入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的消极生存智慧。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400050" marR="0" indent="-400050">
              <a:spcBef>
                <a:spcPts val="0"/>
              </a:spcBef>
              <a:spcAft>
                <a:spcPts val="0"/>
              </a:spcAft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14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-457200" y="285750"/>
            <a:ext cx="7391400" cy="1066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4457700" algn="l"/>
              </a:tabLst>
            </a:pPr>
            <a:r>
              <a:rPr lang="zh-CN" altLang="en-US" sz="3200" b="1" kern="10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一、个人得救前的人生经历</a:t>
            </a:r>
            <a:br>
              <a:rPr lang="en-CA" sz="3200" b="1" kern="10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5029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2400" y="1272647"/>
            <a:ext cx="9144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  有一位学者曾说，读圣经应该先读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，然后再读其他书卷。 </a:t>
            </a:r>
            <a:endParaRPr lang="en-US" altLang="zh-CN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不过我认为，门训的第一课，应该学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这就是说，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不一定是圣经的入门课，但绝对是门训的入门课。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为什么这么说呢？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15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029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272647"/>
            <a:ext cx="9144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因为门训课若不先学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，门徒就很难明白门训究竟有什么意义？</a:t>
            </a:r>
            <a:endParaRPr lang="en-US" altLang="zh-CN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14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这样，他也很难在门训上委身、付代价，并且坚持到底。</a:t>
            </a:r>
            <a:endParaRPr lang="en-US" altLang="zh-CN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14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这是佳恩过去从门训中得到的一个教训。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16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743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122410"/>
            <a:ext cx="9220200" cy="402109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据说是所罗门的作品，这种看法并非学界共识，但如果这个说法成立的话，那么，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就是近</a:t>
            </a:r>
            <a:r>
              <a:rPr 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3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千年前的作品，比中国的孔子和老子，西方的苏格拉底和柏拉图还要早大约</a:t>
            </a:r>
            <a:r>
              <a:rPr 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5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百年。</a:t>
            </a:r>
            <a:endParaRPr lang="en-US" altLang="zh-CN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不过，有一件事实倒是相当肯定的：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的生存智慧至今不但没有过时，而且仍处在世界顶端。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17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57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272647"/>
            <a:ext cx="9144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例如，在</a:t>
            </a:r>
            <a:r>
              <a:rPr 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20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世纪曾盛极一时的存在主义哲学只不过是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的现代翻版而已。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          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（一）</a:t>
            </a:r>
            <a:r>
              <a:rPr lang="en-US" altLang="zh-CN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的开头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  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的主题，在开始的三节已经点明出来。第一节道出了本书的名称和作者；第二节道出了该书的结论；第三节是全书的论点所在。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18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715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272647"/>
            <a:ext cx="9144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</a:t>
            </a:r>
            <a:r>
              <a:rPr 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第一节：</a:t>
            </a:r>
            <a:r>
              <a:rPr lang="zh-CN" altLang="en-US" sz="32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“在耶路撒冷作王，大卫的儿子，传道者的言语。”</a:t>
            </a:r>
            <a:endParaRPr lang="en-CA" sz="3200" b="1" kern="100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  <a:p>
            <a:pPr marL="0" indent="0">
              <a:buNone/>
            </a:pPr>
            <a:r>
              <a:rPr 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第二节：</a:t>
            </a:r>
            <a:r>
              <a:rPr lang="zh-CN" altLang="en-US" sz="32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“传道者说：虚空的虚空，虚空的虚空，凡事都是虚空。”</a:t>
            </a:r>
            <a:endParaRPr lang="en-CA" sz="3200" b="1" kern="100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  <a:p>
            <a:pPr marL="0" indent="0">
              <a:buNone/>
            </a:pPr>
            <a:r>
              <a:rPr 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第三节：</a:t>
            </a:r>
            <a:r>
              <a:rPr lang="zh-CN" altLang="en-US" sz="32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“人一切的劳碌，就是他</a:t>
            </a:r>
            <a:r>
              <a:rPr lang="zh-CN" altLang="en-US" sz="3200" b="1" kern="100" dirty="0">
                <a:solidFill>
                  <a:srgbClr val="0000FF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日光之下</a:t>
            </a:r>
            <a:r>
              <a:rPr lang="zh-CN" altLang="en-US" sz="32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的劳碌，有什么益处呢？”</a:t>
            </a:r>
            <a:endParaRPr lang="en-CA" sz="3200" b="1" kern="100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19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161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512" y="136922"/>
            <a:ext cx="7329488" cy="833438"/>
          </a:xfrm>
        </p:spPr>
        <p:txBody>
          <a:bodyPr/>
          <a:lstStyle/>
          <a:p>
            <a:r>
              <a:rPr lang="zh-CN" altLang="en-US" b="1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主题经文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39478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kern="100" dirty="0">
                <a:solidFill>
                  <a:srgbClr val="0070C0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弗一</a:t>
            </a:r>
            <a:r>
              <a:rPr 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17-18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：“求我们主耶稣基督的神，荣耀的父，将那赐人智慧和启示的灵赏给你们，使你们真知道祂。并且照明你们心中的眼睛，使你们知道</a:t>
            </a:r>
            <a:r>
              <a:rPr lang="zh-CN" altLang="en-US" sz="32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祂的恩召有何等的指望，祂在圣徒中所得的基业有何等丰盛的荣耀。”</a:t>
            </a:r>
            <a:endParaRPr lang="en-CA" sz="3200" b="1" kern="100" dirty="0">
              <a:solidFill>
                <a:srgbClr val="C00000"/>
              </a:solidFill>
              <a:latin typeface="Calibri"/>
              <a:ea typeface="DengXian"/>
              <a:cs typeface="Times New Roman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 smtClean="0">
                <a:solidFill>
                  <a:srgbClr val="55554A"/>
                </a:solidFill>
              </a:rPr>
              <a:t>2</a:t>
            </a:fld>
            <a:endParaRPr lang="en-US" altLang="zh-CN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737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123950"/>
            <a:ext cx="9144000" cy="4262493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   什么是</a:t>
            </a:r>
            <a:r>
              <a:rPr lang="zh-CN" altLang="en-US" sz="30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“在日光之下”</a:t>
            </a:r>
            <a:r>
              <a:rPr lang="zh-CN" altLang="en-US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？这个词在</a:t>
            </a:r>
            <a:r>
              <a:rPr lang="en-US" altLang="zh-CN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中有正反两面的意思：</a:t>
            </a:r>
            <a:endParaRPr lang="en-CA" sz="30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	</a:t>
            </a:r>
            <a:r>
              <a:rPr lang="zh-CN" altLang="en-US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从负面来说，它不是说上帝不存在，也不是说不相信上帝，而是指与上帝无关、脱离了上帝的领域   （这就是说，对上帝缺乏一手经验的认识，始终停留在二手知识的状态也属于</a:t>
            </a:r>
            <a:r>
              <a:rPr lang="zh-CN" altLang="en-US" sz="30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“在日光之下”</a:t>
            </a:r>
            <a:r>
              <a:rPr lang="zh-CN" altLang="en-US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）；</a:t>
            </a:r>
            <a:endParaRPr lang="en-US" altLang="zh-CN" sz="30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zh-CN" altLang="en-US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r>
              <a:rPr lang="en-US" altLang="zh-CN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0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从正面来说，它可以指在这个现实世界的所有生活过程。</a:t>
            </a:r>
            <a:endParaRPr lang="en-CA" sz="30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20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693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191" y="1180733"/>
            <a:ext cx="9144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“人一切的劳碌，就是他</a:t>
            </a:r>
            <a:r>
              <a:rPr lang="zh-CN" altLang="en-US" sz="2800" b="1" kern="100" dirty="0">
                <a:solidFill>
                  <a:srgbClr val="0000FF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日光之下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的劳碌”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所指的就是上述人类与上帝无关、或脱离了上帝所做的一切事，包括历世历代一切的工作、教育、文明、艺术、哲学、科学和宗教。</a:t>
            </a:r>
            <a:endParaRPr lang="en-US" altLang="zh-CN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《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的结论就是</a:t>
            </a:r>
            <a:r>
              <a:rPr lang="zh-CN" altLang="en-US" sz="2800" b="1" kern="100" dirty="0">
                <a:solidFill>
                  <a:srgbClr val="0070C0"/>
                </a:solidFill>
                <a:latin typeface="Calibri"/>
                <a:ea typeface="DengXian"/>
                <a:cs typeface="Times New Roman"/>
              </a:rPr>
              <a:t>：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“在日光之下”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，人生的意义不过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“虚空”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二字。</a:t>
            </a:r>
            <a:endParaRPr lang="en-CA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</a:t>
            </a: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什么是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“虚空”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？在希伯来文，这个词本来就是指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 “捕风”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捉影，只有死亡作为最后的结局。</a:t>
            </a:r>
            <a:endParaRPr lang="en-CA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21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529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191" y="1180733"/>
            <a:ext cx="9144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换言之，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“虚空”</a:t>
            </a:r>
            <a:r>
              <a:rPr lang="zh-CN" altLang="en-US" sz="2800" b="1" kern="100" dirty="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/>
              </a:rPr>
              <a:t>并非指空无一物，而是指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人的一种生存状态：我们生为人类，有一种最基本的需要</a:t>
            </a: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——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意义的需要：活得有意义，死得也有意义。</a:t>
            </a:r>
            <a:endParaRPr lang="en-CA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	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若这种基本的需要得不到满足时，那种生存状态就是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“虚空”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。</a:t>
            </a:r>
            <a:endParaRPr lang="en-CA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	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由此可见，只有人类才会面对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“虚空”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的问题；动物只是活着，但不会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“虚空”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地活着。</a:t>
            </a:r>
            <a:endParaRPr lang="en-CA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22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115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200150"/>
            <a:ext cx="9144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所以，</a:t>
            </a: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的结论和论点不仅对于非信徒，而且对于基督徒都具有极大的启发作用。</a:t>
            </a:r>
            <a:endParaRPr lang="en-CA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	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对于不信者，由于他们不信神，固然是活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“在日光之下”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的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“虚空”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状态中；</a:t>
            </a:r>
            <a:endParaRPr lang="en-CA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	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对于基督徒，我们虽然相信神，但大部分的生活领域仍然可能是脱离神、或与神无关的，也就是说，我们大部分生活领域都可能属于</a:t>
            </a:r>
            <a:r>
              <a:rPr lang="zh-CN" altLang="en-US" sz="28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“在日光之下”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。</a:t>
            </a:r>
            <a:endParaRPr lang="en-CA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23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2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272647"/>
            <a:ext cx="9144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如果一个人，无论他是否为基督徒，若能察觉到，活</a:t>
            </a:r>
            <a:r>
              <a:rPr lang="zh-CN" altLang="en-US" sz="32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“在日光之下”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的</a:t>
            </a:r>
            <a:r>
              <a:rPr lang="zh-CN" altLang="en-US" sz="3200" b="1" kern="1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“虚空”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，就表明他里面消极的生存智慧觉醒了。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	</a:t>
            </a:r>
            <a:r>
              <a:rPr lang="zh-CN" altLang="en-US" sz="3200" b="1" kern="10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反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之，如果他始终察觉不到，就说明他的生存智慧还处在一种沉睡或蒙蔽的状态中，这种状态比较接近于动物的自然状态，但它对于人来说却是不自然的。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24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602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272647"/>
            <a:ext cx="9144000" cy="3874994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（二）五种 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“在日光之下的劳碌”</a:t>
            </a:r>
            <a:r>
              <a:rPr 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	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在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中，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“劳碌”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是指我们寻找或制造意义的各种努力。</a:t>
            </a:r>
            <a:endParaRPr lang="en-CA" altLang="zh-CN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CA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所罗门只列出了五个主要的代表，它们在古今中外的哲人或智者的作品中，都可以找到。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而且，这五个代表，是你和我，常常在现实生活中寻找的目标。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25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478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8600" y="1200150"/>
            <a:ext cx="8763000" cy="3874994"/>
          </a:xfrm>
        </p:spPr>
        <p:txBody>
          <a:bodyPr/>
          <a:lstStyle/>
          <a:p>
            <a:pPr marL="0" lv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1. 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智慧或知识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；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lv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2. </a:t>
            </a:r>
            <a:r>
              <a:rPr lang="zh-CN" altLang="en-US" sz="32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享乐或体验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；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lv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3. </a:t>
            </a:r>
            <a:r>
              <a:rPr lang="zh-CN" altLang="en-US" sz="32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财富和权力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；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lv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4. </a:t>
            </a:r>
            <a:r>
              <a:rPr lang="zh-CN" altLang="en-US" sz="32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伦理或关系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：责任、助人、和谐或亲密关系、服务人群；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lv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5. 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自然或文化宗教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26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762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2400" y="1200150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在前三种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“劳碌”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中，</a:t>
            </a:r>
            <a:r>
              <a:rPr lang="zh-CN" altLang="en-US" sz="32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人为自己而活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；在第四种</a:t>
            </a:r>
            <a:r>
              <a:rPr lang="zh-CN" altLang="en-US" sz="32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“劳碌”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中，</a:t>
            </a:r>
            <a:r>
              <a:rPr lang="zh-CN" altLang="en-US" sz="32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人为他人而活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；在第五种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“劳碌”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中，</a:t>
            </a:r>
            <a:r>
              <a:rPr lang="zh-CN" altLang="en-US" sz="32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人为上帝而活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这五种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“劳碌”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，所罗门都亲身体验过了，并且发现它们都是虚空没有意义的，并不能真正满足人的心灵。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	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常言道：没有体验，就没有发言权。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27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995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1" y="285750"/>
            <a:ext cx="7391400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二、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《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传道书</a:t>
            </a:r>
            <a:r>
              <a:rPr lang="en-US" altLang="zh-CN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》</a:t>
            </a: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的消极生存智慧</a:t>
            </a:r>
            <a:br>
              <a:rPr lang="en-CA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240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所罗门却每样都体验过了，因此他享有充分的发言权。所罗门的结论是：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这五个目标，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从短暂和局部的视角来看，</a:t>
            </a:r>
            <a:r>
              <a:rPr lang="zh-CN" altLang="en-US" sz="32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都是满有意义的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；但是，</a:t>
            </a:r>
            <a:r>
              <a:rPr lang="zh-CN" altLang="en-US" sz="32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若从整体和长久的视角来看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，</a:t>
            </a:r>
            <a:r>
              <a:rPr lang="zh-CN" altLang="en-US" sz="32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就都归于虚空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。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28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005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29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200150"/>
            <a:ext cx="86868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latin typeface="Calibri"/>
                <a:ea typeface="DengXian"/>
                <a:cs typeface="Times New Roman"/>
              </a:rPr>
              <a:t>自从亚当和夏娃犯罪堕落以后，人类和每个人就面临三大难题：</a:t>
            </a:r>
            <a:r>
              <a:rPr lang="zh-CN" altLang="en-US" sz="28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罪、死和虚空</a:t>
            </a:r>
            <a:r>
              <a:rPr lang="zh-CN" altLang="en-US" sz="2800" b="1" kern="100" dirty="0">
                <a:latin typeface="Calibri"/>
                <a:ea typeface="DengXian"/>
                <a:cs typeface="Times New Roman"/>
              </a:rPr>
              <a:t>。</a:t>
            </a:r>
            <a:endParaRPr lang="en-CA" sz="28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2800" b="1" kern="100" dirty="0"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28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latin typeface="Calibri"/>
                <a:ea typeface="DengXian"/>
                <a:cs typeface="Times New Roman"/>
              </a:rPr>
              <a:t>福音之所以是好消息，就在于只有在基督里的福音能够圆满解决人的这三大难题。</a:t>
            </a:r>
            <a:endParaRPr lang="en-CA" sz="28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2800" b="1" kern="100" dirty="0"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28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latin typeface="Calibri"/>
                <a:ea typeface="DengXian"/>
                <a:cs typeface="Times New Roman"/>
              </a:rPr>
              <a:t>粗略地说：</a:t>
            </a:r>
            <a:endParaRPr lang="en-US" altLang="zh-CN" sz="28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altLang="zh-CN" sz="28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只有基督的死能解决人罪的问题；</a:t>
            </a:r>
            <a:endParaRPr lang="en-US" altLang="zh-CN" sz="2800" b="1" kern="100" dirty="0">
              <a:solidFill>
                <a:srgbClr val="2E24FC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altLang="zh-CN" sz="28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只有基督的复活能解决人死的问题；</a:t>
            </a:r>
            <a:endParaRPr lang="en-US" altLang="zh-CN" sz="2800" b="1" kern="100" dirty="0">
              <a:solidFill>
                <a:srgbClr val="2E24FC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altLang="zh-CN" sz="28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只有基督的呼召能解决人虚空的问题。</a:t>
            </a:r>
            <a:endParaRPr lang="en-CA" sz="2800" b="1" kern="100" dirty="0">
              <a:solidFill>
                <a:srgbClr val="2E24FC"/>
              </a:solidFill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667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33800" y="0"/>
            <a:ext cx="2209800" cy="1066800"/>
          </a:xfrm>
        </p:spPr>
        <p:txBody>
          <a:bodyPr>
            <a:noAutofit/>
          </a:bodyPr>
          <a:lstStyle/>
          <a:p>
            <a:pPr algn="l"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引言</a:t>
            </a:r>
            <a:r>
              <a:rPr lang="en-US" altLang="zh-CN" sz="3200" b="1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: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805" y="1123950"/>
            <a:ext cx="9144000" cy="4255994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800" b="1" dirty="0">
                <a:solidFill>
                  <a:srgbClr val="2E24FC"/>
                </a:solidFill>
              </a:rPr>
              <a:t>	</a:t>
            </a:r>
            <a:r>
              <a:rPr lang="zh-CN" altLang="en-US" sz="2800" b="1" dirty="0">
                <a:solidFill>
                  <a:srgbClr val="2E24FC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人生观的转变是胜过世界的关键；而回应耶稣的呼召则是转变人生观的关键。</a:t>
            </a:r>
            <a:r>
              <a:rPr lang="en-US" altLang="zh-CN" sz="2800" b="1" kern="100" dirty="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/>
              </a:rPr>
              <a:t>  </a:t>
            </a: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/>
              </a:rPr>
              <a:t>今天，我们要来探讨人生观的转变与耶稣的呼召。新教改革五百年来，新教教会有两个较大的失误：</a:t>
            </a:r>
            <a:endParaRPr lang="en-US" altLang="zh-CN" sz="2800" b="1" kern="100" dirty="0">
              <a:solidFill>
                <a:schemeClr val="tx1"/>
              </a:solidFill>
              <a:latin typeface="DengXian" panose="02010600030101010101" pitchFamily="2" charset="-122"/>
              <a:ea typeface="DengXian" panose="02010600030101010101" pitchFamily="2" charset="-122"/>
              <a:cs typeface="Times New Roman"/>
            </a:endParaRP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rgbClr val="0000FF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/>
              </a:rPr>
              <a:t>一是注重个人救恩，却轻视耶稣的呼召；</a:t>
            </a:r>
            <a:endParaRPr lang="en-US" altLang="zh-CN" sz="2800" b="1" kern="100" dirty="0">
              <a:solidFill>
                <a:srgbClr val="0000FF"/>
              </a:solidFill>
              <a:latin typeface="DengXian" panose="02010600030101010101" pitchFamily="2" charset="-122"/>
              <a:ea typeface="DengXian" panose="02010600030101010101" pitchFamily="2" charset="-122"/>
              <a:cs typeface="Times New Roman"/>
            </a:endParaRP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rgbClr val="FF0000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/>
              </a:rPr>
              <a:t>二是即使有些教会注重耶稣的呼召，却没有把它跟人生观的转变结合起来。</a:t>
            </a:r>
            <a:r>
              <a:rPr lang="en-US" sz="2800" b="1" kern="100" dirty="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Times New Roman"/>
              </a:rPr>
              <a:t>	</a:t>
            </a:r>
            <a:endParaRPr lang="en-CA" sz="2800" b="1" kern="100" dirty="0">
              <a:solidFill>
                <a:schemeClr val="tx1"/>
              </a:solidFill>
              <a:latin typeface="DengXian" panose="02010600030101010101" pitchFamily="2" charset="-122"/>
              <a:ea typeface="DengXian" panose="02010600030101010101" pitchFamily="2" charset="-122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28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28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28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sz="2000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</a:t>
            </a:fld>
            <a:endParaRPr lang="en-US" altLang="zh-CN" dirty="0">
              <a:solidFill>
                <a:srgbClr val="5555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6899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30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127635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	</a:t>
            </a:r>
            <a:r>
              <a:rPr lang="zh-CN" altLang="en-US" sz="32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因此，救恩的核心就是相信耶稣基督的死与复活，解决我们罪和死的问题；</a:t>
            </a:r>
            <a:endParaRPr lang="en-CA" sz="3200" b="1" kern="100" dirty="0">
              <a:solidFill>
                <a:srgbClr val="2E24FC"/>
              </a:solidFill>
              <a:latin typeface="Calibri"/>
              <a:ea typeface="DengXian"/>
              <a:cs typeface="Times New Roman"/>
            </a:endParaRPr>
          </a:p>
          <a:p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	</a:t>
            </a:r>
            <a:r>
              <a:rPr lang="zh-CN" altLang="en-US" sz="32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新约的核心就是回应基督的呼召，解决我们虚空的问题。</a:t>
            </a:r>
            <a:endParaRPr lang="en-CA" sz="3200" b="1" kern="100" dirty="0">
              <a:solidFill>
                <a:srgbClr val="FF0000"/>
              </a:solidFill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07433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199" y="560820"/>
            <a:ext cx="8054009" cy="45719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31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971550"/>
            <a:ext cx="8686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假福音（如成功神学）完全不触及这三大难题的任何一个，只虚假地应许人今生的成功和今世的祝福，包括医治、健康、富足、快乐、成功。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rgbClr val="7030A0"/>
                </a:solidFill>
                <a:latin typeface="Calibri"/>
                <a:ea typeface="DengXian"/>
                <a:cs typeface="Times New Roman"/>
              </a:rPr>
              <a:t>半吊子的福音或廉价的福音只解决罪的结果或死的问题，罪本身和虚空的问题却没有触及。</a:t>
            </a:r>
            <a:endParaRPr lang="en-CA" sz="3200" b="1" kern="100" dirty="0">
              <a:solidFill>
                <a:srgbClr val="7030A0"/>
              </a:solidFill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32194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32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666750"/>
            <a:ext cx="89916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整全的福音则是圆满地解决所有三大难题。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endParaRPr lang="en-CA" sz="14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整全的福音由福音彩虹的两个半圆构成：上半圆解决罪的刑罚和死的问题，下半圆解决罪本身和虚空的问题。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endParaRPr lang="en-CA" sz="14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上半圆属于救恩，下半圆属于新约。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  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新约对信徒个人来说就是呼召。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endParaRPr lang="en-CA" sz="3200" b="1" kern="100" dirty="0"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19505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33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679192"/>
            <a:ext cx="8915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为什么说回应耶稣的呼召就是活出智慧的人生（</a:t>
            </a:r>
            <a:r>
              <a:rPr lang="zh-CN" altLang="en-US" sz="3200" b="1" kern="100" dirty="0">
                <a:solidFill>
                  <a:srgbClr val="7030A0"/>
                </a:solidFill>
                <a:latin typeface="Calibri"/>
                <a:ea typeface="DengXian"/>
                <a:cs typeface="Times New Roman"/>
              </a:rPr>
              <a:t>积极的生存智慧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）？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endParaRPr lang="en-CA" sz="20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（一）什么是积极的生存智慧？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 	</a:t>
            </a:r>
            <a:r>
              <a:rPr lang="zh-CN" altLang="en-US" sz="32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积极的生存智慧唤醒我们：克服虚空、进入意义或丰盛的唯一正确途径就是：活“在日光之上”，回应耶稣的呼召（或：恩召、召命、天命、使命）。</a:t>
            </a:r>
            <a:endParaRPr lang="en-CA" sz="3200" b="1" kern="100" dirty="0">
              <a:solidFill>
                <a:srgbClr val="FF0000"/>
              </a:solidFill>
              <a:latin typeface="Calibri"/>
              <a:ea typeface="DengXian"/>
              <a:cs typeface="Times New Roman"/>
            </a:endParaRPr>
          </a:p>
          <a:p>
            <a:endParaRPr lang="en-CA" sz="3200" b="1" kern="100" dirty="0"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683100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34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590550"/>
            <a:ext cx="8915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（二）为什么说回应耶稣的呼召就是活出智慧的人生？</a:t>
            </a:r>
            <a:endParaRPr lang="en-CA" sz="3200" b="1" kern="100" dirty="0">
              <a:solidFill>
                <a:srgbClr val="2E24FC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  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所谓活</a:t>
            </a:r>
            <a:r>
              <a:rPr lang="zh-CN" altLang="en-US" sz="32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“在日光之上”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的人生就是活出智慧的人生，它包含了两方面的意义：一是恢复与创造主的关系（与神和好），并且与神联合；二是活在创造者的旨意中，并且完成神交托给他的使命。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  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一个蒙恩得救的人已经在基督里与神和好，而他一生活着的意义就是与神联合。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endParaRPr lang="en-CA" sz="3200" b="1" kern="100" dirty="0"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87419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</a:t>
            </a: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35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590550"/>
            <a:ext cx="8915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latin typeface="Calibri"/>
                <a:ea typeface="DengXian"/>
                <a:cs typeface="Times New Roman"/>
              </a:rPr>
              <a:t>此外，一个蒙恩得救的人已经在基督里因信称义，解决了死后接受审判的问题，而他一生活着的意义就是要为创造主而活，并且完成神交给他的使命。</a:t>
            </a:r>
            <a:endParaRPr lang="en-US" altLang="zh-CN" sz="28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2800" b="1" kern="100" dirty="0">
                <a:latin typeface="Calibri"/>
                <a:ea typeface="DengXian"/>
                <a:cs typeface="Times New Roman"/>
              </a:rPr>
              <a:t>     </a:t>
            </a:r>
            <a:r>
              <a:rPr lang="en-US" altLang="zh-CN" sz="28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latin typeface="Calibri"/>
                <a:ea typeface="DengXian"/>
                <a:cs typeface="Times New Roman"/>
              </a:rPr>
              <a:t>所以，所谓积极的生存智慧就是活出智慧的人生，它包括了两方面的意义：</a:t>
            </a:r>
            <a:endParaRPr lang="en-US" altLang="zh-CN" sz="28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altLang="zh-CN" sz="28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第一面的意义就是正确地做人，越来越成圣，越来越像神，越来越与神联合；</a:t>
            </a:r>
            <a:r>
              <a:rPr lang="en-US" altLang="zh-CN" sz="2800" b="1" kern="100" dirty="0">
                <a:latin typeface="Calibri"/>
                <a:ea typeface="DengXian"/>
                <a:cs typeface="Times New Roman"/>
              </a:rPr>
              <a:t>	  </a:t>
            </a:r>
          </a:p>
          <a:p>
            <a:r>
              <a:rPr lang="en-US" altLang="zh-CN" sz="28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第二面的意义就是正确地做事，明白神的旨意，跟神的旨意对齐，完成神的使命。</a:t>
            </a:r>
            <a:endParaRPr lang="en-CA" sz="2800" b="1" kern="100" dirty="0">
              <a:solidFill>
                <a:srgbClr val="C00000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  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87435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</a:t>
            </a: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36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696813"/>
            <a:ext cx="89154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这两面的意义，无论做人还是做事，无论是与神联合，还是完成神的使命，都不是单靠人自己的努力所能够完成的。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endParaRPr lang="en-CA" sz="16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  	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正因为如此，尽管世上有许多自然宗教或文化宗教，它们都是单凭人自己的努力来为上帝而活，却并不符合上帝的旨意，而且恰恰与上帝的旨意相违或相悖！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  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71753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</a:t>
            </a: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37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590550"/>
            <a:ext cx="8915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   人如何才能实现这两面的意义呢？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答案是依靠基督。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  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正如我们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克服罪和死需要依靠耶稣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，同样我们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克服虚空也要依靠耶稣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。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   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不同的是，克服罪和死我们需要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依靠耶稣的救恩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，就是祂的死与复活为我们所成就的救赎；克服虚空我们需要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依靠耶稣所立的新约，也就是回应祂对我们的呼召。</a:t>
            </a:r>
            <a:r>
              <a:rPr lang="en-US" altLang="zh-CN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       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12554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</a:t>
            </a: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38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590550"/>
            <a:ext cx="8915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     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约十四</a:t>
            </a:r>
            <a:r>
              <a:rPr lang="en-US" sz="3200" b="1" kern="100" dirty="0">
                <a:latin typeface="Calibri"/>
                <a:ea typeface="DengXian"/>
                <a:cs typeface="Times New Roman"/>
              </a:rPr>
              <a:t>6</a:t>
            </a:r>
            <a:r>
              <a:rPr lang="zh-CN" altLang="en-US" sz="32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：耶稣说：“我就是道路、真理、生命，若不籍着我，没有人能往父那里去。”</a:t>
            </a:r>
            <a:endParaRPr lang="en-CA" sz="3200" b="1" kern="100" dirty="0">
              <a:solidFill>
                <a:srgbClr val="C00000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sz="32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	</a:t>
            </a:r>
          </a:p>
          <a:p>
            <a:r>
              <a:rPr lang="zh-CN" altLang="en-US" sz="32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    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约六</a:t>
            </a:r>
            <a:r>
              <a:rPr lang="en-US" sz="3200" b="1" kern="100" dirty="0">
                <a:latin typeface="Calibri"/>
                <a:ea typeface="DengXian"/>
                <a:cs typeface="Times New Roman"/>
              </a:rPr>
              <a:t>68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：“</a:t>
            </a:r>
            <a:r>
              <a:rPr lang="zh-CN" altLang="en-US" sz="32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西门彼得回答说：‘主啊，你有永生之道，我们还归从谁呢？’”</a:t>
            </a:r>
            <a:endParaRPr lang="en-CA" sz="3200" b="1" kern="100" dirty="0">
              <a:solidFill>
                <a:srgbClr val="C00000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sz="3200" b="1" kern="100" dirty="0">
                <a:latin typeface="Calibri"/>
                <a:ea typeface="DengXian"/>
                <a:cs typeface="Times New Roman"/>
              </a:rPr>
              <a:t>	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2640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</a:t>
            </a: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39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123950"/>
            <a:ext cx="8534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   耶稣道成肉身，是神成为人，祂不仅为我们死在十字架上，第三天从死里复活，完成了救赎，使我们可以领受祂的救恩；而且祂也呼召每一个蒙恩得救的人，一生都要来跟从祂，活在新约中，活出祂的故事。 </a:t>
            </a:r>
            <a:r>
              <a:rPr lang="en-US" sz="3200" b="1" kern="100" dirty="0">
                <a:latin typeface="Calibri"/>
                <a:ea typeface="DengXian"/>
                <a:cs typeface="Times New Roman"/>
              </a:rPr>
              <a:t>	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2915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" y="1123950"/>
            <a:ext cx="9144000" cy="40273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  佳恩教会的失误属于后一个。这个失误所带来的一个后果是：尽管我们有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最佳的人生导师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——</a:t>
            </a:r>
            <a:r>
              <a:rPr lang="zh-CN" altLang="en-US" sz="32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主耶稣基督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，祂却没有受到我们应当有的重视。</a:t>
            </a:r>
            <a:endParaRPr lang="en-US" altLang="zh-CN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  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这也许是我们的门训之所以会出现瓶颈和中断的主要原因之一。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  为什么我们纵使有全世界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最佳的人生导师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——</a:t>
            </a:r>
            <a:r>
              <a:rPr lang="zh-CN" altLang="en-US" sz="32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主耶稣基督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，祂却没有受到我们应有的重视呢？</a:t>
            </a:r>
            <a:endParaRPr lang="en-CA" altLang="zh-CN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CA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4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3733800" y="0"/>
            <a:ext cx="2209800" cy="1066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algn="l">
              <a:tabLst>
                <a:tab pos="4457700" algn="l"/>
              </a:tabLst>
            </a:pPr>
            <a:r>
              <a:rPr lang="zh-CN" altLang="en-US" sz="3200" b="1" kern="100">
                <a:solidFill>
                  <a:srgbClr val="FF0000"/>
                </a:solidFill>
                <a:effectLst/>
                <a:latin typeface="+mn-ea"/>
                <a:cs typeface="Times New Roman"/>
              </a:rPr>
              <a:t>引言</a:t>
            </a:r>
            <a:r>
              <a:rPr lang="en-US" altLang="zh-CN" sz="3200" b="1">
                <a:solidFill>
                  <a:srgbClr val="FF0000"/>
                </a:solidFill>
                <a:effectLst/>
                <a:latin typeface="+mn-ea"/>
                <a:cs typeface="Times New Roman"/>
              </a:rPr>
              <a:t>: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136772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190" y="285750"/>
            <a:ext cx="8054009" cy="1066800"/>
          </a:xfrm>
        </p:spPr>
        <p:txBody>
          <a:bodyPr>
            <a:noAutofit/>
          </a:bodyPr>
          <a:lstStyle/>
          <a:p>
            <a:pPr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三、回应耶稣的呼召就是活出智慧的人生</a:t>
            </a:r>
            <a:br>
              <a:rPr lang="en-CA" sz="3200" dirty="0">
                <a:effectLst/>
              </a:rPr>
            </a:br>
            <a:endParaRPr lang="zh-CN" altLang="en-US" sz="3200" b="1" kern="100" dirty="0">
              <a:solidFill>
                <a:srgbClr val="FF0000"/>
              </a:solidFill>
              <a:effectLst/>
              <a:latin typeface="+mn-ea"/>
              <a:cs typeface="Times New Roman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516156"/>
            <a:ext cx="8763000" cy="387499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</a:t>
            </a: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40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3894" y="819150"/>
            <a:ext cx="8534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</a:t>
            </a:r>
            <a:endParaRPr lang="en-US" altLang="zh-CN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     </a:t>
            </a:r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领受基督的救恩，使我们脱离罪和死，经历赦罪、称义、复活。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	</a:t>
            </a:r>
            <a:r>
              <a:rPr lang="zh-CN" altLang="en-US" sz="3200" b="1" kern="100" dirty="0">
                <a:solidFill>
                  <a:srgbClr val="C00000"/>
                </a:solidFill>
                <a:latin typeface="Calibri"/>
                <a:ea typeface="DengXian"/>
                <a:cs typeface="Times New Roman"/>
              </a:rPr>
              <a:t>回应耶稣的呼召，使我们克服虚空、进入丰盛，经历自由、成圣、与神联合（做人）；并且多结果子、完成使命，得着荣耀（做事）。</a:t>
            </a:r>
            <a:endParaRPr lang="en-CA" sz="3200" b="1" kern="100" dirty="0">
              <a:solidFill>
                <a:srgbClr val="C00000"/>
              </a:solidFill>
              <a:latin typeface="Calibri"/>
              <a:ea typeface="DengXian"/>
              <a:cs typeface="Times New Roman"/>
            </a:endParaRPr>
          </a:p>
          <a:p>
            <a:r>
              <a:rPr lang="en-US" altLang="zh-CN" sz="3200" b="1" kern="100" dirty="0">
                <a:latin typeface="Calibri"/>
                <a:ea typeface="DengXian"/>
                <a:cs typeface="Times New Roman"/>
              </a:rPr>
              <a:t>    	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由此可见，回应耶稣的呼召，就是活</a:t>
            </a:r>
            <a:r>
              <a:rPr lang="zh-CN" altLang="en-US" sz="3200" b="1" kern="100" dirty="0">
                <a:solidFill>
                  <a:srgbClr val="2E24FC"/>
                </a:solidFill>
                <a:latin typeface="Calibri"/>
                <a:ea typeface="DengXian"/>
                <a:cs typeface="Times New Roman"/>
              </a:rPr>
              <a:t>“在日光之上”</a:t>
            </a:r>
            <a:r>
              <a:rPr lang="zh-CN" altLang="en-US" sz="3200" b="1" kern="100" dirty="0">
                <a:latin typeface="Calibri"/>
                <a:ea typeface="DengXian"/>
                <a:cs typeface="Times New Roman"/>
              </a:rPr>
              <a:t>，也就是活出最最智慧的人生。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r>
              <a:rPr lang="en-US" sz="3200" b="1" kern="100" dirty="0">
                <a:latin typeface="Calibri"/>
                <a:ea typeface="DengXian"/>
                <a:cs typeface="Times New Roman"/>
              </a:rPr>
              <a:t>	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7669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23950"/>
            <a:ext cx="8991600" cy="401955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6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主要原因是</a:t>
            </a:r>
            <a:r>
              <a:rPr lang="zh-CN" altLang="en-US" sz="36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我们没有将门训跟生存的智慧结合起来。</a:t>
            </a:r>
            <a:endParaRPr lang="en-US" altLang="zh-CN" sz="3600" b="1" kern="100" dirty="0">
              <a:solidFill>
                <a:srgbClr val="FF0000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600" b="1" kern="100" dirty="0">
                <a:solidFill>
                  <a:srgbClr val="FF0000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6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为什么这么说呢？</a:t>
            </a:r>
            <a:endParaRPr lang="en-US" altLang="zh-CN" sz="3600" b="1" kern="100" dirty="0">
              <a:solidFill>
                <a:srgbClr val="0070C0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600" b="1" kern="100" dirty="0">
                <a:solidFill>
                  <a:srgbClr val="0070C0"/>
                </a:solidFill>
                <a:latin typeface="Calibri"/>
                <a:ea typeface="DengXian"/>
                <a:cs typeface="Times New Roman"/>
              </a:rPr>
              <a:t>     	</a:t>
            </a:r>
            <a:r>
              <a:rPr lang="zh-CN" altLang="en-US" sz="36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因为不提出问题就给出答案是件没有意义的事。</a:t>
            </a:r>
            <a:endParaRPr lang="en-US" altLang="zh-CN" sz="36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	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 smtClean="0">
                <a:solidFill>
                  <a:srgbClr val="55554A"/>
                </a:solidFill>
              </a:rPr>
              <a:t>5</a:t>
            </a:fld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3733800" y="0"/>
            <a:ext cx="2209800" cy="1066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algn="l">
              <a:tabLst>
                <a:tab pos="4457700" algn="l"/>
              </a:tabLst>
            </a:pPr>
            <a:r>
              <a:rPr lang="zh-CN" altLang="en-US" sz="3200" b="1" kern="100">
                <a:solidFill>
                  <a:srgbClr val="FF0000"/>
                </a:solidFill>
                <a:effectLst/>
                <a:latin typeface="+mn-ea"/>
                <a:cs typeface="Times New Roman"/>
              </a:rPr>
              <a:t>引言</a:t>
            </a:r>
            <a:r>
              <a:rPr lang="en-US" altLang="zh-CN" sz="3200" b="1">
                <a:solidFill>
                  <a:srgbClr val="FF0000"/>
                </a:solidFill>
                <a:effectLst/>
                <a:latin typeface="+mn-ea"/>
                <a:cs typeface="Times New Roman"/>
              </a:rPr>
              <a:t>: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51610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96C24-4E8C-1E7A-E6ED-65F16EA1C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95401"/>
            <a:ext cx="9144000" cy="4019549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  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例如，如果一个人不知道自己面临罪和死的问题，你劝他接受福音或救恩就是件没有意义的事。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</a:t>
            </a: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  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同样，如果一个人不知道自己的人生面对虚空的问题，那么你劝他回应耶稣的呼召就会使他面对两难的选择：究竟是追随世界还是回应耶稣的呼召？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7345E-238D-0CDD-97C9-F8A7DD4D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 smtClean="0">
                <a:solidFill>
                  <a:srgbClr val="55554A"/>
                </a:solidFill>
              </a:rPr>
              <a:t>6</a:t>
            </a:fld>
            <a:endParaRPr lang="en-US" altLang="zh-CN">
              <a:solidFill>
                <a:srgbClr val="55554A"/>
              </a:solidFill>
            </a:endParaRPr>
          </a:p>
        </p:txBody>
      </p:sp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3733800" y="0"/>
            <a:ext cx="2209800" cy="1066800"/>
          </a:xfrm>
        </p:spPr>
        <p:txBody>
          <a:bodyPr>
            <a:noAutofit/>
          </a:bodyPr>
          <a:lstStyle/>
          <a:p>
            <a:pPr algn="l"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引言</a:t>
            </a:r>
            <a:r>
              <a:rPr lang="en-US" altLang="zh-CN" sz="3200" b="1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: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8172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123950"/>
            <a:ext cx="9144000" cy="41148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消极的生存智慧向我们提出人生意义的终极问题</a:t>
            </a:r>
            <a:r>
              <a:rPr lang="en-US" altLang="zh-CN" sz="28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——</a:t>
            </a:r>
            <a:r>
              <a:rPr lang="zh-CN" altLang="en-US" sz="28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虚空，</a:t>
            </a:r>
            <a:endParaRPr lang="en-US" altLang="zh-CN" sz="28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耶稣的呼召则针对这个问题</a:t>
            </a:r>
            <a:r>
              <a:rPr lang="en-US" altLang="zh-CN" sz="28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——</a:t>
            </a:r>
            <a:r>
              <a:rPr lang="zh-CN" altLang="en-US" sz="28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虚空</a:t>
            </a:r>
            <a:r>
              <a:rPr lang="en-US" altLang="zh-CN" sz="28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——</a:t>
            </a:r>
            <a:r>
              <a:rPr lang="zh-CN" altLang="en-US" sz="28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提出了最圆满的解答。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</a:t>
            </a:r>
            <a:endParaRPr lang="en-US" altLang="zh-CN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人跟动物最大的不同就在于人有生存智慧或存在智慧，动物虽然活着，却没有生存智慧或存在智慧。</a:t>
            </a:r>
            <a:endParaRPr lang="en-CA" sz="28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28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    </a:t>
            </a:r>
            <a:r>
              <a:rPr lang="zh-CN" altLang="en-US" sz="28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世上有两种生存智慧：一种是消极的生存智慧，另一种是积极的生存智慧。</a:t>
            </a:r>
            <a:endParaRPr lang="en-CA" sz="28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sz="3200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7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3733800" y="0"/>
            <a:ext cx="2209800" cy="1066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algn="l">
              <a:tabLst>
                <a:tab pos="4457700" algn="l"/>
              </a:tabLst>
            </a:pPr>
            <a:r>
              <a:rPr lang="zh-CN" altLang="en-US" sz="3200" b="1" kern="100">
                <a:solidFill>
                  <a:srgbClr val="FF0000"/>
                </a:solidFill>
                <a:effectLst/>
                <a:latin typeface="+mn-ea"/>
                <a:cs typeface="Times New Roman"/>
              </a:rPr>
              <a:t>引言</a:t>
            </a:r>
            <a:r>
              <a:rPr lang="en-US" altLang="zh-CN" sz="3200" b="1">
                <a:solidFill>
                  <a:srgbClr val="FF0000"/>
                </a:solidFill>
                <a:effectLst/>
                <a:latin typeface="+mn-ea"/>
                <a:cs typeface="Times New Roman"/>
              </a:rPr>
              <a:t>: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13677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13253" y="1211356"/>
            <a:ext cx="9144001" cy="4027394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kern="100" dirty="0">
                <a:solidFill>
                  <a:srgbClr val="0070C0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消极的生存智慧唤醒我们，使我们觉醒到：活   “在日光之下”的每个人都面临着人生意义的危机：虚空。</a:t>
            </a:r>
            <a:endParaRPr lang="en-US" altLang="zh-CN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积极的生存智慧则唤醒我们，使我们觉醒到：克服虚空、进入意义或丰盛的唯一正确途径就是：活“在日光之上”，回应耶稣的呼召（或：恩召、召命、天命、使命）。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</a:t>
            </a:r>
            <a:endParaRPr lang="en-CA" sz="3200" b="1" kern="100" dirty="0"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sz="3200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8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3733800" y="0"/>
            <a:ext cx="2209800" cy="1066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Arial" panose="020B0604020202020204" pitchFamily="34" charset="0"/>
              </a:defRPr>
            </a:lvl9pPr>
          </a:lstStyle>
          <a:p>
            <a:pPr algn="l">
              <a:tabLst>
                <a:tab pos="4457700" algn="l"/>
              </a:tabLst>
            </a:pPr>
            <a:r>
              <a:rPr lang="zh-CN" altLang="en-US" sz="3200" b="1" kern="100">
                <a:solidFill>
                  <a:srgbClr val="FF0000"/>
                </a:solidFill>
                <a:effectLst/>
                <a:latin typeface="+mn-ea"/>
                <a:cs typeface="Times New Roman"/>
              </a:rPr>
              <a:t>引言</a:t>
            </a:r>
            <a:r>
              <a:rPr lang="en-US" altLang="zh-CN" sz="3200" b="1">
                <a:solidFill>
                  <a:srgbClr val="FF0000"/>
                </a:solidFill>
                <a:effectLst/>
                <a:latin typeface="+mn-ea"/>
                <a:cs typeface="Times New Roman"/>
              </a:rPr>
              <a:t>: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29810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" y="1200150"/>
            <a:ext cx="9144000" cy="3951194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回顾过去的门训历程，一个主要的教训是：</a:t>
            </a:r>
            <a:endParaRPr lang="en-CA" sz="3200" b="1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indent="0">
              <a:buNone/>
            </a:pP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     </a:t>
            </a:r>
            <a:r>
              <a:rPr lang="en-US" altLang="zh-CN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	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我们依靠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环境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（中国大陆对外开放，北美移民和留学出现热潮）和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热情</a:t>
            </a:r>
            <a:r>
              <a:rPr lang="zh-CN" altLang="en-US" sz="3200" b="1" kern="100" dirty="0">
                <a:solidFill>
                  <a:schemeClr val="tx1"/>
                </a:solidFill>
                <a:latin typeface="Calibri"/>
                <a:ea typeface="DengXian"/>
                <a:cs typeface="Times New Roman"/>
              </a:rPr>
              <a:t>（受无神论洗脑、内心干渴的海外大陆学人初次接触圣经和福音时表现出的热情）来回应耶稣的呼召，</a:t>
            </a:r>
            <a:r>
              <a:rPr lang="zh-CN" altLang="en-US" sz="3200" b="1" kern="100" dirty="0">
                <a:solidFill>
                  <a:srgbClr val="0000FF"/>
                </a:solidFill>
                <a:latin typeface="Calibri"/>
                <a:ea typeface="DengXian"/>
                <a:cs typeface="Times New Roman"/>
              </a:rPr>
              <a:t>而没有充分唤醒里面的生存智慧（消极的智慧和积极的智慧）并产生使命意识。</a:t>
            </a:r>
            <a:endParaRPr lang="en-CA" sz="3200" b="1" kern="100" dirty="0">
              <a:solidFill>
                <a:srgbClr val="0000FF"/>
              </a:solidFill>
              <a:latin typeface="Calibri"/>
              <a:ea typeface="DengXian"/>
              <a:cs typeface="Times New Roman"/>
            </a:endParaRPr>
          </a:p>
          <a:p>
            <a:pPr marL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85725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CA" sz="3200" kern="100" dirty="0">
              <a:solidFill>
                <a:schemeClr val="tx1"/>
              </a:solidFill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kern="100" dirty="0">
                <a:latin typeface="Calibri"/>
                <a:ea typeface="DengXian"/>
                <a:cs typeface="Times New Roman"/>
              </a:rPr>
              <a:t> </a:t>
            </a:r>
            <a:endParaRPr lang="en-CA" sz="3200" kern="100" dirty="0">
              <a:latin typeface="Calibri"/>
              <a:ea typeface="DengXian"/>
              <a:cs typeface="Times New Roman"/>
            </a:endParaRPr>
          </a:p>
          <a:p>
            <a:pPr marL="0" marR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zh-CN" altLang="en-US" b="1" dirty="0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D9E91-53C4-4B6F-B0E4-0BD86C09558B}" type="slidenum">
              <a:rPr lang="en-US" altLang="zh-CN">
                <a:solidFill>
                  <a:srgbClr val="55554A"/>
                </a:solidFill>
              </a:rPr>
              <a:t>9</a:t>
            </a:fld>
            <a:endParaRPr lang="en-US" altLang="zh-CN" dirty="0">
              <a:solidFill>
                <a:srgbClr val="55554A"/>
              </a:solidFill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3733800" y="0"/>
            <a:ext cx="2209800" cy="1066800"/>
          </a:xfrm>
        </p:spPr>
        <p:txBody>
          <a:bodyPr>
            <a:noAutofit/>
          </a:bodyPr>
          <a:lstStyle/>
          <a:p>
            <a:pPr algn="l">
              <a:tabLst>
                <a:tab pos="4457700" algn="l"/>
              </a:tabLst>
            </a:pPr>
            <a:r>
              <a:rPr lang="zh-CN" altLang="en-US" sz="3200" b="1" kern="100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引言</a:t>
            </a:r>
            <a:r>
              <a:rPr lang="en-US" altLang="zh-CN" sz="3200" b="1" dirty="0">
                <a:solidFill>
                  <a:srgbClr val="FF0000"/>
                </a:solidFill>
                <a:effectLst/>
                <a:latin typeface="+mn-ea"/>
                <a:cs typeface="Times New Roman"/>
              </a:rPr>
              <a:t>: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136772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f6879e44-dabe-44df-9d80-704a5c3c2e0f"/>
  <p:tag name="COMMONDATA" val="eyJoZGlkIjoiYTNmNGMxYmY0MzM5Nzc4ZmViMmY5YjU0NWE1ZmM3MWYifQ==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S101790490[1]">
  <a:themeElements>
    <a:clrScheme name="Decatur">
      <a:dk1>
        <a:sysClr val="windowText" lastClr="000000"/>
      </a:dk1>
      <a:lt1>
        <a:sysClr val="window" lastClr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catur">
    <a:dk1>
      <a:sysClr val="windowText" lastClr="000000"/>
    </a:dk1>
    <a:lt1>
      <a:sysClr val="window" lastClr="FFFFFF"/>
    </a:lt1>
    <a:dk2>
      <a:srgbClr val="55554A"/>
    </a:dk2>
    <a:lt2>
      <a:srgbClr val="D7DAE1"/>
    </a:lt2>
    <a:accent1>
      <a:srgbClr val="F4680B"/>
    </a:accent1>
    <a:accent2>
      <a:srgbClr val="ABB19F"/>
    </a:accent2>
    <a:accent3>
      <a:srgbClr val="948774"/>
    </a:accent3>
    <a:accent4>
      <a:srgbClr val="7EB8E7"/>
    </a:accent4>
    <a:accent5>
      <a:srgbClr val="E3B651"/>
    </a:accent5>
    <a:accent6>
      <a:srgbClr val="96756C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4869</TotalTime>
  <Words>4928</Words>
  <Application>Microsoft Office PowerPoint</Application>
  <PresentationFormat>On-screen Show (16:9)</PresentationFormat>
  <Paragraphs>364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DengXian</vt:lpstr>
      <vt:lpstr>KaiTi</vt:lpstr>
      <vt:lpstr>SimSun</vt:lpstr>
      <vt:lpstr>Arial</vt:lpstr>
      <vt:lpstr>Calibri</vt:lpstr>
      <vt:lpstr>Courier New</vt:lpstr>
      <vt:lpstr>Franklin Gothic Book</vt:lpstr>
      <vt:lpstr>Wingdings</vt:lpstr>
      <vt:lpstr>TS101790490[1]</vt:lpstr>
      <vt:lpstr>PowerPoint Presentation</vt:lpstr>
      <vt:lpstr>主题经文</vt:lpstr>
      <vt:lpstr>引言:</vt:lpstr>
      <vt:lpstr>PowerPoint Presentation</vt:lpstr>
      <vt:lpstr>PowerPoint Presentation</vt:lpstr>
      <vt:lpstr>引言:</vt:lpstr>
      <vt:lpstr>PowerPoint Presentation</vt:lpstr>
      <vt:lpstr>PowerPoint Presentation</vt:lpstr>
      <vt:lpstr>引言:</vt:lpstr>
      <vt:lpstr>引言:</vt:lpstr>
      <vt:lpstr>引言:</vt:lpstr>
      <vt:lpstr>一、个人得救前的人生经历 </vt:lpstr>
      <vt:lpstr>一、个人得救前的人生经历</vt:lpstr>
      <vt:lpstr>PowerPoint Presentation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二、《传道书》的消极生存智慧 </vt:lpstr>
      <vt:lpstr>三、回应耶稣的呼召就是活出智慧的人生 </vt:lpstr>
      <vt:lpstr>三、回应耶稣的呼召就是活出智慧的人生 </vt:lpstr>
      <vt:lpstr>三、回应耶稣的呼召就是活出智慧的人生 </vt:lpstr>
      <vt:lpstr>三、回应耶稣的呼召就是活出智慧的人生 </vt:lpstr>
      <vt:lpstr>三、回应耶稣的呼召就是活出智慧的人生 </vt:lpstr>
      <vt:lpstr>三、回应耶稣的呼召就是活出智慧的人生 </vt:lpstr>
      <vt:lpstr>三、回应耶稣的呼召就是活出智慧的人生 </vt:lpstr>
      <vt:lpstr>三、回应耶稣的呼召就是活出智慧的人生 </vt:lpstr>
      <vt:lpstr>三、回应耶稣的呼召就是活出智慧的人生 </vt:lpstr>
      <vt:lpstr>三、回应耶稣的呼召就是活出智慧的人生 </vt:lpstr>
      <vt:lpstr>三、回应耶稣的呼召就是活出智慧的人生 </vt:lpstr>
      <vt:lpstr>三、回应耶稣的呼召就是活出智慧的人生 </vt:lpstr>
    </vt:vector>
  </TitlesOfParts>
  <Company>AGCF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Yang</dc:creator>
  <cp:lastModifiedBy>xiaoan.zhou@gmail.com</cp:lastModifiedBy>
  <cp:revision>1084</cp:revision>
  <dcterms:created xsi:type="dcterms:W3CDTF">2021-02-28T22:09:00Z</dcterms:created>
  <dcterms:modified xsi:type="dcterms:W3CDTF">2026-07-31T05:28:13Z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1889F7E977E2449282041897C006D1A4_13</vt:lpwstr>
  </property>
</Properties>
</file>