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6"/>
  </p:notesMasterIdLst>
  <p:sldIdLst>
    <p:sldId id="849" r:id="rId2"/>
    <p:sldId id="1291" r:id="rId3"/>
    <p:sldId id="1498" r:id="rId4"/>
    <p:sldId id="1549" r:id="rId5"/>
    <p:sldId id="1499" r:id="rId6"/>
    <p:sldId id="1500" r:id="rId7"/>
    <p:sldId id="1501" r:id="rId8"/>
    <p:sldId id="1436" r:id="rId9"/>
    <p:sldId id="1502" r:id="rId10"/>
    <p:sldId id="1503" r:id="rId11"/>
    <p:sldId id="1504" r:id="rId12"/>
    <p:sldId id="1505" r:id="rId13"/>
    <p:sldId id="1506" r:id="rId14"/>
    <p:sldId id="1507" r:id="rId15"/>
    <p:sldId id="1508" r:id="rId16"/>
    <p:sldId id="1509" r:id="rId17"/>
    <p:sldId id="1510" r:id="rId18"/>
    <p:sldId id="1511" r:id="rId19"/>
    <p:sldId id="1512" r:id="rId20"/>
    <p:sldId id="1513" r:id="rId21"/>
    <p:sldId id="1514" r:id="rId22"/>
    <p:sldId id="1515" r:id="rId23"/>
    <p:sldId id="1516" r:id="rId24"/>
    <p:sldId id="1517" r:id="rId25"/>
    <p:sldId id="1518" r:id="rId26"/>
    <p:sldId id="1519" r:id="rId27"/>
    <p:sldId id="1520" r:id="rId28"/>
    <p:sldId id="1522" r:id="rId29"/>
    <p:sldId id="1523" r:id="rId30"/>
    <p:sldId id="1524" r:id="rId31"/>
    <p:sldId id="1525" r:id="rId32"/>
    <p:sldId id="1526" r:id="rId33"/>
    <p:sldId id="1527" r:id="rId34"/>
    <p:sldId id="1528" r:id="rId35"/>
    <p:sldId id="1529" r:id="rId36"/>
    <p:sldId id="1530" r:id="rId37"/>
    <p:sldId id="1531" r:id="rId38"/>
    <p:sldId id="1532" r:id="rId39"/>
    <p:sldId id="1533" r:id="rId40"/>
    <p:sldId id="1534" r:id="rId41"/>
    <p:sldId id="1535" r:id="rId42"/>
    <p:sldId id="1536" r:id="rId43"/>
    <p:sldId id="1537" r:id="rId44"/>
    <p:sldId id="1538" r:id="rId45"/>
    <p:sldId id="1539" r:id="rId46"/>
    <p:sldId id="1540" r:id="rId47"/>
    <p:sldId id="1541" r:id="rId48"/>
    <p:sldId id="1542" r:id="rId49"/>
    <p:sldId id="1543" r:id="rId50"/>
    <p:sldId id="1544" r:id="rId51"/>
    <p:sldId id="1545" r:id="rId52"/>
    <p:sldId id="1546" r:id="rId53"/>
    <p:sldId id="1547" r:id="rId54"/>
    <p:sldId id="1548" r:id="rId55"/>
  </p:sldIdLst>
  <p:sldSz cx="9144000" cy="5143500" type="screen16x9"/>
  <p:notesSz cx="6858000" cy="9144000"/>
  <p:custDataLst>
    <p:tags r:id="rId5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E24FC"/>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52" autoAdjust="0"/>
    <p:restoredTop sz="0" autoAdjust="0"/>
  </p:normalViewPr>
  <p:slideViewPr>
    <p:cSldViewPr showGuides="1">
      <p:cViewPr varScale="1">
        <p:scale>
          <a:sx n="112" d="100"/>
          <a:sy n="112" d="100"/>
        </p:scale>
        <p:origin x="-835" y="-72"/>
      </p:cViewPr>
      <p:guideLst>
        <p:guide orient="horz" pos="1620"/>
        <p:guide pos="2876"/>
      </p:guideLst>
    </p:cSldViewPr>
  </p:slideViewPr>
  <p:outlineViewPr>
    <p:cViewPr>
      <p:scale>
        <a:sx n="33" d="100"/>
        <a:sy n="33" d="100"/>
      </p:scale>
      <p:origin x="34" y="99317"/>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gs" Target="tags/tag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92E1D3-F534-4B3C-9EB2-6DCC39E34294}" type="datetimeFigureOut">
              <a:rPr lang="en-CA" smtClean="0"/>
              <a:t>2026-07-03</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63F03A-D942-4AFF-81B7-D344BF8BA018}" type="slidenum">
              <a:rPr lang="en-CA" smtClean="0"/>
              <a:t>‹#›</a:t>
            </a:fld>
            <a:endParaRPr lang="en-CA"/>
          </a:p>
        </p:txBody>
      </p:sp>
    </p:spTree>
    <p:extLst>
      <p:ext uri="{BB962C8B-B14F-4D97-AF65-F5344CB8AC3E}">
        <p14:creationId xmlns:p14="http://schemas.microsoft.com/office/powerpoint/2010/main" val="2670738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463F03A-D942-4AFF-81B7-D344BF8BA018}" type="slidenum">
              <a:rPr lang="en-CA" smtClean="0"/>
              <a:t>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gradFill rotWithShape="1">
          <a:gsLst>
            <a:gs pos="0">
              <a:srgbClr val="3E3E35"/>
            </a:gs>
            <a:gs pos="47501">
              <a:srgbClr val="70706A"/>
            </a:gs>
            <a:gs pos="58501">
              <a:srgbClr val="7C7C77"/>
            </a:gs>
            <a:gs pos="100000">
              <a:srgbClr val="3E3E35"/>
            </a:gs>
          </a:gsLst>
          <a:lin ang="3600000"/>
        </a:gradFill>
        <a:effectLst/>
      </p:bgPr>
    </p:bg>
    <p:spTree>
      <p:nvGrpSpPr>
        <p:cNvPr id="1" name=""/>
        <p:cNvGrpSpPr/>
        <p:nvPr/>
      </p:nvGrpSpPr>
      <p:grpSpPr>
        <a:xfrm>
          <a:off x="0" y="0"/>
          <a:ext cx="0" cy="0"/>
          <a:chOff x="0" y="0"/>
          <a:chExt cx="0" cy="0"/>
        </a:xfrm>
      </p:grpSpPr>
      <p:sp>
        <p:nvSpPr>
          <p:cNvPr id="4" name="Rectangle 9"/>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6"/>
          <p:cNvSpPr/>
          <p:nvPr/>
        </p:nvSpPr>
        <p:spPr>
          <a:xfrm>
            <a:off x="0" y="2000250"/>
            <a:ext cx="9144000" cy="2055019"/>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7"/>
          <p:cNvSpPr/>
          <p:nvPr/>
        </p:nvSpPr>
        <p:spPr>
          <a:xfrm>
            <a:off x="0" y="4108848"/>
            <a:ext cx="9144000" cy="177403"/>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sp>
        <p:nvSpPr>
          <p:cNvPr id="8" name="TextBox 7"/>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pic>
        <p:nvPicPr>
          <p:cNvPr id="9" name="图片 15" descr="AGCF_Logo150透明背景1深色.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57625"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28599" y="2114550"/>
            <a:ext cx="8686800" cy="1102519"/>
          </a:xfrm>
        </p:spPr>
        <p:txBody>
          <a:bodyPr anchor="b">
            <a:noAutofit/>
          </a:bodyPr>
          <a:lstStyle>
            <a:lvl1pPr>
              <a:defRPr sz="60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571499" y="3600450"/>
            <a:ext cx="8001000" cy="40005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11" name="灯片编号占位符 16"/>
          <p:cNvSpPr>
            <a:spLocks noGrp="1"/>
          </p:cNvSpPr>
          <p:nvPr>
            <p:ph type="sldNum" sz="quarter" idx="11"/>
          </p:nvPr>
        </p:nvSpPr>
        <p:spPr/>
        <p:txBody>
          <a:bodyPr/>
          <a:lstStyle>
            <a:lvl1pPr>
              <a:defRPr/>
            </a:lvl1pPr>
          </a:lstStyle>
          <a:p>
            <a:pPr>
              <a:defRPr/>
            </a:pPr>
            <a:fld id="{EF8B616E-460A-41C6-87F7-6E50302701E1}" type="slidenum">
              <a:rPr lang="en-US" altLang="zh-CN">
                <a:solidFill>
                  <a:srgbClr val="D7DAE1"/>
                </a:solidFill>
              </a:rPr>
              <a:t>‹#›</a:t>
            </a:fld>
            <a:endParaRPr lang="en-US" altLang="zh-CN">
              <a:solidFill>
                <a:srgbClr val="D7DAE1"/>
              </a:solidFill>
            </a:endParaRPr>
          </a:p>
        </p:txBody>
      </p:sp>
      <p:sp>
        <p:nvSpPr>
          <p:cNvPr id="12" name="页脚占位符 17"/>
          <p:cNvSpPr>
            <a:spLocks noGrp="1"/>
          </p:cNvSpPr>
          <p:nvPr>
            <p:ph type="ftr" sz="quarter" idx="12"/>
          </p:nvPr>
        </p:nvSpPr>
        <p:spPr/>
        <p:txBody>
          <a:bodyPr/>
          <a:lstStyle>
            <a:lvl1pPr>
              <a:defRPr/>
            </a:lvl1pPr>
          </a:lstStyle>
          <a:p>
            <a:pPr>
              <a:defRPr/>
            </a:pPr>
            <a:endParaRPr lang="en-US" altLang="zh-CN">
              <a:solidFill>
                <a:srgbClr val="D7DAE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D503C9B6-C6AA-4521-A0A0-771A4DD55D70}"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30D7217B-BEEF-4D93-96E9-8118FF21A411}"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a:xfrm rot="5400000">
            <a:off x="5448300" y="1552575"/>
            <a:ext cx="5143500" cy="2038350"/>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rot="5400000">
            <a:off x="5525294" y="1713706"/>
            <a:ext cx="5143500" cy="1716088"/>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rot="5400000">
            <a:off x="4538663" y="2497138"/>
            <a:ext cx="5143500" cy="1492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7" name="图片 13"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72376" y="160735"/>
            <a:ext cx="1000125" cy="750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15200" y="1017974"/>
            <a:ext cx="1447800" cy="3576649"/>
          </a:xfrm>
        </p:spPr>
        <p:txBody>
          <a:bodyPr vert="eaVert" anchor="b"/>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a:xfrm>
            <a:off x="457200" y="205979"/>
            <a:ext cx="6353175" cy="4388644"/>
          </a:xfrm>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777DEC54-6D4C-4162-B571-EF9EA81DC2C0}"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9"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5"/>
          <p:cNvSpPr>
            <a:spLocks noGrp="1"/>
          </p:cNvSpPr>
          <p:nvPr>
            <p:ph type="sldNum" sz="quarter" idx="12"/>
          </p:nvPr>
        </p:nvSpPr>
        <p:spPr>
          <a:xfrm>
            <a:off x="6096000" y="4767263"/>
            <a:ext cx="762000" cy="273844"/>
          </a:xfrm>
        </p:spPr>
        <p:txBody>
          <a:bodyPr/>
          <a:lstStyle>
            <a:lvl1pPr>
              <a:defRPr/>
            </a:lvl1pPr>
          </a:lstStyle>
          <a:p>
            <a:pPr>
              <a:defRPr/>
            </a:pPr>
            <a:fld id="{CF0CC54C-A312-4638-BB09-760122D3D7F7}" type="slidenum">
              <a:rPr lang="en-US" altLang="zh-CN">
                <a:solidFill>
                  <a:srgbClr val="55554A"/>
                </a:solidFill>
              </a:rPr>
              <a:t>‹#›</a:t>
            </a:fld>
            <a:endParaRPr lang="en-US" altLang="zh-CN">
              <a:solidFill>
                <a:srgbClr val="55554A"/>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a:buFont typeface="Wingdings" panose="05000000000000000000" pitchFamily="2" charset="2"/>
              <a:buChar char="Ø"/>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8A8D9E91-53C4-4B6F-B0E4-0BD86C09558B}"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gradFill rotWithShape="1">
          <a:gsLst>
            <a:gs pos="0">
              <a:srgbClr val="A0A3A8"/>
            </a:gs>
            <a:gs pos="47501">
              <a:srgbClr val="D0D3D9"/>
            </a:gs>
            <a:gs pos="58501">
              <a:srgbClr val="D2D5DA"/>
            </a:gs>
            <a:gs pos="100000">
              <a:srgbClr val="A0A3A8"/>
            </a:gs>
          </a:gsLst>
          <a:lin ang="3600000"/>
        </a:gradFill>
        <a:effectLst/>
      </p:bgPr>
    </p:bg>
    <p:spTree>
      <p:nvGrpSpPr>
        <p:cNvPr id="1" name=""/>
        <p:cNvGrpSpPr/>
        <p:nvPr/>
      </p:nvGrpSpPr>
      <p:grpSpPr>
        <a:xfrm>
          <a:off x="0" y="0"/>
          <a:ext cx="0" cy="0"/>
          <a:chOff x="0" y="0"/>
          <a:chExt cx="0" cy="0"/>
        </a:xfrm>
      </p:grpSpPr>
      <p:sp>
        <p:nvSpPr>
          <p:cNvPr id="4" name="Rectangle 6"/>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a:off x="0" y="2000250"/>
            <a:ext cx="9144000" cy="20550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0" y="4108848"/>
            <a:ext cx="9144000" cy="177403"/>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sp>
        <p:nvSpPr>
          <p:cNvPr id="8" name="TextBox 7"/>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pic>
        <p:nvPicPr>
          <p:cNvPr id="9" name="图片 15"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29063"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28599" y="2114550"/>
            <a:ext cx="8686800" cy="1097280"/>
          </a:xfrm>
        </p:spPr>
        <p:txBody>
          <a:bodyPr anchor="b">
            <a:noAutofit/>
          </a:bodyPr>
          <a:lstStyle>
            <a:lvl1pPr algn="ctr">
              <a:defRPr sz="6000" b="0" cap="none" baseline="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571499" y="3600450"/>
            <a:ext cx="8001000" cy="41148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11" name="Footer Placeholder 4"/>
          <p:cNvSpPr>
            <a:spLocks noGrp="1"/>
          </p:cNvSpPr>
          <p:nvPr>
            <p:ph type="ftr" sz="quarter" idx="11"/>
          </p:nvPr>
        </p:nvSpPr>
        <p:spPr>
          <a:xfrm>
            <a:off x="5791200" y="4767263"/>
            <a:ext cx="2895600" cy="273844"/>
          </a:xfrm>
        </p:spPr>
        <p:txBody>
          <a:bodyPr/>
          <a:lstStyle>
            <a:lvl1pPr>
              <a:defRPr/>
            </a:lvl1pPr>
          </a:lstStyle>
          <a:p>
            <a:pPr>
              <a:defRPr/>
            </a:pPr>
            <a:endParaRPr lang="en-US" altLang="zh-CN">
              <a:solidFill>
                <a:srgbClr val="55554A"/>
              </a:solidFill>
            </a:endParaRPr>
          </a:p>
        </p:txBody>
      </p:sp>
      <p:sp>
        <p:nvSpPr>
          <p:cNvPr id="12" name="Slide Number Placeholder 5"/>
          <p:cNvSpPr>
            <a:spLocks noGrp="1"/>
          </p:cNvSpPr>
          <p:nvPr>
            <p:ph type="sldNum" sz="quarter" idx="12"/>
          </p:nvPr>
        </p:nvSpPr>
        <p:spPr>
          <a:xfrm>
            <a:off x="3959226" y="3292079"/>
            <a:ext cx="1216025" cy="273844"/>
          </a:xfrm>
        </p:spPr>
        <p:txBody>
          <a:bodyPr/>
          <a:lstStyle>
            <a:lvl1pPr algn="ctr">
              <a:defRPr sz="2400">
                <a:solidFill>
                  <a:srgbClr val="FFFFFF"/>
                </a:solidFill>
              </a:defRPr>
            </a:lvl1pPr>
          </a:lstStyle>
          <a:p>
            <a:pPr>
              <a:defRPr/>
            </a:pPr>
            <a:fld id="{580BDE66-8CD0-46E0-ADFF-C185EFD091FA}" type="slidenum">
              <a:rPr lang="en-US" altLang="zh-CN"/>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57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Content Placeholder 3"/>
          <p:cNvSpPr>
            <a:spLocks noGrp="1"/>
          </p:cNvSpPr>
          <p:nvPr>
            <p:ph sz="half" idx="2"/>
          </p:nvPr>
        </p:nvSpPr>
        <p:spPr>
          <a:xfrm>
            <a:off x="4648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7" name="Slide Number Placeholder 5"/>
          <p:cNvSpPr>
            <a:spLocks noGrp="1"/>
          </p:cNvSpPr>
          <p:nvPr>
            <p:ph type="sldNum" sz="quarter" idx="12"/>
          </p:nvPr>
        </p:nvSpPr>
        <p:spPr/>
        <p:txBody>
          <a:bodyPr/>
          <a:lstStyle>
            <a:lvl1pPr>
              <a:defRPr/>
            </a:lvl1pPr>
          </a:lstStyle>
          <a:p>
            <a:pPr>
              <a:defRPr/>
            </a:pPr>
            <a:fld id="{6883115C-8B76-4425-A764-DE1DC9E9066A}"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57200" y="1631156"/>
            <a:ext cx="4040188"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6" y="1631156"/>
            <a:ext cx="4041775"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9" name="Slide Number Placeholder 5"/>
          <p:cNvSpPr>
            <a:spLocks noGrp="1"/>
          </p:cNvSpPr>
          <p:nvPr>
            <p:ph type="sldNum" sz="quarter" idx="12"/>
          </p:nvPr>
        </p:nvSpPr>
        <p:spPr/>
        <p:txBody>
          <a:bodyPr/>
          <a:lstStyle>
            <a:lvl1pPr>
              <a:defRPr/>
            </a:lvl1pPr>
          </a:lstStyle>
          <a:p>
            <a:pPr>
              <a:defRPr/>
            </a:pPr>
            <a:fld id="{87F756FA-624A-4BC6-BA19-F78C9CA25CD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9A400439-0681-4786-9A87-1A0F99C608BC}"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4"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5" name="Slide Number Placeholder 5"/>
          <p:cNvSpPr>
            <a:spLocks noGrp="1"/>
          </p:cNvSpPr>
          <p:nvPr>
            <p:ph type="sldNum" sz="quarter" idx="12"/>
          </p:nvPr>
        </p:nvSpPr>
        <p:spPr/>
        <p:txBody>
          <a:bodyPr/>
          <a:lstStyle>
            <a:lvl1pPr>
              <a:defRPr/>
            </a:lvl1pPr>
          </a:lstStyle>
          <a:p>
            <a:pPr>
              <a:defRPr/>
            </a:pPr>
            <a:fld id="{F6CCCA31-49B0-44F7-9023-A88C74DD4F0E}"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lvl1pPr>
              <a:defRPr/>
            </a:lvl1pPr>
          </a:lstStyle>
          <a:p>
            <a:pPr>
              <a:defRPr/>
            </a:pPr>
            <a:fld id="{D6BE55F9-20D3-466A-BBB9-7B310D7DB210}"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3" name="Footer Placeholder 2"/>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4" name="Slide Number Placeholder 3"/>
          <p:cNvSpPr>
            <a:spLocks noGrp="1"/>
          </p:cNvSpPr>
          <p:nvPr>
            <p:ph type="sldNum" sz="quarter" idx="12"/>
          </p:nvPr>
        </p:nvSpPr>
        <p:spPr/>
        <p:txBody>
          <a:bodyPr/>
          <a:lstStyle>
            <a:lvl1pPr>
              <a:defRPr/>
            </a:lvl1pPr>
          </a:lstStyle>
          <a:p>
            <a:pPr>
              <a:defRPr/>
            </a:pPr>
            <a:fld id="{C5F8D41C-FEAD-4965-943D-A84FF7E6F7A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1"/>
          <p:cNvSpPr>
            <a:spLocks noGrp="1"/>
          </p:cNvSpPr>
          <p:nvPr>
            <p:ph type="title"/>
          </p:nvPr>
        </p:nvSpPr>
        <p:spPr>
          <a:xfrm>
            <a:off x="457200" y="204787"/>
            <a:ext cx="5638800" cy="709613"/>
          </a:xfrm>
        </p:spPr>
        <p:txBody>
          <a:bodyPr>
            <a:noAutofit/>
          </a:bodyPr>
          <a:lstStyle>
            <a:lvl1pPr algn="l">
              <a:defRPr sz="4000" b="0"/>
            </a:lvl1pPr>
          </a:lstStyle>
          <a:p>
            <a:r>
              <a:rPr lang="zh-CN" altLang="en-US"/>
              <a:t>单击此处编辑母版标题样式</a:t>
            </a:r>
            <a:endParaRPr lang="en-US" dirty="0"/>
          </a:p>
        </p:txBody>
      </p:sp>
      <p:sp>
        <p:nvSpPr>
          <p:cNvPr id="3" name="Content Placeholder 2"/>
          <p:cNvSpPr>
            <a:spLocks noGrp="1"/>
          </p:cNvSpPr>
          <p:nvPr>
            <p:ph idx="1"/>
          </p:nvPr>
        </p:nvSpPr>
        <p:spPr>
          <a:xfrm>
            <a:off x="438912" y="1289304"/>
            <a:ext cx="8247888" cy="3401568"/>
          </a:xfrm>
        </p:spPr>
        <p:txBody>
          <a:bodyPr/>
          <a:lstStyle>
            <a:lvl1pPr>
              <a:buFont typeface="Wingdings" panose="05000000000000000000" pitchFamily="2" charset="2"/>
              <a:buChar char="Ø"/>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Text Placeholder 3"/>
          <p:cNvSpPr>
            <a:spLocks noGrp="1"/>
          </p:cNvSpPr>
          <p:nvPr>
            <p:ph type="body" sz="half" idx="2"/>
          </p:nvPr>
        </p:nvSpPr>
        <p:spPr>
          <a:xfrm>
            <a:off x="6248400" y="205740"/>
            <a:ext cx="2743200" cy="70866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708C2A40-33CF-4A79-933F-B5FC3BC9902B}"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E4CAAFEF-CB30-4EEE-AA69-1F602477EFAF}"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3" name="Picture Placeholder 2"/>
          <p:cNvSpPr>
            <a:spLocks noGrp="1"/>
          </p:cNvSpPr>
          <p:nvPr>
            <p:ph type="pic" idx="1"/>
          </p:nvPr>
        </p:nvSpPr>
        <p:spPr>
          <a:xfrm>
            <a:off x="436880" y="1287780"/>
            <a:ext cx="8249920" cy="3398520"/>
          </a:xfrm>
          <a:solidFill>
            <a:schemeClr val="bg2">
              <a:lumMod val="60000"/>
              <a:lumOff val="40000"/>
            </a:schemeClr>
          </a:solidFill>
          <a:effectLst>
            <a:outerShdw blurRad="76200" dist="38100" dir="3600000" algn="ctr" rotWithShape="0">
              <a:srgbClr val="000000">
                <a:alpha val="50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2" name="Title 1"/>
          <p:cNvSpPr>
            <a:spLocks noGrp="1"/>
          </p:cNvSpPr>
          <p:nvPr>
            <p:ph type="title"/>
          </p:nvPr>
        </p:nvSpPr>
        <p:spPr>
          <a:xfrm>
            <a:off x="381000" y="171450"/>
            <a:ext cx="5638800" cy="754380"/>
          </a:xfrm>
        </p:spPr>
        <p:txBody>
          <a:bodyPr>
            <a:noAutofit/>
          </a:bodyPr>
          <a:lstStyle>
            <a:lvl1pPr algn="l">
              <a:defRPr sz="40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6248400" y="171450"/>
            <a:ext cx="2819400" cy="7543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380AA213-04D5-49A6-A31A-AFB86F89DD35}" type="datetime3">
              <a:rPr lang="zh-CN" altLang="en-US">
                <a:solidFill>
                  <a:srgbClr val="55554A"/>
                </a:solidFill>
              </a:rPr>
              <a:t>2026年7月3日星期五</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BE55078A-61A4-41A6-96D6-3B4F0DB86023}"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010"/>
            <a:ext cx="9144000" cy="109061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8" name="Rectangle 7"/>
          <p:cNvSpPr/>
          <p:nvPr/>
        </p:nvSpPr>
        <p:spPr>
          <a:xfrm>
            <a:off x="0" y="126207"/>
            <a:ext cx="9144000" cy="86558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Placeholder 1"/>
          <p:cNvSpPr>
            <a:spLocks noGrp="1"/>
          </p:cNvSpPr>
          <p:nvPr>
            <p:ph type="title"/>
          </p:nvPr>
        </p:nvSpPr>
        <p:spPr>
          <a:xfrm>
            <a:off x="457200" y="136922"/>
            <a:ext cx="7329488" cy="833438"/>
          </a:xfrm>
          <a:prstGeom prst="rect">
            <a:avLst/>
          </a:prstGeom>
        </p:spPr>
        <p:txBody>
          <a:bodyPr vert="horz" wrap="square" lIns="91440" tIns="45720" rIns="91440" bIns="45720" numCol="1" anchor="ctr" anchorCtr="0" compatLnSpc="1">
            <a:normAutofit/>
          </a:bodyPr>
          <a:lstStyle/>
          <a:p>
            <a:pPr lvl="0"/>
            <a:r>
              <a:rPr lang="zh-CN" altLang="en-US"/>
              <a:t>单击此处编辑母版标题样式</a:t>
            </a:r>
            <a:endParaRPr lang="en-US" altLang="en-US"/>
          </a:p>
        </p:txBody>
      </p:sp>
      <p:sp>
        <p:nvSpPr>
          <p:cNvPr id="1029"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p:cNvSpPr>
            <a:spLocks noGrp="1"/>
          </p:cNvSpPr>
          <p:nvPr>
            <p:ph type="ftr" sz="quarter" idx="3"/>
          </p:nvPr>
        </p:nvSpPr>
        <p:spPr>
          <a:xfrm>
            <a:off x="3124200" y="4767263"/>
            <a:ext cx="2895600" cy="273844"/>
          </a:xfrm>
          <a:prstGeom prst="rect">
            <a:avLst/>
          </a:prstGeom>
        </p:spPr>
        <p:txBody>
          <a:bodyPr vert="horz" wrap="square" lIns="91440" tIns="45720" rIns="91440" bIns="45720" numCol="1" anchor="ctr" anchorCtr="0" compatLnSpc="1"/>
          <a:lstStyle>
            <a:lvl1pPr algn="ctr" eaLnBrk="1" hangingPunct="1">
              <a:defRPr sz="1200">
                <a:solidFill>
                  <a:schemeClr val="tx2"/>
                </a:solidFill>
                <a:latin typeface="Franklin Gothic Book"/>
              </a:defRPr>
            </a:lvl1pPr>
          </a:lstStyle>
          <a:p>
            <a:pPr fontAlgn="base">
              <a:spcBef>
                <a:spcPct val="0"/>
              </a:spcBef>
              <a:spcAft>
                <a:spcPct val="0"/>
              </a:spcAft>
              <a:defRPr/>
            </a:pPr>
            <a:endParaRPr lang="en-US" altLang="zh-CN">
              <a:solidFill>
                <a:srgbClr val="55554A"/>
              </a:solidFill>
              <a:ea typeface="SimSun" panose="02010600030101010101" pitchFamily="2" charset="-122"/>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lstStyle>
            <a:lvl1pPr algn="r" eaLnBrk="1" hangingPunct="1">
              <a:defRPr sz="1200">
                <a:solidFill>
                  <a:schemeClr val="tx2"/>
                </a:solidFill>
                <a:latin typeface="Franklin Gothic Book" pitchFamily="34" charset="0"/>
              </a:defRPr>
            </a:lvl1pPr>
          </a:lstStyle>
          <a:p>
            <a:pPr fontAlgn="base">
              <a:spcBef>
                <a:spcPct val="0"/>
              </a:spcBef>
              <a:spcAft>
                <a:spcPct val="0"/>
              </a:spcAft>
              <a:defRPr/>
            </a:pPr>
            <a:fld id="{B007E9B1-5DFC-408D-AEC5-D380FDDEAA58}" type="slidenum">
              <a:rPr lang="en-US" altLang="zh-CN">
                <a:solidFill>
                  <a:srgbClr val="55554A"/>
                </a:solidFill>
                <a:ea typeface="SimSun" panose="02010600030101010101" pitchFamily="2" charset="-122"/>
              </a:rPr>
              <a:t>‹#›</a:t>
            </a:fld>
            <a:endParaRPr lang="en-US" altLang="zh-CN">
              <a:solidFill>
                <a:srgbClr val="55554A"/>
              </a:solidFill>
              <a:ea typeface="SimSun" panose="02010600030101010101" pitchFamily="2" charset="-122"/>
            </a:endParaRPr>
          </a:p>
        </p:txBody>
      </p:sp>
      <p:sp>
        <p:nvSpPr>
          <p:cNvPr id="9" name="Rectangle 8"/>
          <p:cNvSpPr/>
          <p:nvPr/>
        </p:nvSpPr>
        <p:spPr>
          <a:xfrm>
            <a:off x="0" y="1026319"/>
            <a:ext cx="9144000" cy="1119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1034" name="图片 9" descr="AGCF_Logo150透明背景.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858126" y="214313"/>
            <a:ext cx="88106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ln w="13970"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ea typeface="+mn-ea"/>
          <a:cs typeface="+mj-cs"/>
        </a:defRPr>
      </a:lvl1pPr>
      <a:lvl2pPr algn="ctr" rtl="0" eaLnBrk="0" fontAlgn="base" hangingPunct="0">
        <a:spcBef>
          <a:spcPct val="0"/>
        </a:spcBef>
        <a:spcAft>
          <a:spcPct val="0"/>
        </a:spcAft>
        <a:defRPr sz="4400">
          <a:solidFill>
            <a:srgbClr val="FFFFFF"/>
          </a:solidFill>
          <a:latin typeface="Arial" panose="020B0604020202020204" pitchFamily="34" charset="0"/>
        </a:defRPr>
      </a:lvl2pPr>
      <a:lvl3pPr algn="ctr" rtl="0" eaLnBrk="0" fontAlgn="base" hangingPunct="0">
        <a:spcBef>
          <a:spcPct val="0"/>
        </a:spcBef>
        <a:spcAft>
          <a:spcPct val="0"/>
        </a:spcAft>
        <a:defRPr sz="4400">
          <a:solidFill>
            <a:srgbClr val="FFFFFF"/>
          </a:solidFill>
          <a:latin typeface="Arial" panose="020B0604020202020204" pitchFamily="34" charset="0"/>
        </a:defRPr>
      </a:lvl3pPr>
      <a:lvl4pPr algn="ctr" rtl="0" eaLnBrk="0" fontAlgn="base" hangingPunct="0">
        <a:spcBef>
          <a:spcPct val="0"/>
        </a:spcBef>
        <a:spcAft>
          <a:spcPct val="0"/>
        </a:spcAft>
        <a:defRPr sz="4400">
          <a:solidFill>
            <a:srgbClr val="FFFFFF"/>
          </a:solidFill>
          <a:latin typeface="Arial" panose="020B0604020202020204" pitchFamily="34" charset="0"/>
        </a:defRPr>
      </a:lvl4pPr>
      <a:lvl5pPr algn="ctr" rtl="0" eaLnBrk="0" fontAlgn="base" hangingPunct="0">
        <a:spcBef>
          <a:spcPct val="0"/>
        </a:spcBef>
        <a:spcAft>
          <a:spcPct val="0"/>
        </a:spcAft>
        <a:defRPr sz="4400">
          <a:solidFill>
            <a:srgbClr val="FFFFFF"/>
          </a:solidFill>
          <a:latin typeface="Arial" panose="020B0604020202020204" pitchFamily="34" charset="0"/>
        </a:defRPr>
      </a:lvl5pPr>
      <a:lvl6pPr marL="457200" algn="ctr" rtl="0" fontAlgn="base">
        <a:spcBef>
          <a:spcPct val="0"/>
        </a:spcBef>
        <a:spcAft>
          <a:spcPct val="0"/>
        </a:spcAft>
        <a:defRPr sz="4400">
          <a:solidFill>
            <a:srgbClr val="FFFFFF"/>
          </a:solidFill>
          <a:latin typeface="Arial" panose="020B0604020202020204" pitchFamily="34" charset="0"/>
        </a:defRPr>
      </a:lvl6pPr>
      <a:lvl7pPr marL="914400" algn="ctr" rtl="0" fontAlgn="base">
        <a:spcBef>
          <a:spcPct val="0"/>
        </a:spcBef>
        <a:spcAft>
          <a:spcPct val="0"/>
        </a:spcAft>
        <a:defRPr sz="4400">
          <a:solidFill>
            <a:srgbClr val="FFFFFF"/>
          </a:solidFill>
          <a:latin typeface="Arial" panose="020B0604020202020204" pitchFamily="34" charset="0"/>
        </a:defRPr>
      </a:lvl7pPr>
      <a:lvl8pPr marL="1371600" algn="ctr" rtl="0" fontAlgn="base">
        <a:spcBef>
          <a:spcPct val="0"/>
        </a:spcBef>
        <a:spcAft>
          <a:spcPct val="0"/>
        </a:spcAft>
        <a:defRPr sz="4400">
          <a:solidFill>
            <a:srgbClr val="FFFFFF"/>
          </a:solidFill>
          <a:latin typeface="Arial" panose="020B0604020202020204" pitchFamily="34" charset="0"/>
        </a:defRPr>
      </a:lvl8pPr>
      <a:lvl9pPr marL="1828800" algn="ctr" rtl="0" fontAlgn="base">
        <a:spcBef>
          <a:spcPct val="0"/>
        </a:spcBef>
        <a:spcAft>
          <a:spcPct val="0"/>
        </a:spcAft>
        <a:defRPr sz="4400">
          <a:solidFill>
            <a:srgbClr val="FFFFFF"/>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anose="05000000000000000000" pitchFamily="2" charset="2"/>
        <a:buChar char=""/>
        <a:defRPr sz="24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2"/>
        </a:buClr>
        <a:buSzPct val="85000"/>
        <a:buFont typeface="Courier New" panose="02070309020205020404" pitchFamily="49" charset="0"/>
        <a:buChar char="o"/>
        <a:defRPr sz="2000" kern="1200">
          <a:solidFill>
            <a:schemeClr val="tx2"/>
          </a:solidFill>
          <a:latin typeface="+mn-lt"/>
          <a:ea typeface="+mn-ea"/>
          <a:cs typeface="+mn-cs"/>
        </a:defRPr>
      </a:lvl2pPr>
      <a:lvl3pPr marL="1143000" indent="-228600" algn="l" rtl="0" eaLnBrk="0" fontAlgn="base" hangingPunct="0">
        <a:spcBef>
          <a:spcPct val="20000"/>
        </a:spcBef>
        <a:spcAft>
          <a:spcPct val="0"/>
        </a:spcAft>
        <a:buClr>
          <a:srgbClr val="948774"/>
        </a:buClr>
        <a:buFont typeface="Arial" panose="020B0604020202020204" pitchFamily="34" charset="0"/>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rgbClr val="7EB8E7"/>
        </a:buClr>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spcBef>
          <a:spcPct val="20000"/>
        </a:spcBef>
        <a:spcAft>
          <a:spcPct val="0"/>
        </a:spcAft>
        <a:buClr>
          <a:srgbClr val="E3B651"/>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anose="020B0604020202020204"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525" y="1200150"/>
            <a:ext cx="9144000" cy="3943350"/>
          </a:xfrm>
        </p:spPr>
        <p:txBody>
          <a:bodyPr/>
          <a:lstStyle/>
          <a:p>
            <a:pPr marL="0" indent="0" algn="ctr">
              <a:buNone/>
            </a:pPr>
            <a:endParaRPr lang="en-US" altLang="zh-CN" sz="2000" b="1" dirty="0">
              <a:solidFill>
                <a:srgbClr val="FF0000"/>
              </a:solidFill>
              <a:ea typeface="KaiTi"/>
              <a:cs typeface="Times New Roman"/>
            </a:endParaRPr>
          </a:p>
          <a:p>
            <a:pPr marL="0" indent="0" algn="ctr">
              <a:buNone/>
            </a:pPr>
            <a:r>
              <a:rPr lang="zh-CN" altLang="en-US" sz="6000" b="1" dirty="0">
                <a:solidFill>
                  <a:srgbClr val="FF0000"/>
                </a:solidFill>
                <a:ea typeface="KaiTi"/>
                <a:cs typeface="Times New Roman"/>
              </a:rPr>
              <a:t>化危机为转机</a:t>
            </a:r>
            <a:endParaRPr lang="en-US" altLang="zh-CN" sz="6000" b="1" dirty="0">
              <a:solidFill>
                <a:srgbClr val="FF0000"/>
              </a:solidFill>
              <a:ea typeface="KaiTi"/>
              <a:cs typeface="Times New Roman"/>
            </a:endParaRPr>
          </a:p>
          <a:p>
            <a:pPr marL="0" indent="0" algn="ctr">
              <a:buNone/>
            </a:pPr>
            <a:endPar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endParaRPr>
          </a:p>
          <a:p>
            <a:pPr marL="0" indent="0" algn="ctr">
              <a:buNone/>
            </a:pP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周小安牧师</a:t>
            </a:r>
            <a:endPar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endParaRPr>
          </a:p>
          <a:p>
            <a:pPr marL="0" indent="0" algn="ctr">
              <a:buNone/>
            </a:pPr>
            <a:endParaRPr lang="en-CA" b="1" kern="100" dirty="0">
              <a:solidFill>
                <a:srgbClr val="0070C0"/>
              </a:solidFill>
              <a:latin typeface="KaiTi" panose="02010609060101010101" charset="-122"/>
              <a:ea typeface="KaiTi" panose="02010609060101010101" charset="-122"/>
              <a:cs typeface="Times New Roman" panose="02020603050405020304"/>
            </a:endParaRPr>
          </a:p>
          <a:p>
            <a:pPr marL="0" indent="0" algn="ctr">
              <a:spcBef>
                <a:spcPts val="600"/>
              </a:spcBef>
              <a:spcAft>
                <a:spcPts val="0"/>
              </a:spcAft>
              <a:buNone/>
            </a:pPr>
            <a:r>
              <a:rPr lang="en-US" sz="3600" b="1" kern="100" dirty="0">
                <a:solidFill>
                  <a:srgbClr val="0070C0"/>
                </a:solidFill>
                <a:latin typeface="KaiTi" panose="02010609060101010101" charset="-122"/>
                <a:ea typeface="KaiTi" panose="02010609060101010101" charset="-122"/>
                <a:cs typeface="DengXian" panose="02010600030101010101" charset="-122"/>
                <a:sym typeface="+mn-ea"/>
              </a:rPr>
              <a:t>2026</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年</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7</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月</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4</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日</a:t>
            </a:r>
            <a:endParaRPr lang="en-US" altLang="zh-CN" sz="3600" b="1" dirty="0">
              <a:solidFill>
                <a:srgbClr val="0070C0"/>
              </a:solidFill>
              <a:latin typeface="KaiTi" panose="02010609060101010101" charset="-122"/>
              <a:ea typeface="KaiTi" panose="02010609060101010101" charset="-122"/>
            </a:endParaRPr>
          </a:p>
          <a:p>
            <a:endParaRPr lang="zh-CN" altLang="en-US" sz="3600" dirty="0"/>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a:t>
            </a:fld>
            <a:endParaRPr lang="en-US" altLang="zh-CN" dirty="0">
              <a:solidFill>
                <a:srgbClr val="55554A"/>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marR="0" indent="857250">
              <a:spcBef>
                <a:spcPts val="600"/>
              </a:spcBef>
              <a:spcAft>
                <a:spcPts val="600"/>
              </a:spcAft>
              <a:buNone/>
            </a:pPr>
            <a:r>
              <a:rPr lang="zh-CN" altLang="en-US" sz="3200" b="1" kern="100" dirty="0">
                <a:solidFill>
                  <a:schemeClr val="tx1"/>
                </a:solidFill>
                <a:latin typeface="Calibri"/>
                <a:ea typeface="DengXian"/>
                <a:cs typeface="Times New Roman"/>
              </a:rPr>
              <a:t>佳恩成立约</a:t>
            </a:r>
            <a:r>
              <a:rPr lang="en-US" sz="3200" b="1" kern="100" dirty="0">
                <a:solidFill>
                  <a:schemeClr val="tx1"/>
                </a:solidFill>
                <a:latin typeface="DengXian"/>
                <a:ea typeface="DengXian"/>
                <a:cs typeface="Times New Roman"/>
              </a:rPr>
              <a:t>2</a:t>
            </a:r>
            <a:r>
              <a:rPr lang="zh-CN" altLang="en-US" sz="3200" b="1" kern="100" dirty="0">
                <a:solidFill>
                  <a:schemeClr val="tx1"/>
                </a:solidFill>
                <a:latin typeface="Calibri"/>
                <a:ea typeface="DengXian"/>
                <a:cs typeface="Times New Roman"/>
              </a:rPr>
              <a:t>年的时候，佳恩创会的杨柳溪牧师提出辞职。杨牧师离职后，佳恩的一些老成员相继离开，由此导致分裂的危机。</a:t>
            </a:r>
            <a:endParaRPr lang="en-CA" sz="3200" b="1" kern="100" dirty="0">
              <a:solidFill>
                <a:schemeClr val="tx1"/>
              </a:solidFill>
              <a:latin typeface="Calibri"/>
              <a:ea typeface="DengXian"/>
              <a:cs typeface="Times New Roman"/>
            </a:endParaRPr>
          </a:p>
          <a:p>
            <a:pPr marL="0" marR="0" indent="857250">
              <a:spcBef>
                <a:spcPts val="600"/>
              </a:spcBef>
              <a:spcAft>
                <a:spcPts val="600"/>
              </a:spcAft>
              <a:buNone/>
            </a:pPr>
            <a:r>
              <a:rPr lang="en-US" sz="3200" b="1"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就在这个危机中， 新到任的张道强牧师于</a:t>
            </a:r>
            <a:r>
              <a:rPr lang="en-US" sz="3200" b="1" kern="100" dirty="0">
                <a:solidFill>
                  <a:schemeClr val="tx1"/>
                </a:solidFill>
                <a:latin typeface="DengXian"/>
                <a:ea typeface="DengXian"/>
                <a:cs typeface="Times New Roman"/>
              </a:rPr>
              <a:t>98</a:t>
            </a:r>
            <a:r>
              <a:rPr lang="zh-CN" altLang="en-US" sz="3200" b="1" kern="100" dirty="0">
                <a:solidFill>
                  <a:schemeClr val="tx1"/>
                </a:solidFill>
                <a:latin typeface="Calibri"/>
                <a:ea typeface="DengXian"/>
                <a:cs typeface="Times New Roman"/>
              </a:rPr>
              <a:t>年和</a:t>
            </a:r>
            <a:r>
              <a:rPr lang="en-US" sz="3200" b="1" kern="100" dirty="0">
                <a:solidFill>
                  <a:schemeClr val="tx1"/>
                </a:solidFill>
                <a:latin typeface="DengXian"/>
                <a:ea typeface="DengXian"/>
                <a:cs typeface="Times New Roman"/>
              </a:rPr>
              <a:t>99</a:t>
            </a:r>
            <a:r>
              <a:rPr lang="zh-CN" altLang="en-US" sz="3200" b="1" kern="100" dirty="0">
                <a:solidFill>
                  <a:schemeClr val="tx1"/>
                </a:solidFill>
                <a:latin typeface="Calibri"/>
                <a:ea typeface="DengXian"/>
                <a:cs typeface="Times New Roman"/>
              </a:rPr>
              <a:t>年两次带领佳恩同工团队到新加波坚信浸信会邝健雄牧师教会学习细胞小组。</a:t>
            </a: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10</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几乎与此同时，有三对来自新加坡的夫妻，他们同时又是三代门徒到佳恩教会带领门徒守望，我和向阳师母由中间一对</a:t>
            </a:r>
            <a:r>
              <a:rPr lang="en-US" sz="3200" b="1" kern="100" dirty="0">
                <a:solidFill>
                  <a:schemeClr val="tx1"/>
                </a:solidFill>
                <a:latin typeface="DengXian"/>
                <a:ea typeface="DengXian"/>
                <a:cs typeface="Times New Roman"/>
              </a:rPr>
              <a:t>Alex</a:t>
            </a:r>
            <a:r>
              <a:rPr lang="zh-CN" altLang="en-US" sz="3200" b="1" kern="100" dirty="0">
                <a:solidFill>
                  <a:schemeClr val="tx1"/>
                </a:solidFill>
                <a:latin typeface="Calibri"/>
                <a:ea typeface="DengXian"/>
                <a:cs typeface="Times New Roman"/>
              </a:rPr>
              <a:t>桂夫妇带领。</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当时正值中国大陆对外开放，大量的中国大陆移民涌向海外；佳恩将细胞小组和门徒守望结合起来，面向中国大陆移民所做的福音工作果效显著。</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11</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352550"/>
            <a:ext cx="9144000" cy="3798794"/>
          </a:xfrm>
        </p:spPr>
        <p:txBody>
          <a:bodyPr/>
          <a:lstStyle/>
          <a:p>
            <a:pPr marL="0" indent="85725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在圣灵引导下，我所带领的细胞小组，由一个细胞小组发展到七个区。孙新安牧师当时是第一区区长，刘永宁牧师当时是第六区区长。邓牧师和严斌弟兄是第七区区长。</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12</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透过细胞小组和门徒训练，神带领佳恩度过了第一个危机。</a:t>
            </a:r>
            <a:endParaRPr lang="en-US" altLang="zh-CN"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因为新加入佳恩的人数超过了离开佳恩的人数，从而使佳恩从一个以东南亚移民为主的教会变成了一个以大陆移民为主的教会。</a:t>
            </a:r>
            <a:endParaRPr lang="en-CA" sz="3200" b="1" kern="100" dirty="0">
              <a:solidFill>
                <a:schemeClr val="tx1"/>
              </a:solidFill>
              <a:latin typeface="Calibri"/>
              <a:ea typeface="DengXian"/>
              <a:cs typeface="Times New Roman"/>
            </a:endParaRPr>
          </a:p>
          <a:p>
            <a:pPr marL="0" marR="0" indent="0">
              <a:spcBef>
                <a:spcPts val="600"/>
              </a:spcBef>
              <a:spcAft>
                <a:spcPts val="600"/>
              </a:spcAft>
              <a:buNone/>
            </a:pPr>
            <a:r>
              <a:rPr lang="en-US" sz="3200" kern="100" dirty="0">
                <a:latin typeface="DengXian"/>
                <a:ea typeface="DengXian"/>
                <a:cs typeface="Times New Roman"/>
              </a:rPr>
              <a:t>	</a:t>
            </a:r>
            <a:r>
              <a:rPr lang="zh-CN" altLang="en-US" sz="3200" b="1" kern="100" dirty="0">
                <a:solidFill>
                  <a:srgbClr val="0000FF"/>
                </a:solidFill>
                <a:latin typeface="Calibri"/>
                <a:ea typeface="DengXian"/>
                <a:cs typeface="Times New Roman"/>
              </a:rPr>
              <a:t>这个时期佳恩教会的经历有点像当年以色列人出埃及过红海的经历。</a:t>
            </a:r>
            <a:endParaRPr lang="en-CA" sz="3200"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13</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0"/>
              </a:spcBef>
              <a:spcAft>
                <a:spcPts val="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二）第二个危机，籍着回归属灵遮盖、及末世信息和新妇运动化为转机（</a:t>
            </a:r>
            <a:r>
              <a:rPr lang="en-US" sz="3200" b="1" kern="100" dirty="0">
                <a:solidFill>
                  <a:srgbClr val="0000FF"/>
                </a:solidFill>
                <a:latin typeface="DengXian"/>
                <a:ea typeface="DengXian"/>
                <a:cs typeface="Times New Roman"/>
              </a:rPr>
              <a:t>2006</a:t>
            </a:r>
            <a:r>
              <a:rPr lang="zh-CN" altLang="en-US" sz="3200" b="1" kern="100" dirty="0">
                <a:solidFill>
                  <a:srgbClr val="0000FF"/>
                </a:solidFill>
                <a:latin typeface="Calibri"/>
                <a:ea typeface="DengXian"/>
                <a:cs typeface="Times New Roman"/>
              </a:rPr>
              <a:t>年</a:t>
            </a:r>
            <a:r>
              <a:rPr lang="en-US" sz="3200" b="1" kern="100" dirty="0">
                <a:solidFill>
                  <a:srgbClr val="0000FF"/>
                </a:solidFill>
                <a:latin typeface="DengXian"/>
                <a:ea typeface="DengXian"/>
                <a:cs typeface="Times New Roman"/>
              </a:rPr>
              <a:t>-2019</a:t>
            </a:r>
            <a:r>
              <a:rPr lang="zh-CN" altLang="en-US" sz="3200" b="1" kern="100" dirty="0">
                <a:solidFill>
                  <a:srgbClr val="0000FF"/>
                </a:solidFill>
                <a:latin typeface="Calibri"/>
                <a:ea typeface="DengXian"/>
                <a:cs typeface="Times New Roman"/>
              </a:rPr>
              <a:t>年）</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通过细胞小组和门徒训练相结合，佳恩教会持续发展了约</a:t>
            </a:r>
            <a:r>
              <a:rPr lang="en-US" sz="3200" b="1" kern="100" dirty="0">
                <a:solidFill>
                  <a:schemeClr val="tx1"/>
                </a:solidFill>
                <a:latin typeface="DengXian"/>
                <a:ea typeface="DengXian"/>
                <a:cs typeface="Times New Roman"/>
              </a:rPr>
              <a:t>7</a:t>
            </a:r>
            <a:r>
              <a:rPr lang="zh-CN" altLang="en-US" sz="3200" b="1" kern="100" dirty="0">
                <a:solidFill>
                  <a:schemeClr val="tx1"/>
                </a:solidFill>
                <a:latin typeface="Calibri"/>
                <a:ea typeface="DengXian"/>
                <a:cs typeface="Times New Roman"/>
              </a:rPr>
              <a:t>年时间。之后，起初传福音和服事的热情渐渐褪色，细胞小组和门徒训练开始出现瓶颈。</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到了</a:t>
            </a:r>
            <a:r>
              <a:rPr lang="en-US" sz="3200" b="1" kern="100" dirty="0">
                <a:solidFill>
                  <a:schemeClr val="tx1"/>
                </a:solidFill>
                <a:latin typeface="DengXian"/>
                <a:ea typeface="DengXian"/>
                <a:cs typeface="Times New Roman"/>
              </a:rPr>
              <a:t>2006</a:t>
            </a:r>
            <a:r>
              <a:rPr lang="zh-CN" altLang="en-US" sz="3200" b="1" kern="100" dirty="0">
                <a:solidFill>
                  <a:schemeClr val="tx1"/>
                </a:solidFill>
                <a:latin typeface="Calibri"/>
                <a:ea typeface="DengXian"/>
                <a:cs typeface="Times New Roman"/>
              </a:rPr>
              <a:t>年，爆发了佳恩教会第二次分裂的危机，危机集中在一个区里面。</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14</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危机平息后，细胞小组和门徒训练的瓶颈依然没有突破，</a:t>
            </a:r>
            <a:r>
              <a:rPr lang="en-US" sz="3200" b="1" kern="100" dirty="0">
                <a:solidFill>
                  <a:schemeClr val="tx1"/>
                </a:solidFill>
                <a:latin typeface="DengXian"/>
                <a:ea typeface="DengXian"/>
                <a:cs typeface="Times New Roman"/>
              </a:rPr>
              <a:t>2010</a:t>
            </a:r>
            <a:r>
              <a:rPr lang="zh-CN" altLang="en-US" sz="3200" b="1" kern="100" dirty="0">
                <a:solidFill>
                  <a:schemeClr val="tx1"/>
                </a:solidFill>
                <a:latin typeface="Calibri"/>
                <a:ea typeface="DengXian"/>
                <a:cs typeface="Times New Roman"/>
              </a:rPr>
              <a:t>年又爆发了另一次更为严重的分裂危机，危机同时涉及了三个区。</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这两次同样性质的危机让佳恩牧长团警觉到危机的根源，那就是：佳恩自成立之初就没有</a:t>
            </a:r>
            <a:r>
              <a:rPr lang="zh-CN" altLang="en-US" sz="3200" b="1" kern="100" dirty="0">
                <a:solidFill>
                  <a:srgbClr val="0000FF"/>
                </a:solidFill>
                <a:latin typeface="Calibri"/>
                <a:ea typeface="DengXian"/>
                <a:cs typeface="Times New Roman"/>
              </a:rPr>
              <a:t>“活在遮盖下”</a:t>
            </a:r>
            <a:r>
              <a:rPr lang="zh-CN" altLang="en-US" sz="3200" b="1" kern="100" dirty="0">
                <a:solidFill>
                  <a:schemeClr val="tx1"/>
                </a:solidFill>
                <a:latin typeface="Calibri"/>
                <a:ea typeface="DengXian"/>
                <a:cs typeface="Times New Roman"/>
              </a:rPr>
              <a:t>，结果给魔鬼留下了破口，使仇敌可以进到教会内部来进行</a:t>
            </a:r>
            <a:r>
              <a:rPr lang="zh-CN" altLang="en-US" sz="3200" b="1" kern="100" dirty="0">
                <a:solidFill>
                  <a:srgbClr val="0000FF"/>
                </a:solidFill>
                <a:latin typeface="Calibri"/>
                <a:ea typeface="DengXian"/>
                <a:cs typeface="Times New Roman"/>
              </a:rPr>
              <a:t>“偷窃、杀害和毁坏”</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15</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indent="800100">
              <a:spcBef>
                <a:spcPts val="0"/>
              </a:spcBef>
              <a:spcAft>
                <a:spcPts val="0"/>
              </a:spcAft>
              <a:buNone/>
            </a:pPr>
            <a:r>
              <a:rPr lang="zh-CN" altLang="en-US" sz="3200" b="1" kern="100" dirty="0">
                <a:solidFill>
                  <a:schemeClr val="tx1"/>
                </a:solidFill>
                <a:latin typeface="Calibri"/>
                <a:ea typeface="DengXian"/>
                <a:cs typeface="Times New Roman"/>
              </a:rPr>
              <a:t>因此，</a:t>
            </a:r>
            <a:r>
              <a:rPr lang="en-US" sz="3200" b="1" kern="100" dirty="0">
                <a:solidFill>
                  <a:schemeClr val="tx1"/>
                </a:solidFill>
                <a:latin typeface="DengXian"/>
                <a:ea typeface="DengXian"/>
                <a:cs typeface="Times New Roman"/>
              </a:rPr>
              <a:t>2010</a:t>
            </a:r>
            <a:r>
              <a:rPr lang="zh-CN" altLang="en-US" sz="3200" b="1" kern="100" dirty="0">
                <a:solidFill>
                  <a:schemeClr val="tx1"/>
                </a:solidFill>
                <a:latin typeface="Calibri"/>
                <a:ea typeface="DengXian"/>
                <a:cs typeface="Times New Roman"/>
              </a:rPr>
              <a:t>年，佳恩牧长团为我们的悖逆或不顺服悔改，不仅向神悔改，而且向佳恩的属灵遮盖锡安教会悔改，并且回到锡安教会属灵权柄的遮盖之下。</a:t>
            </a:r>
            <a:endParaRPr lang="en-CA" sz="3200" b="1" kern="100" dirty="0">
              <a:solidFill>
                <a:schemeClr val="tx1"/>
              </a:solidFill>
              <a:latin typeface="Calibri"/>
              <a:ea typeface="DengXian"/>
              <a:cs typeface="Times New Roman"/>
            </a:endParaRPr>
          </a:p>
          <a:p>
            <a:pPr marL="0" indent="800100">
              <a:spcBef>
                <a:spcPts val="0"/>
              </a:spcBef>
              <a:spcAft>
                <a:spcPts val="0"/>
              </a:spcAft>
              <a:buNone/>
            </a:pPr>
            <a:r>
              <a:rPr lang="zh-CN" altLang="en-US" sz="3200" b="1" kern="100" dirty="0">
                <a:solidFill>
                  <a:schemeClr val="tx1"/>
                </a:solidFill>
                <a:latin typeface="Calibri"/>
                <a:ea typeface="DengXian"/>
                <a:cs typeface="Times New Roman"/>
              </a:rPr>
              <a:t>第二年，</a:t>
            </a:r>
            <a:r>
              <a:rPr lang="en-US" sz="3200" b="1" kern="100" dirty="0">
                <a:solidFill>
                  <a:schemeClr val="tx1"/>
                </a:solidFill>
                <a:latin typeface="DengXian"/>
                <a:ea typeface="DengXian"/>
                <a:cs typeface="Times New Roman"/>
              </a:rPr>
              <a:t>2011</a:t>
            </a:r>
            <a:r>
              <a:rPr lang="zh-CN" altLang="en-US" sz="3200" b="1" kern="100" dirty="0">
                <a:solidFill>
                  <a:schemeClr val="tx1"/>
                </a:solidFill>
                <a:latin typeface="Calibri"/>
                <a:ea typeface="DengXian"/>
                <a:cs typeface="Times New Roman"/>
              </a:rPr>
              <a:t>年</a:t>
            </a:r>
            <a:r>
              <a:rPr lang="en-US" sz="3200" b="1" kern="100" dirty="0">
                <a:solidFill>
                  <a:schemeClr val="tx1"/>
                </a:solidFill>
                <a:latin typeface="DengXian"/>
                <a:ea typeface="DengXian"/>
                <a:cs typeface="Times New Roman"/>
              </a:rPr>
              <a:t>11</a:t>
            </a:r>
            <a:r>
              <a:rPr lang="zh-CN" altLang="en-US" sz="3200" b="1" kern="100" dirty="0">
                <a:solidFill>
                  <a:schemeClr val="tx1"/>
                </a:solidFill>
                <a:latin typeface="Calibri"/>
                <a:ea typeface="DengXian"/>
                <a:cs typeface="Times New Roman"/>
              </a:rPr>
              <a:t>月</a:t>
            </a:r>
            <a:r>
              <a:rPr lang="en-US" sz="3200" b="1" kern="100" dirty="0">
                <a:solidFill>
                  <a:schemeClr val="tx1"/>
                </a:solidFill>
                <a:latin typeface="DengXian"/>
                <a:ea typeface="DengXian"/>
                <a:cs typeface="Times New Roman"/>
              </a:rPr>
              <a:t>11</a:t>
            </a:r>
            <a:r>
              <a:rPr lang="zh-CN" altLang="en-US" sz="3200" b="1" kern="100" dirty="0">
                <a:solidFill>
                  <a:schemeClr val="tx1"/>
                </a:solidFill>
                <a:latin typeface="Calibri"/>
                <a:ea typeface="DengXian"/>
                <a:cs typeface="Times New Roman"/>
              </a:rPr>
              <a:t>日，温哥华召开了 </a:t>
            </a:r>
            <a:r>
              <a:rPr lang="zh-CN" altLang="en-US" sz="3200" b="1" kern="100" dirty="0">
                <a:solidFill>
                  <a:srgbClr val="FF0000"/>
                </a:solidFill>
                <a:latin typeface="Calibri"/>
                <a:ea typeface="DengXian"/>
                <a:cs typeface="Times New Roman"/>
              </a:rPr>
              <a:t>“半夜呐喊声” </a:t>
            </a:r>
            <a:r>
              <a:rPr lang="zh-CN" altLang="en-US" sz="3200" b="1" kern="100" dirty="0">
                <a:solidFill>
                  <a:schemeClr val="tx1"/>
                </a:solidFill>
                <a:latin typeface="Calibri"/>
                <a:ea typeface="DengXian"/>
                <a:cs typeface="Times New Roman"/>
              </a:rPr>
              <a:t>特会，传讲马太福音二十五</a:t>
            </a:r>
            <a:r>
              <a:rPr lang="en-US" sz="3200" b="1" kern="100" dirty="0">
                <a:solidFill>
                  <a:schemeClr val="tx1"/>
                </a:solidFill>
                <a:latin typeface="DengXian"/>
                <a:ea typeface="DengXian"/>
                <a:cs typeface="Times New Roman"/>
              </a:rPr>
              <a:t>1-13</a:t>
            </a:r>
            <a:r>
              <a:rPr lang="zh-CN" altLang="en-US" sz="3200" b="1" kern="100" dirty="0">
                <a:solidFill>
                  <a:srgbClr val="FF0000"/>
                </a:solidFill>
                <a:latin typeface="Calibri"/>
                <a:ea typeface="DengXian"/>
                <a:cs typeface="Times New Roman"/>
              </a:rPr>
              <a:t>“十个童女” </a:t>
            </a:r>
            <a:r>
              <a:rPr lang="zh-CN" altLang="en-US" sz="3200" b="1" kern="100" dirty="0">
                <a:solidFill>
                  <a:schemeClr val="tx1"/>
                </a:solidFill>
                <a:latin typeface="Calibri"/>
                <a:ea typeface="DengXian"/>
                <a:cs typeface="Times New Roman"/>
              </a:rPr>
              <a:t>的信息。</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16</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这个特会将佳恩进一步唤醒过来，使我们意识到，导致细胞小组和门徒守望出现瓶颈的根源是灵性的不成熟，就像五个愚拙的童女，没有预备灯里的油。</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于是，佳恩领受了</a:t>
            </a:r>
            <a:r>
              <a:rPr lang="zh-CN" altLang="en-US" sz="3200" b="1" kern="100" dirty="0">
                <a:solidFill>
                  <a:srgbClr val="FF0000"/>
                </a:solidFill>
                <a:latin typeface="Calibri"/>
                <a:ea typeface="DengXian"/>
                <a:cs typeface="Times New Roman"/>
              </a:rPr>
              <a:t> “聪明童女” </a:t>
            </a:r>
            <a:r>
              <a:rPr lang="zh-CN" altLang="en-US" sz="3200" b="1" kern="100" dirty="0">
                <a:solidFill>
                  <a:schemeClr val="tx1"/>
                </a:solidFill>
                <a:latin typeface="Calibri"/>
                <a:ea typeface="DengXian"/>
                <a:cs typeface="Times New Roman"/>
              </a:rPr>
              <a:t>的异象，也开始了末世转型：从追求今世的祝福和丰盛转向预备末日基督的再临。</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17</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en-US" sz="3200" b="1" kern="100" dirty="0">
                <a:solidFill>
                  <a:schemeClr val="tx1"/>
                </a:solidFill>
                <a:latin typeface="DengXian"/>
                <a:ea typeface="DengXian"/>
                <a:cs typeface="Times New Roman"/>
              </a:rPr>
              <a:t>2013</a:t>
            </a:r>
            <a:r>
              <a:rPr lang="zh-CN" altLang="en-US" sz="3200" b="1" kern="100" dirty="0">
                <a:solidFill>
                  <a:schemeClr val="tx1"/>
                </a:solidFill>
                <a:latin typeface="Calibri"/>
                <a:ea typeface="DengXian"/>
                <a:cs typeface="Times New Roman"/>
              </a:rPr>
              <a:t>年佳恩又领受了末世新妇异象并开始推动国度新妇运动，直到</a:t>
            </a:r>
            <a:r>
              <a:rPr lang="en-US" sz="3200" b="1" kern="100" dirty="0">
                <a:solidFill>
                  <a:schemeClr val="tx1"/>
                </a:solidFill>
                <a:latin typeface="DengXian"/>
                <a:ea typeface="DengXian"/>
                <a:cs typeface="Times New Roman"/>
              </a:rPr>
              <a:t>2019</a:t>
            </a:r>
            <a:r>
              <a:rPr lang="zh-CN" altLang="en-US" sz="3200" b="1" kern="100" dirty="0">
                <a:solidFill>
                  <a:schemeClr val="tx1"/>
                </a:solidFill>
                <a:latin typeface="Calibri"/>
                <a:ea typeface="DengXian"/>
                <a:cs typeface="Times New Roman"/>
              </a:rPr>
              <a:t>年底。</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总之，在第二次危机中，神籍着佳恩牧长团的悔改，归回到锡安教会的属灵遮盖之下，并通过</a:t>
            </a:r>
            <a:r>
              <a:rPr lang="en-US" sz="3200" b="1" kern="100" dirty="0">
                <a:solidFill>
                  <a:schemeClr val="tx1"/>
                </a:solidFill>
                <a:latin typeface="DengXian"/>
                <a:ea typeface="DengXian"/>
                <a:cs typeface="Times New Roman"/>
              </a:rPr>
              <a:t>11-11</a:t>
            </a:r>
            <a:r>
              <a:rPr lang="zh-CN" altLang="en-US" sz="3200" b="1" kern="100" dirty="0">
                <a:solidFill>
                  <a:schemeClr val="tx1"/>
                </a:solidFill>
                <a:latin typeface="Calibri"/>
                <a:ea typeface="DengXian"/>
                <a:cs typeface="Times New Roman"/>
              </a:rPr>
              <a:t>特会、末世信息和新妇异象成为转机。</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0000FF"/>
                </a:solidFill>
                <a:latin typeface="Calibri"/>
                <a:ea typeface="DengXian"/>
                <a:cs typeface="Times New Roman"/>
              </a:rPr>
              <a:t>这个时期佳恩教会的经历有点像当年以色列人来到西奈山，在五旬节跟神立约的经历。</a:t>
            </a:r>
            <a:endParaRPr lang="en-CA" sz="3200"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18</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marL="0" marR="0" indent="0">
              <a:spcBef>
                <a:spcPts val="0"/>
              </a:spcBef>
              <a:spcAft>
                <a:spcPts val="0"/>
              </a:spcAft>
              <a:buNone/>
            </a:pPr>
            <a:r>
              <a:rPr lang="zh-CN" altLang="en-US" sz="3000" b="1" kern="100" dirty="0" smtClean="0">
                <a:solidFill>
                  <a:srgbClr val="0000FF"/>
                </a:solidFill>
                <a:latin typeface="Calibri"/>
                <a:ea typeface="DengXian"/>
                <a:cs typeface="Times New Roman"/>
              </a:rPr>
              <a:t>（</a:t>
            </a:r>
            <a:r>
              <a:rPr lang="zh-CN" altLang="en-US" sz="3000" b="1" kern="100" dirty="0">
                <a:solidFill>
                  <a:srgbClr val="0000FF"/>
                </a:solidFill>
                <a:latin typeface="Calibri"/>
                <a:ea typeface="DengXian"/>
                <a:cs typeface="Times New Roman"/>
              </a:rPr>
              <a:t>三）第三个危机，籍着幸福小组化为转机     （</a:t>
            </a:r>
            <a:r>
              <a:rPr lang="en-US" sz="3000" b="1" kern="100" dirty="0">
                <a:solidFill>
                  <a:srgbClr val="0000FF"/>
                </a:solidFill>
                <a:latin typeface="DengXian"/>
                <a:ea typeface="DengXian"/>
                <a:cs typeface="Times New Roman"/>
              </a:rPr>
              <a:t>2020</a:t>
            </a:r>
            <a:r>
              <a:rPr lang="zh-CN" altLang="en-US" sz="3000" b="1" kern="100" dirty="0">
                <a:solidFill>
                  <a:srgbClr val="0000FF"/>
                </a:solidFill>
                <a:latin typeface="Calibri"/>
                <a:ea typeface="DengXian"/>
                <a:cs typeface="Times New Roman"/>
              </a:rPr>
              <a:t>年至</a:t>
            </a:r>
            <a:r>
              <a:rPr lang="en-US" sz="3000" b="1" kern="100" dirty="0">
                <a:solidFill>
                  <a:srgbClr val="0000FF"/>
                </a:solidFill>
                <a:latin typeface="DengXian"/>
                <a:ea typeface="DengXian"/>
                <a:cs typeface="Times New Roman"/>
              </a:rPr>
              <a:t>2024</a:t>
            </a:r>
            <a:r>
              <a:rPr lang="zh-CN" altLang="en-US" sz="3000" b="1" kern="100" dirty="0">
                <a:solidFill>
                  <a:srgbClr val="0000FF"/>
                </a:solidFill>
                <a:latin typeface="Calibri"/>
                <a:ea typeface="DengXian"/>
                <a:cs typeface="Times New Roman"/>
              </a:rPr>
              <a:t>年）。</a:t>
            </a:r>
            <a:endParaRPr lang="en-CA" sz="3000" kern="100" dirty="0">
              <a:latin typeface="Calibri"/>
              <a:ea typeface="DengXian"/>
              <a:cs typeface="Times New Roman"/>
            </a:endParaRPr>
          </a:p>
          <a:p>
            <a:pPr marL="0" marR="0" indent="800100">
              <a:spcBef>
                <a:spcPts val="0"/>
              </a:spcBef>
              <a:spcAft>
                <a:spcPts val="0"/>
              </a:spcAft>
              <a:buNone/>
            </a:pPr>
            <a:r>
              <a:rPr lang="zh-CN" altLang="en-US" sz="3000" b="1" kern="100" dirty="0">
                <a:solidFill>
                  <a:srgbClr val="000000"/>
                </a:solidFill>
                <a:latin typeface="Calibri"/>
                <a:ea typeface="DengXian"/>
                <a:cs typeface="Times New Roman"/>
              </a:rPr>
              <a:t>第三个危机是随著</a:t>
            </a:r>
            <a:r>
              <a:rPr lang="en-US" sz="3000" b="1" kern="100" dirty="0">
                <a:solidFill>
                  <a:srgbClr val="000000"/>
                </a:solidFill>
                <a:latin typeface="DengXian"/>
                <a:ea typeface="DengXian"/>
                <a:cs typeface="Times New Roman"/>
              </a:rPr>
              <a:t>2020</a:t>
            </a:r>
            <a:r>
              <a:rPr lang="zh-CN" altLang="en-US" sz="3000" b="1" kern="100" dirty="0">
                <a:solidFill>
                  <a:srgbClr val="000000"/>
                </a:solidFill>
                <a:latin typeface="Calibri"/>
                <a:ea typeface="DengXian"/>
                <a:cs typeface="Times New Roman"/>
              </a:rPr>
              <a:t>年初全球新冠疫情的爆发而引起的。新冠疫情不仅使得佳恩推动的国度新妇运动嘎然而止，而且由于新冠疫情导致的人际隔离和经济危机导致的奉献下降也使得教会的发展出现严重困难。</a:t>
            </a:r>
            <a:endParaRPr lang="en-CA" sz="3000" b="1" kern="100" dirty="0">
              <a:latin typeface="Calibri"/>
              <a:ea typeface="DengXian"/>
              <a:cs typeface="Times New Roman"/>
            </a:endParaRPr>
          </a:p>
          <a:p>
            <a:pPr marL="0" marR="0" indent="800100">
              <a:spcBef>
                <a:spcPts val="0"/>
              </a:spcBef>
              <a:spcAft>
                <a:spcPts val="0"/>
              </a:spcAft>
              <a:buNone/>
            </a:pPr>
            <a:r>
              <a:rPr lang="zh-CN" altLang="en-US" sz="3000" b="1" kern="100" dirty="0">
                <a:solidFill>
                  <a:srgbClr val="0000FF"/>
                </a:solidFill>
                <a:latin typeface="Calibri"/>
                <a:ea typeface="DengXian"/>
                <a:cs typeface="Times New Roman"/>
              </a:rPr>
              <a:t>神带领佳恩与台湾福气教会连接，连续</a:t>
            </a:r>
            <a:r>
              <a:rPr lang="en-US" altLang="zh-CN" sz="3000" b="1" kern="100" dirty="0">
                <a:solidFill>
                  <a:srgbClr val="0000FF"/>
                </a:solidFill>
                <a:latin typeface="DengXian"/>
                <a:ea typeface="DengXian"/>
                <a:cs typeface="Times New Roman"/>
              </a:rPr>
              <a:t>6</a:t>
            </a:r>
            <a:r>
              <a:rPr lang="zh-CN" altLang="en-US" sz="3000" b="1" kern="100" dirty="0">
                <a:solidFill>
                  <a:srgbClr val="0000FF"/>
                </a:solidFill>
                <a:latin typeface="Calibri"/>
                <a:ea typeface="DengXian"/>
                <a:cs typeface="Times New Roman"/>
              </a:rPr>
              <a:t>次开跑幸福小组，而化为转机。</a:t>
            </a:r>
            <a:endParaRPr lang="en-CA" sz="3000" b="1" kern="100" dirty="0">
              <a:solidFill>
                <a:srgbClr val="0000FF"/>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19</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8077200" cy="1066800"/>
          </a:xfrm>
        </p:spPr>
        <p:txBody>
          <a:bodyPr>
            <a:noAutofit/>
          </a:bodyPr>
          <a:lstStyle/>
          <a:p>
            <a:pPr algn="l">
              <a:tabLst>
                <a:tab pos="4457700" algn="l"/>
              </a:tabLst>
            </a:pPr>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zh-CN" altLang="en-US" sz="32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几个月前我们曾介绍过戴永富教授的信息</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基督与人生的意义”。</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戴教授告诉我们，人生的意义就是人生的故事；而人生的故事包含了三个要素：</a:t>
            </a:r>
            <a:endParaRPr lang="en-CA" sz="3200" b="1" kern="100" dirty="0">
              <a:solidFill>
                <a:schemeClr val="tx1"/>
              </a:solidFill>
              <a:latin typeface="Calibri"/>
              <a:ea typeface="DengXian"/>
              <a:cs typeface="Times New Roman"/>
            </a:endParaRPr>
          </a:p>
          <a:p>
            <a:pPr marL="0" marR="0" indent="0">
              <a:spcBef>
                <a:spcPts val="600"/>
              </a:spcBef>
              <a:spcAft>
                <a:spcPts val="0"/>
              </a:spcAft>
              <a:buNone/>
            </a:pPr>
            <a:r>
              <a:rPr lang="en-US" sz="3200" b="1" kern="100" dirty="0">
                <a:solidFill>
                  <a:schemeClr val="tx1"/>
                </a:solidFill>
                <a:latin typeface="DengXian"/>
                <a:ea typeface="DengXian"/>
                <a:cs typeface="Times New Roman"/>
              </a:rPr>
              <a:t>1</a:t>
            </a:r>
            <a:r>
              <a:rPr lang="zh-CN" altLang="en-US" sz="3200" b="1" kern="100" dirty="0">
                <a:solidFill>
                  <a:schemeClr val="tx1"/>
                </a:solidFill>
                <a:latin typeface="Calibri"/>
                <a:ea typeface="DengXian"/>
                <a:cs typeface="Times New Roman"/>
              </a:rPr>
              <a:t>、人生的目的：你所追求和渴望的有没有实现？</a:t>
            </a:r>
            <a:endParaRPr lang="en-CA" sz="3200" b="1" kern="100" dirty="0">
              <a:solidFill>
                <a:schemeClr val="tx1"/>
              </a:solidFill>
              <a:latin typeface="Calibri"/>
              <a:ea typeface="DengXian"/>
              <a:cs typeface="Times New Roman"/>
            </a:endParaRPr>
          </a:p>
          <a:p>
            <a:pPr marL="0" marR="0" indent="0">
              <a:spcBef>
                <a:spcPts val="600"/>
              </a:spcBef>
              <a:spcAft>
                <a:spcPts val="0"/>
              </a:spcAft>
              <a:buNone/>
            </a:pPr>
            <a:r>
              <a:rPr lang="en-US" sz="3200" b="1" kern="100" dirty="0">
                <a:solidFill>
                  <a:schemeClr val="tx1"/>
                </a:solidFill>
                <a:latin typeface="DengXian"/>
                <a:ea typeface="DengXian"/>
                <a:cs typeface="Times New Roman"/>
              </a:rPr>
              <a:t>2</a:t>
            </a:r>
            <a:r>
              <a:rPr lang="zh-CN" altLang="en-US" sz="3200" b="1" kern="100" dirty="0">
                <a:solidFill>
                  <a:schemeClr val="tx1"/>
                </a:solidFill>
                <a:latin typeface="Calibri"/>
                <a:ea typeface="DengXian"/>
                <a:cs typeface="Times New Roman"/>
              </a:rPr>
              <a:t>、人际的关系：是否有亲密和爱？</a:t>
            </a:r>
            <a:endParaRPr lang="en-CA" sz="3200" b="1" kern="100" dirty="0">
              <a:solidFill>
                <a:schemeClr val="tx1"/>
              </a:solidFill>
              <a:latin typeface="Calibri"/>
              <a:ea typeface="DengXian"/>
              <a:cs typeface="Times New Roman"/>
            </a:endParaRPr>
          </a:p>
          <a:p>
            <a:pPr marL="0" marR="0" indent="0">
              <a:spcBef>
                <a:spcPts val="600"/>
              </a:spcBef>
              <a:spcAft>
                <a:spcPts val="0"/>
              </a:spcAft>
              <a:buNone/>
            </a:pPr>
            <a:r>
              <a:rPr lang="en-US" sz="3200" b="1" kern="100" dirty="0">
                <a:solidFill>
                  <a:schemeClr val="tx1"/>
                </a:solidFill>
                <a:latin typeface="DengXian"/>
                <a:ea typeface="DengXian"/>
                <a:cs typeface="Times New Roman"/>
              </a:rPr>
              <a:t>3</a:t>
            </a:r>
            <a:r>
              <a:rPr lang="zh-CN" altLang="en-US" sz="3200" b="1" kern="100" dirty="0">
                <a:solidFill>
                  <a:schemeClr val="tx1"/>
                </a:solidFill>
                <a:latin typeface="Calibri"/>
                <a:ea typeface="DengXian"/>
                <a:cs typeface="Times New Roman"/>
              </a:rPr>
              <a:t>、人生的结局：先苦后甜，还是先甜后苦？</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a:t>
            </a:fld>
            <a:endParaRPr lang="en-US" altLang="zh-CN" dirty="0">
              <a:solidFill>
                <a:srgbClr val="55554A"/>
              </a:solidFill>
            </a:endParaRPr>
          </a:p>
        </p:txBody>
      </p:sp>
    </p:spTree>
    <p:extLst>
      <p:ext uri="{BB962C8B-B14F-4D97-AF65-F5344CB8AC3E}">
        <p14:creationId xmlns:p14="http://schemas.microsoft.com/office/powerpoint/2010/main" val="1434689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温西舰队在开跑幸福小组的过程中成为佳恩的先锋，重生堂则在这个过程中后来居上。</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C00000"/>
                </a:solidFill>
                <a:latin typeface="Calibri"/>
                <a:ea typeface="DengXian"/>
                <a:cs typeface="Times New Roman"/>
              </a:rPr>
              <a:t>这个时期佳恩教会的经历有点像当年以色列人从西奈山出发，向迦南应许之地迈进的经历。</a:t>
            </a:r>
            <a:endParaRPr lang="en-CA" sz="3200" kern="100" dirty="0">
              <a:solidFill>
                <a:srgbClr val="C00000"/>
              </a:solidFill>
              <a:latin typeface="Calibri"/>
              <a:ea typeface="DengXian"/>
              <a:cs typeface="Times New Roman"/>
            </a:endParaRPr>
          </a:p>
          <a:p>
            <a:pPr marL="0" marR="0" indent="0">
              <a:spcBef>
                <a:spcPts val="600"/>
              </a:spcBef>
              <a:spcAft>
                <a:spcPts val="60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四）第四个危机：从</a:t>
            </a:r>
            <a:r>
              <a:rPr lang="en-US" sz="3200" b="1" kern="100" dirty="0">
                <a:solidFill>
                  <a:srgbClr val="0000FF"/>
                </a:solidFill>
                <a:latin typeface="DengXian"/>
                <a:ea typeface="DengXian"/>
                <a:cs typeface="Times New Roman"/>
              </a:rPr>
              <a:t>2024</a:t>
            </a:r>
            <a:r>
              <a:rPr lang="zh-CN" altLang="en-US" sz="3200" b="1" kern="100" dirty="0">
                <a:solidFill>
                  <a:srgbClr val="0000FF"/>
                </a:solidFill>
                <a:latin typeface="Calibri"/>
                <a:ea typeface="DengXian"/>
                <a:cs typeface="Times New Roman"/>
              </a:rPr>
              <a:t>年至今，教会面临：归属、财务、凝聚力及牧者身体健康等一系列危机。</a:t>
            </a:r>
            <a:endParaRPr lang="en-CA" sz="3200"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20</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200" b="1" kern="100" dirty="0" smtClean="0">
                <a:solidFill>
                  <a:srgbClr val="0000FF"/>
                </a:solidFill>
                <a:latin typeface="DengXian"/>
                <a:ea typeface="DengXian"/>
                <a:cs typeface="Times New Roman"/>
              </a:rPr>
              <a:t>1</a:t>
            </a:r>
            <a:r>
              <a:rPr lang="zh-CN" altLang="en-US" sz="3200" b="1" kern="100" dirty="0">
                <a:solidFill>
                  <a:srgbClr val="0000FF"/>
                </a:solidFill>
                <a:latin typeface="Calibri"/>
                <a:ea typeface="DengXian"/>
                <a:cs typeface="Times New Roman"/>
              </a:rPr>
              <a:t>、</a:t>
            </a:r>
            <a:r>
              <a:rPr lang="en-US" sz="3200" b="1" kern="100" dirty="0">
                <a:solidFill>
                  <a:srgbClr val="0000FF"/>
                </a:solidFill>
                <a:latin typeface="DengXian"/>
                <a:ea typeface="DengXian"/>
                <a:cs typeface="Times New Roman"/>
              </a:rPr>
              <a:t>2024</a:t>
            </a:r>
            <a:r>
              <a:rPr lang="zh-CN" altLang="en-US" sz="3200" b="1" kern="100" dirty="0">
                <a:solidFill>
                  <a:srgbClr val="0000FF"/>
                </a:solidFill>
                <a:latin typeface="Calibri"/>
                <a:ea typeface="DengXian"/>
                <a:cs typeface="Times New Roman"/>
              </a:rPr>
              <a:t>年被动离开喜讯会带来的佳恩归属危机</a:t>
            </a:r>
            <a:endParaRPr lang="en-CA" sz="3200" kern="100" dirty="0">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佳恩的经历可以类比雅各：雅各早年离开原住地（希伯仑）去后来的岳父家打工</a:t>
            </a:r>
            <a:r>
              <a:rPr lang="en-US" sz="3200" b="1" kern="100" dirty="0">
                <a:solidFill>
                  <a:schemeClr val="tx1"/>
                </a:solidFill>
                <a:latin typeface="DengXian"/>
                <a:ea typeface="DengXian"/>
                <a:cs typeface="Times New Roman"/>
              </a:rPr>
              <a:t>20</a:t>
            </a:r>
            <a:r>
              <a:rPr lang="zh-CN" altLang="en-US" sz="3200" b="1" kern="100" dirty="0">
                <a:solidFill>
                  <a:schemeClr val="tx1"/>
                </a:solidFill>
                <a:latin typeface="Calibri"/>
                <a:ea typeface="DengXian"/>
                <a:cs typeface="Times New Roman"/>
              </a:rPr>
              <a:t>年，中壮年后才开始返回原住地，最后回到希伯仑。</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佳恩也是自成立之初（</a:t>
            </a:r>
            <a:r>
              <a:rPr lang="en-US" sz="3200" b="1" kern="100" dirty="0">
                <a:solidFill>
                  <a:schemeClr val="tx1"/>
                </a:solidFill>
                <a:latin typeface="DengXian"/>
                <a:ea typeface="DengXian"/>
                <a:cs typeface="Times New Roman"/>
              </a:rPr>
              <a:t>1995</a:t>
            </a:r>
            <a:r>
              <a:rPr lang="zh-CN" altLang="en-US" sz="3200" b="1" kern="100" dirty="0">
                <a:solidFill>
                  <a:schemeClr val="tx1"/>
                </a:solidFill>
                <a:latin typeface="Calibri"/>
                <a:ea typeface="DengXian"/>
                <a:cs typeface="Times New Roman"/>
              </a:rPr>
              <a:t>年）就离开母腹喜讯会，</a:t>
            </a:r>
            <a:r>
              <a:rPr lang="en-US" sz="3200" b="1" kern="100" dirty="0">
                <a:solidFill>
                  <a:schemeClr val="tx1"/>
                </a:solidFill>
                <a:latin typeface="DengXian"/>
                <a:ea typeface="DengXian"/>
                <a:cs typeface="Times New Roman"/>
              </a:rPr>
              <a:t>24</a:t>
            </a:r>
            <a:r>
              <a:rPr lang="zh-CN" altLang="en-US" sz="3200" b="1" kern="100" dirty="0">
                <a:solidFill>
                  <a:schemeClr val="tx1"/>
                </a:solidFill>
                <a:latin typeface="Calibri"/>
                <a:ea typeface="DengXian"/>
                <a:cs typeface="Times New Roman"/>
              </a:rPr>
              <a:t>年后（</a:t>
            </a:r>
            <a:r>
              <a:rPr lang="en-US" sz="3200" b="1" kern="100" dirty="0">
                <a:solidFill>
                  <a:schemeClr val="tx1"/>
                </a:solidFill>
                <a:latin typeface="DengXian"/>
                <a:ea typeface="DengXian"/>
                <a:cs typeface="Times New Roman"/>
              </a:rPr>
              <a:t>2019</a:t>
            </a:r>
            <a:r>
              <a:rPr lang="zh-CN" altLang="en-US" sz="3200" b="1" kern="100" dirty="0">
                <a:solidFill>
                  <a:schemeClr val="tx1"/>
                </a:solidFill>
                <a:latin typeface="Calibri"/>
                <a:ea typeface="DengXian"/>
                <a:cs typeface="Times New Roman"/>
              </a:rPr>
              <a:t>年）又重回喜讯会。</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21</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en-US" sz="3200" b="1" kern="100" dirty="0">
                <a:solidFill>
                  <a:schemeClr val="tx1"/>
                </a:solidFill>
                <a:latin typeface="DengXian"/>
                <a:ea typeface="DengXian"/>
                <a:cs typeface="Times New Roman"/>
              </a:rPr>
              <a:t>2024</a:t>
            </a:r>
            <a:r>
              <a:rPr lang="zh-CN" altLang="en-US" sz="3200" b="1" kern="100" dirty="0">
                <a:solidFill>
                  <a:schemeClr val="tx1"/>
                </a:solidFill>
                <a:latin typeface="Calibri"/>
                <a:ea typeface="DengXian"/>
                <a:cs typeface="Times New Roman"/>
              </a:rPr>
              <a:t>年喜讯会突然通知佳恩离开，由此导致佳恩不仅要找新的聚会地点，更加造成佳恩在归属上的困惑。</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神通过将近一年时间的晨祷，探索圣经中希伯仑的真理，直到大卫在希伯仑作王，让佳恩重新找到归属：</a:t>
            </a:r>
            <a:r>
              <a:rPr lang="zh-CN" altLang="en-US" sz="3200" b="1" kern="100" dirty="0">
                <a:solidFill>
                  <a:srgbClr val="0000FF"/>
                </a:solidFill>
                <a:latin typeface="Calibri"/>
                <a:ea typeface="DengXian"/>
                <a:cs typeface="Times New Roman"/>
              </a:rPr>
              <a:t>真正的归属不只是关乎一个聚会地点，更是关乎要成为一个让基督作王的教会的目标。</a:t>
            </a:r>
            <a:endParaRPr lang="en-CA" sz="3200" b="1" kern="100" dirty="0">
              <a:solidFill>
                <a:srgbClr val="0000FF"/>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22</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200" b="1" kern="100" dirty="0" smtClean="0">
                <a:solidFill>
                  <a:srgbClr val="0000FF"/>
                </a:solidFill>
                <a:latin typeface="DengXian"/>
                <a:ea typeface="DengXian"/>
                <a:cs typeface="Times New Roman"/>
              </a:rPr>
              <a:t>2</a:t>
            </a:r>
            <a:r>
              <a:rPr lang="zh-CN" altLang="en-US" sz="3200" b="1" kern="100" dirty="0">
                <a:solidFill>
                  <a:srgbClr val="0000FF"/>
                </a:solidFill>
                <a:latin typeface="Calibri"/>
                <a:ea typeface="DengXian"/>
                <a:cs typeface="Times New Roman"/>
              </a:rPr>
              <a:t>、自新冠疫情以来教会财务状况的危机</a:t>
            </a:r>
            <a:endParaRPr lang="en-CA" sz="3200"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造成佳恩教会财物危机的直接原因主要有三个：</a:t>
            </a:r>
            <a:endParaRPr lang="en-CA" sz="3200" b="1"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一是新冠疫情使得全球经济持续下滑，由此导致奉献也持续下滑；</a:t>
            </a:r>
            <a:endParaRPr lang="en-CA" sz="3200" b="1"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二是佳恩本身存在一些软弱和破口，导致佳恩的凝聚力下降；</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23</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三是仇敌的</a:t>
            </a:r>
            <a:r>
              <a:rPr lang="zh-CN" altLang="en-US" sz="3200" b="1" kern="100" dirty="0">
                <a:solidFill>
                  <a:srgbClr val="FF0000"/>
                </a:solidFill>
                <a:latin typeface="Calibri"/>
                <a:ea typeface="DengXian"/>
                <a:cs typeface="Times New Roman"/>
              </a:rPr>
              <a:t>“偷窃、杀害和毁坏”</a:t>
            </a:r>
            <a:r>
              <a:rPr lang="zh-CN" altLang="en-US" sz="3200" b="1" kern="100" dirty="0">
                <a:solidFill>
                  <a:schemeClr val="tx1"/>
                </a:solidFill>
                <a:latin typeface="Calibri"/>
                <a:ea typeface="DengXian"/>
                <a:cs typeface="Times New Roman"/>
              </a:rPr>
              <a:t>；仇敌选中佳恩作为重点攻击对象，利用佳恩存在的一些破口，持续地对佳恩的财物进行攻击和破坏。</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目前，佳恩的银行余额只剩下区区几万元，如果情况得不到扭转，随时将可能出现教会开出的银行支票跳票的局面。</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24</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indent="0">
              <a:spcBef>
                <a:spcPts val="0"/>
              </a:spcBef>
              <a:spcAft>
                <a:spcPts val="0"/>
              </a:spcAft>
              <a:buNone/>
            </a:pPr>
            <a:r>
              <a:rPr lang="en-US" altLang="zh-CN" sz="3200" b="1" kern="100" dirty="0">
                <a:solidFill>
                  <a:srgbClr val="0000FF"/>
                </a:solidFill>
                <a:latin typeface="Calibri"/>
                <a:ea typeface="DengXian"/>
                <a:cs typeface="Times New Roman"/>
              </a:rPr>
              <a:t>3</a:t>
            </a:r>
            <a:r>
              <a:rPr lang="zh-CN" altLang="en-US" sz="3200" b="1" kern="100" dirty="0">
                <a:solidFill>
                  <a:srgbClr val="0000FF"/>
                </a:solidFill>
                <a:latin typeface="Calibri"/>
                <a:ea typeface="DengXian"/>
                <a:cs typeface="Times New Roman"/>
              </a:rPr>
              <a:t>、佳恩教会本身的软弱和破口，这方面的责任主要由我来承担。</a:t>
            </a:r>
            <a:endParaRPr lang="en-US" altLang="zh-CN" sz="3200" b="1" kern="100" dirty="0">
              <a:solidFill>
                <a:srgbClr val="0000FF"/>
              </a:solidFill>
              <a:latin typeface="Calibri"/>
              <a:ea typeface="DengXian"/>
              <a:cs typeface="Times New Roman"/>
            </a:endParaRPr>
          </a:p>
          <a:p>
            <a:pPr marL="0" indent="800100">
              <a:spcBef>
                <a:spcPts val="0"/>
              </a:spcBef>
              <a:spcAft>
                <a:spcPts val="0"/>
              </a:spcAft>
              <a:buNone/>
            </a:pPr>
            <a:r>
              <a:rPr lang="zh-CN" altLang="en-US" sz="3200" b="1" kern="100" dirty="0">
                <a:solidFill>
                  <a:schemeClr val="tx1"/>
                </a:solidFill>
                <a:latin typeface="Calibri"/>
                <a:ea typeface="DengXian"/>
                <a:cs typeface="Times New Roman"/>
              </a:rPr>
              <a:t>我反省自己自牧会以来长期存在事工导向的偏差，看重教会的事工和人数超过看重跟神的关系以及跟人的关系，以及生命灵性的成熟；亏欠了神，也伤害了自己的家人和教会的家人和同工。对此我愿意悔改，愿意向各位受伤的家人和同工道歉。</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25</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lvl="0" indent="0">
              <a:lnSpc>
                <a:spcPct val="115000"/>
              </a:lnSpc>
              <a:spcBef>
                <a:spcPts val="600"/>
              </a:spcBef>
              <a:spcAft>
                <a:spcPts val="600"/>
              </a:spcAft>
              <a:buNone/>
            </a:pPr>
            <a:r>
              <a:rPr lang="en-US" altLang="zh-CN" sz="3200" b="1" kern="100" dirty="0" smtClean="0">
                <a:solidFill>
                  <a:srgbClr val="0000FF"/>
                </a:solidFill>
                <a:latin typeface="Calibri"/>
                <a:ea typeface="DengXian"/>
                <a:cs typeface="Times New Roman"/>
              </a:rPr>
              <a:t>4</a:t>
            </a:r>
            <a:r>
              <a:rPr lang="zh-CN" altLang="en-US" sz="3200" b="1" kern="100" dirty="0">
                <a:solidFill>
                  <a:srgbClr val="0000FF"/>
                </a:solidFill>
                <a:latin typeface="Calibri"/>
                <a:ea typeface="DengXian"/>
                <a:cs typeface="Times New Roman"/>
              </a:rPr>
              <a:t>、牧者身体健康状况危机。</a:t>
            </a:r>
            <a:endParaRPr lang="en-CA" sz="3200" b="1" kern="100" dirty="0">
              <a:solidFill>
                <a:srgbClr val="0000FF"/>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三位主要的牧者和领袖，孙牧师、周牧师和孙师母的身体都先后出现严重状况，以致不能正常工作服事，导致教会运作上出现危机。</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以上四方面的危机可以归结为两个危机：</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26</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rgbClr val="0000FF"/>
                </a:solidFill>
                <a:latin typeface="Calibri"/>
                <a:ea typeface="DengXian"/>
                <a:cs typeface="Times New Roman"/>
              </a:rPr>
              <a:t>一个是紧急危机：就是如何突破教会目前的财务危机？</a:t>
            </a:r>
            <a:endParaRPr lang="en-CA" sz="3200" b="1" kern="100" dirty="0">
              <a:solidFill>
                <a:srgbClr val="0000FF"/>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C00000"/>
                </a:solidFill>
                <a:latin typeface="Calibri"/>
                <a:ea typeface="DengXian"/>
                <a:cs typeface="Times New Roman"/>
              </a:rPr>
              <a:t>另一个是深层危机：如何突破教会的属灵瓶颈，使佳恩进入命定？</a:t>
            </a:r>
            <a:endParaRPr lang="en-CA" sz="3200" b="1" kern="100" dirty="0">
              <a:solidFill>
                <a:srgbClr val="C00000"/>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这两个危机是互相关联的，所以化解这两个危机也是同一个铜币的两面，不可分开。</a:t>
            </a:r>
            <a:endParaRPr lang="en-CA" sz="3200" b="1" kern="100" dirty="0">
              <a:latin typeface="Calibri"/>
              <a:ea typeface="DengXian"/>
              <a:cs typeface="Times New Roman"/>
            </a:endParaRPr>
          </a:p>
          <a:p>
            <a:pPr marL="0" marR="0" indent="0">
              <a:spcBef>
                <a:spcPts val="600"/>
              </a:spcBef>
              <a:spcAft>
                <a:spcPts val="60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27</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一）重新明确佳恩的愿景</a:t>
            </a:r>
            <a:r>
              <a:rPr lang="en-US" sz="3200" b="1" kern="100" dirty="0">
                <a:solidFill>
                  <a:srgbClr val="0000FF"/>
                </a:solidFill>
                <a:latin typeface="DengXian"/>
                <a:ea typeface="DengXian"/>
                <a:cs typeface="Times New Roman"/>
              </a:rPr>
              <a:t>/</a:t>
            </a:r>
            <a:r>
              <a:rPr lang="zh-CN" altLang="en-US" sz="3200" b="1" kern="100" dirty="0">
                <a:solidFill>
                  <a:srgbClr val="0000FF"/>
                </a:solidFill>
                <a:latin typeface="Calibri"/>
                <a:ea typeface="DengXian"/>
                <a:cs typeface="Times New Roman"/>
              </a:rPr>
              <a:t>命定</a:t>
            </a:r>
            <a:endParaRPr lang="en-CA" sz="3200" b="1" kern="100" dirty="0">
              <a:solidFill>
                <a:srgbClr val="0000FF"/>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由于长期有事工导向的偏差，加上新冠疫情等客观环境因素以及在教会的事工和发展上出现瓶颈久久未能突破，导致我对佳恩的愿景</a:t>
            </a:r>
            <a:r>
              <a:rPr lang="en-US" sz="3200" b="1" kern="100" dirty="0">
                <a:solidFill>
                  <a:schemeClr val="tx1"/>
                </a:solidFill>
                <a:latin typeface="DengXian"/>
                <a:ea typeface="DengXian"/>
                <a:cs typeface="Times New Roman"/>
              </a:rPr>
              <a:t>/</a:t>
            </a:r>
            <a:r>
              <a:rPr lang="zh-CN" altLang="en-US" sz="3200" b="1" kern="100" dirty="0">
                <a:solidFill>
                  <a:schemeClr val="tx1"/>
                </a:solidFill>
                <a:latin typeface="Calibri"/>
                <a:ea typeface="DengXian"/>
                <a:cs typeface="Times New Roman"/>
              </a:rPr>
              <a:t>命定出现模糊、疑惑甚至迷茫。</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28</a:t>
            </a:fld>
            <a:endParaRPr lang="en-US" altLang="zh-CN" dirty="0">
              <a:solidFill>
                <a:srgbClr val="55554A"/>
              </a:solidFill>
            </a:endParaRPr>
          </a:p>
        </p:txBody>
      </p:sp>
    </p:spTree>
    <p:extLst>
      <p:ext uri="{BB962C8B-B14F-4D97-AF65-F5344CB8AC3E}">
        <p14:creationId xmlns:p14="http://schemas.microsoft.com/office/powerpoint/2010/main" val="3720347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感谢神，首先，在</a:t>
            </a:r>
            <a:r>
              <a:rPr lang="en-US" sz="3200" b="1" kern="100" dirty="0">
                <a:solidFill>
                  <a:srgbClr val="000000"/>
                </a:solidFill>
                <a:latin typeface="DengXian"/>
                <a:ea typeface="DengXian"/>
                <a:cs typeface="Times New Roman"/>
              </a:rPr>
              <a:t>2024</a:t>
            </a:r>
            <a:r>
              <a:rPr lang="zh-CN" altLang="en-US" sz="3200" b="1" kern="100" dirty="0">
                <a:solidFill>
                  <a:srgbClr val="000000"/>
                </a:solidFill>
                <a:latin typeface="Calibri"/>
                <a:ea typeface="DengXian"/>
                <a:cs typeface="Times New Roman"/>
              </a:rPr>
              <a:t>年我</a:t>
            </a:r>
            <a:r>
              <a:rPr lang="en-US" sz="3200" b="1" kern="100" dirty="0">
                <a:solidFill>
                  <a:srgbClr val="000000"/>
                </a:solidFill>
                <a:latin typeface="DengXian"/>
                <a:ea typeface="DengXian"/>
                <a:cs typeface="Times New Roman"/>
              </a:rPr>
              <a:t>70</a:t>
            </a:r>
            <a:r>
              <a:rPr lang="zh-CN" altLang="en-US" sz="3200" b="1" kern="100" dirty="0">
                <a:solidFill>
                  <a:srgbClr val="000000"/>
                </a:solidFill>
                <a:latin typeface="Calibri"/>
                <a:ea typeface="DengXian"/>
                <a:cs typeface="Times New Roman"/>
              </a:rPr>
              <a:t>岁生日那年，通过参加超越培训和宣教，神籍着徒十一</a:t>
            </a:r>
            <a:r>
              <a:rPr lang="en-US" sz="3200" b="1" kern="100" dirty="0">
                <a:solidFill>
                  <a:srgbClr val="000000"/>
                </a:solidFill>
                <a:latin typeface="DengXian"/>
                <a:ea typeface="DengXian"/>
                <a:cs typeface="Times New Roman"/>
              </a:rPr>
              <a:t>26</a:t>
            </a:r>
            <a:r>
              <a:rPr lang="zh-CN" altLang="en-US" sz="3200" b="1" kern="100" dirty="0">
                <a:solidFill>
                  <a:srgbClr val="000000"/>
                </a:solidFill>
                <a:latin typeface="Calibri"/>
                <a:ea typeface="DengXian"/>
                <a:cs typeface="Times New Roman"/>
              </a:rPr>
              <a:t>下：</a:t>
            </a:r>
            <a:r>
              <a:rPr lang="zh-CN" altLang="en-US" sz="3200" b="1" kern="100" dirty="0">
                <a:solidFill>
                  <a:srgbClr val="FF0000"/>
                </a:solidFill>
                <a:latin typeface="Calibri"/>
                <a:ea typeface="KaiTi"/>
                <a:cs typeface="Times New Roman"/>
              </a:rPr>
              <a:t>“</a:t>
            </a:r>
            <a:r>
              <a:rPr lang="en-US" sz="3200" b="1" kern="100" dirty="0">
                <a:solidFill>
                  <a:srgbClr val="FF0000"/>
                </a:solidFill>
                <a:latin typeface="KaiTi"/>
                <a:ea typeface="DengXian"/>
                <a:cs typeface="Times New Roman"/>
              </a:rPr>
              <a:t>……</a:t>
            </a:r>
            <a:r>
              <a:rPr lang="zh-CN" altLang="en-US" sz="3200" b="1" kern="100" dirty="0">
                <a:solidFill>
                  <a:srgbClr val="FF0000"/>
                </a:solidFill>
                <a:latin typeface="Calibri"/>
                <a:ea typeface="KaiTi"/>
                <a:cs typeface="Times New Roman"/>
              </a:rPr>
              <a:t>门徒称为基督徒，是从安提阿起首”</a:t>
            </a:r>
            <a:r>
              <a:rPr lang="zh-CN" altLang="en-US" sz="3200" b="1" kern="100" dirty="0">
                <a:solidFill>
                  <a:srgbClr val="000000"/>
                </a:solidFill>
                <a:latin typeface="Calibri"/>
                <a:ea typeface="KaiTi"/>
                <a:cs typeface="Times New Roman"/>
              </a:rPr>
              <a:t>；</a:t>
            </a:r>
            <a:r>
              <a:rPr lang="zh-CN" altLang="en-US" sz="3200" b="1" kern="100" dirty="0">
                <a:solidFill>
                  <a:srgbClr val="000000"/>
                </a:solidFill>
                <a:latin typeface="Calibri"/>
                <a:ea typeface="DengXian"/>
                <a:cs typeface="Times New Roman"/>
              </a:rPr>
              <a:t> 并通过超越的带领人和同工的生命见证，帮助我重新认识什么是真正的基督徒？</a:t>
            </a:r>
            <a:endParaRPr lang="en-US" altLang="zh-CN" sz="3200" b="1" kern="100" dirty="0">
              <a:solidFill>
                <a:srgbClr val="000000"/>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0000FF"/>
                </a:solidFill>
                <a:latin typeface="Calibri"/>
                <a:ea typeface="DengXian"/>
                <a:cs typeface="Times New Roman"/>
              </a:rPr>
              <a:t>基督徒就是一生为耶稣而燃烧的人。</a:t>
            </a:r>
            <a:endParaRPr lang="en-CA" sz="3200" b="1" kern="100" dirty="0">
              <a:solidFill>
                <a:srgbClr val="0000FF"/>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29</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8077200" cy="1066800"/>
          </a:xfrm>
        </p:spPr>
        <p:txBody>
          <a:bodyPr>
            <a:noAutofit/>
          </a:bodyPr>
          <a:lstStyle/>
          <a:p>
            <a:pPr algn="l">
              <a:tabLst>
                <a:tab pos="4457700" algn="l"/>
              </a:tabLst>
            </a:pPr>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zh-CN" altLang="en-US" sz="3200" b="1"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我们为什么要看重人生的故事？因为圣经的启示主要采取了故事的形式，圣经的绝大部分可以说是由大大小小的故事构成的。所以，要读懂圣经就要搞清圣经故事的脉络。</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此外，圣经的故事还有一个特质，那就是开放性。圣经的故事是开放的，是向圣经的读者开放的。换句话说，圣经不只是邀请我们来接受救恩、接受耶稣，而且邀请我们参与到圣经的故事中去。</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a:t>
            </a:fld>
            <a:endParaRPr lang="en-US" altLang="zh-CN" dirty="0">
              <a:solidFill>
                <a:srgbClr val="55554A"/>
              </a:solidFill>
            </a:endParaRPr>
          </a:p>
        </p:txBody>
      </p:sp>
    </p:spTree>
    <p:extLst>
      <p:ext uri="{BB962C8B-B14F-4D97-AF65-F5344CB8AC3E}">
        <p14:creationId xmlns:p14="http://schemas.microsoft.com/office/powerpoint/2010/main" val="16136772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接着，通过将近一年的围绕希伯仑这个主题晨祷读经，直到大卫在希伯仑作王，才让我重新认识了</a:t>
            </a:r>
            <a:r>
              <a:rPr lang="zh-CN" altLang="en-US" sz="3200" b="1" kern="100" dirty="0">
                <a:solidFill>
                  <a:srgbClr val="0000FF"/>
                </a:solidFill>
                <a:latin typeface="Calibri"/>
                <a:ea typeface="DengXian"/>
                <a:cs typeface="Times New Roman"/>
              </a:rPr>
              <a:t>教会的目标</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DengXian"/>
                <a:cs typeface="Times New Roman"/>
              </a:rPr>
              <a:t>成为让基督作王的教会</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再接着，从回家运动和锡安父老那里领受到：建造神的居所作为教会的愿景。不同的是，在赛六十六</a:t>
            </a:r>
            <a:r>
              <a:rPr lang="en-US" sz="3200" b="1" kern="100" dirty="0">
                <a:solidFill>
                  <a:schemeClr val="tx1"/>
                </a:solidFill>
                <a:latin typeface="DengXian"/>
                <a:ea typeface="DengXian"/>
                <a:cs typeface="Times New Roman"/>
              </a:rPr>
              <a:t>1-2</a:t>
            </a:r>
            <a:r>
              <a:rPr lang="zh-CN" altLang="en-US" sz="3200" b="1" kern="100" dirty="0">
                <a:solidFill>
                  <a:schemeClr val="tx1"/>
                </a:solidFill>
                <a:latin typeface="Calibri"/>
                <a:ea typeface="DengXian"/>
                <a:cs typeface="Times New Roman"/>
              </a:rPr>
              <a:t>之外，神还向我开启了弗二</a:t>
            </a:r>
            <a:r>
              <a:rPr lang="en-US" sz="3200" b="1" kern="100" dirty="0">
                <a:solidFill>
                  <a:schemeClr val="tx1"/>
                </a:solidFill>
                <a:latin typeface="DengXian"/>
                <a:ea typeface="DengXian"/>
                <a:cs typeface="Times New Roman"/>
              </a:rPr>
              <a:t>19-22</a:t>
            </a:r>
            <a:r>
              <a:rPr lang="zh-CN" altLang="en-US" sz="3200" b="1" kern="100" dirty="0">
                <a:solidFill>
                  <a:schemeClr val="tx1"/>
                </a:solidFill>
                <a:latin typeface="Calibri"/>
                <a:ea typeface="DengXian"/>
                <a:cs typeface="Times New Roman"/>
              </a:rPr>
              <a:t>，作为</a:t>
            </a:r>
            <a:r>
              <a:rPr lang="zh-CN" altLang="en-US" sz="3200" b="1" kern="100" dirty="0">
                <a:solidFill>
                  <a:srgbClr val="FF0000"/>
                </a:solidFill>
                <a:latin typeface="Calibri"/>
                <a:ea typeface="DengXian"/>
                <a:cs typeface="Times New Roman"/>
              </a:rPr>
              <a:t>教会建造的蓝图</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30</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76350"/>
            <a:ext cx="9144000" cy="3874994"/>
          </a:xfrm>
        </p:spPr>
        <p:txBody>
          <a:bodyPr/>
          <a:lstStyle/>
          <a:p>
            <a:pPr marL="0" marR="0" indent="800100">
              <a:spcBef>
                <a:spcPts val="600"/>
              </a:spcBef>
              <a:spcAft>
                <a:spcPts val="600"/>
              </a:spcAft>
              <a:buNone/>
            </a:pPr>
            <a:r>
              <a:rPr lang="zh-CN" altLang="en-US" sz="3200" b="1" kern="100" dirty="0">
                <a:solidFill>
                  <a:srgbClr val="FF0000"/>
                </a:solidFill>
                <a:latin typeface="Calibri"/>
                <a:ea typeface="KaiTi"/>
                <a:cs typeface="Times New Roman"/>
              </a:rPr>
              <a:t>“这样，你们不再作外人和客旅，是与圣徒同国，是神家里的人了；并且被建造在使徒和先知的根基上，有基督耶稣自己为房角石；各房靠祂联络得合式，渐渐成为主的圣殿。你们也靠祂同被建造，成为神借着圣灵居住的所在。”</a:t>
            </a:r>
            <a:endParaRPr lang="en-CA" sz="3200" kern="100" dirty="0">
              <a:solidFill>
                <a:srgbClr val="FF0000"/>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31</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742950">
              <a:spcBef>
                <a:spcPts val="600"/>
              </a:spcBef>
              <a:spcAft>
                <a:spcPts val="600"/>
              </a:spcAft>
              <a:buNone/>
            </a:pPr>
            <a:r>
              <a:rPr lang="zh-CN" altLang="en-US" sz="3000" b="1" kern="100" dirty="0">
                <a:solidFill>
                  <a:srgbClr val="000000"/>
                </a:solidFill>
                <a:latin typeface="Calibri"/>
                <a:ea typeface="DengXian"/>
                <a:cs typeface="Times New Roman"/>
              </a:rPr>
              <a:t>这段经文里，最关键的是</a:t>
            </a:r>
            <a:r>
              <a:rPr lang="zh-CN" altLang="en-US" sz="3000" b="1" kern="100" dirty="0">
                <a:solidFill>
                  <a:srgbClr val="FF0000"/>
                </a:solidFill>
                <a:latin typeface="Calibri"/>
                <a:ea typeface="KaiTi"/>
                <a:cs typeface="Times New Roman"/>
              </a:rPr>
              <a:t>“使徒和先知的根基”</a:t>
            </a:r>
            <a:r>
              <a:rPr lang="zh-CN" altLang="en-US" sz="3000" b="1" kern="100" dirty="0">
                <a:solidFill>
                  <a:srgbClr val="000000"/>
                </a:solidFill>
                <a:latin typeface="Calibri"/>
                <a:ea typeface="DengXian"/>
                <a:cs typeface="Times New Roman"/>
              </a:rPr>
              <a:t>这片语。新教传统一直强调教会建造要以</a:t>
            </a:r>
            <a:r>
              <a:rPr lang="zh-CN" altLang="en-US" sz="3000" b="1" kern="100" dirty="0">
                <a:solidFill>
                  <a:srgbClr val="FF0000"/>
                </a:solidFill>
                <a:latin typeface="Calibri"/>
                <a:ea typeface="KaiTi"/>
                <a:cs typeface="Times New Roman"/>
              </a:rPr>
              <a:t>“基督耶稣自己为房角石”</a:t>
            </a:r>
            <a:r>
              <a:rPr lang="zh-CN" altLang="en-US" sz="3000" b="1" kern="100" dirty="0">
                <a:solidFill>
                  <a:srgbClr val="000000"/>
                </a:solidFill>
                <a:latin typeface="Calibri"/>
                <a:ea typeface="DengXian"/>
                <a:cs typeface="Times New Roman"/>
              </a:rPr>
              <a:t>，却忽略了</a:t>
            </a:r>
            <a:r>
              <a:rPr lang="zh-CN" altLang="en-US" sz="3000" b="1" kern="100" dirty="0">
                <a:solidFill>
                  <a:srgbClr val="FF0000"/>
                </a:solidFill>
                <a:latin typeface="Calibri"/>
                <a:ea typeface="KaiTi"/>
                <a:cs typeface="Times New Roman"/>
              </a:rPr>
              <a:t>“使徒和先知的根基”</a:t>
            </a:r>
            <a:r>
              <a:rPr lang="zh-CN" altLang="en-US" sz="3000" b="1" kern="100" dirty="0">
                <a:solidFill>
                  <a:srgbClr val="000000"/>
                </a:solidFill>
                <a:latin typeface="Calibri"/>
                <a:ea typeface="DengXian"/>
                <a:cs typeface="Times New Roman"/>
              </a:rPr>
              <a:t>。</a:t>
            </a:r>
            <a:endParaRPr lang="en-CA" sz="3000" b="1" kern="100" dirty="0">
              <a:latin typeface="Calibri"/>
              <a:ea typeface="DengXian"/>
              <a:cs typeface="Times New Roman"/>
            </a:endParaRPr>
          </a:p>
          <a:p>
            <a:pPr marL="0" marR="0" indent="742950">
              <a:spcBef>
                <a:spcPts val="600"/>
              </a:spcBef>
              <a:spcAft>
                <a:spcPts val="600"/>
              </a:spcAft>
              <a:buNone/>
            </a:pPr>
            <a:r>
              <a:rPr lang="zh-CN" altLang="en-US" sz="3000" b="1" kern="100" dirty="0">
                <a:solidFill>
                  <a:srgbClr val="000000"/>
                </a:solidFill>
                <a:latin typeface="Calibri"/>
                <a:ea typeface="DengXian"/>
                <a:cs typeface="Times New Roman"/>
              </a:rPr>
              <a:t>结果，教会在世俗化的冲击下节节败退。</a:t>
            </a:r>
            <a:endParaRPr lang="en-CA" sz="3000" b="1" kern="100" dirty="0">
              <a:latin typeface="Calibri"/>
              <a:ea typeface="DengXian"/>
              <a:cs typeface="Times New Roman"/>
            </a:endParaRPr>
          </a:p>
          <a:p>
            <a:pPr marL="0" marR="0" indent="742950">
              <a:spcBef>
                <a:spcPts val="600"/>
              </a:spcBef>
              <a:spcAft>
                <a:spcPts val="600"/>
              </a:spcAft>
              <a:buNone/>
            </a:pPr>
            <a:r>
              <a:rPr lang="zh-CN" altLang="en-US" sz="3000" b="1" kern="100" dirty="0">
                <a:solidFill>
                  <a:srgbClr val="000000"/>
                </a:solidFill>
                <a:latin typeface="Calibri"/>
                <a:ea typeface="DengXian"/>
                <a:cs typeface="Times New Roman"/>
              </a:rPr>
              <a:t>神向我开启：</a:t>
            </a:r>
            <a:r>
              <a:rPr lang="zh-CN" altLang="en-US" sz="3000" b="1" kern="100" dirty="0">
                <a:solidFill>
                  <a:srgbClr val="FF0000"/>
                </a:solidFill>
                <a:latin typeface="Calibri"/>
                <a:ea typeface="KaiTi"/>
                <a:cs typeface="Times New Roman"/>
              </a:rPr>
              <a:t>“使徒和先知的根基”</a:t>
            </a:r>
            <a:r>
              <a:rPr lang="zh-CN" altLang="en-US" sz="3000" b="1" kern="100" dirty="0">
                <a:solidFill>
                  <a:srgbClr val="000000"/>
                </a:solidFill>
                <a:latin typeface="Calibri"/>
                <a:ea typeface="DengXian"/>
                <a:cs typeface="Times New Roman"/>
              </a:rPr>
              <a:t>就是</a:t>
            </a:r>
            <a:r>
              <a:rPr lang="zh-CN" altLang="en-US" sz="3000" b="1" kern="100" dirty="0">
                <a:solidFill>
                  <a:srgbClr val="0000FF"/>
                </a:solidFill>
                <a:latin typeface="Calibri"/>
                <a:ea typeface="DengXian"/>
                <a:cs typeface="Times New Roman"/>
              </a:rPr>
              <a:t>使徒和先知的教训</a:t>
            </a:r>
            <a:r>
              <a:rPr lang="zh-CN" altLang="en-US" sz="3000" b="1" kern="100" dirty="0">
                <a:solidFill>
                  <a:srgbClr val="000000"/>
                </a:solidFill>
                <a:latin typeface="Calibri"/>
                <a:ea typeface="DengXian"/>
                <a:cs typeface="Times New Roman"/>
              </a:rPr>
              <a:t>，就如徒二</a:t>
            </a:r>
            <a:r>
              <a:rPr lang="en-US" sz="3000" b="1" kern="100" dirty="0">
                <a:solidFill>
                  <a:srgbClr val="000000"/>
                </a:solidFill>
                <a:latin typeface="DengXian"/>
                <a:ea typeface="DengXian"/>
                <a:cs typeface="Times New Roman"/>
              </a:rPr>
              <a:t>42</a:t>
            </a:r>
            <a:r>
              <a:rPr lang="zh-CN" altLang="en-US" sz="3000" b="1" kern="100" dirty="0">
                <a:solidFill>
                  <a:srgbClr val="000000"/>
                </a:solidFill>
                <a:latin typeface="Calibri"/>
                <a:ea typeface="DengXian"/>
                <a:cs typeface="Times New Roman"/>
              </a:rPr>
              <a:t>所记载的初始教会的缩写：</a:t>
            </a:r>
            <a:r>
              <a:rPr lang="zh-CN" altLang="en-US" sz="3000" b="1" kern="100" dirty="0">
                <a:solidFill>
                  <a:srgbClr val="000000"/>
                </a:solidFill>
                <a:latin typeface="Calibri"/>
                <a:ea typeface="KaiTi"/>
                <a:cs typeface="Times New Roman"/>
              </a:rPr>
              <a:t>“</a:t>
            </a:r>
            <a:r>
              <a:rPr lang="zh-CN" altLang="en-US" sz="3000" b="1" kern="100" dirty="0">
                <a:solidFill>
                  <a:srgbClr val="FF0000"/>
                </a:solidFill>
                <a:latin typeface="Calibri"/>
                <a:ea typeface="KaiTi"/>
                <a:cs typeface="Times New Roman"/>
              </a:rPr>
              <a:t>都恒心遵守使徒的教训，彼此交接、掰饼、祈祷。</a:t>
            </a:r>
            <a:r>
              <a:rPr lang="zh-CN" altLang="en-US" sz="3000" b="1" kern="100" dirty="0">
                <a:solidFill>
                  <a:srgbClr val="000000"/>
                </a:solidFill>
                <a:latin typeface="Calibri"/>
                <a:ea typeface="KaiTi"/>
                <a:cs typeface="Times New Roman"/>
              </a:rPr>
              <a:t>”</a:t>
            </a:r>
            <a:endParaRPr lang="en-CA" sz="30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32</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rgbClr val="000000"/>
                </a:solidFill>
                <a:latin typeface="Calibri"/>
                <a:ea typeface="DengXian"/>
                <a:cs typeface="Times New Roman"/>
              </a:rPr>
              <a:t>实际上，</a:t>
            </a:r>
            <a:r>
              <a:rPr lang="zh-CN" altLang="en-US" sz="3200" b="1" kern="100" dirty="0">
                <a:solidFill>
                  <a:srgbClr val="FF0000"/>
                </a:solidFill>
                <a:latin typeface="Calibri"/>
                <a:ea typeface="KaiTi"/>
                <a:cs typeface="Times New Roman"/>
              </a:rPr>
              <a:t>“使徒和先知的教训”</a:t>
            </a:r>
            <a:r>
              <a:rPr lang="zh-CN" altLang="en-US" sz="3200" b="1" kern="100" dirty="0">
                <a:solidFill>
                  <a:srgbClr val="000000"/>
                </a:solidFill>
                <a:latin typeface="Calibri"/>
                <a:ea typeface="DengXian"/>
                <a:cs typeface="Times New Roman"/>
              </a:rPr>
              <a:t>就是主耶稣的教训，也就是新约的条款。</a:t>
            </a:r>
            <a:endParaRPr lang="en-CA" sz="3200" b="1" kern="100" dirty="0">
              <a:latin typeface="Calibri"/>
              <a:ea typeface="DengXian"/>
              <a:cs typeface="Times New Roman"/>
            </a:endParaRPr>
          </a:p>
          <a:p>
            <a:pPr marL="0" marR="0" indent="800100">
              <a:spcBef>
                <a:spcPts val="0"/>
              </a:spcBef>
              <a:spcAft>
                <a:spcPts val="0"/>
              </a:spcAft>
              <a:buNone/>
            </a:pPr>
            <a:r>
              <a:rPr lang="zh-CN" altLang="en-US" sz="3200" b="1" kern="100" dirty="0">
                <a:solidFill>
                  <a:srgbClr val="000000"/>
                </a:solidFill>
                <a:latin typeface="Calibri"/>
                <a:ea typeface="DengXian"/>
                <a:cs typeface="Times New Roman"/>
              </a:rPr>
              <a:t>就如太二十八</a:t>
            </a:r>
            <a:r>
              <a:rPr lang="en-US" sz="3200" b="1" kern="100" dirty="0">
                <a:solidFill>
                  <a:srgbClr val="000000"/>
                </a:solidFill>
                <a:latin typeface="DengXian"/>
                <a:ea typeface="DengXian"/>
                <a:cs typeface="Times New Roman"/>
              </a:rPr>
              <a:t>20</a:t>
            </a:r>
            <a:r>
              <a:rPr lang="zh-CN" altLang="en-US" sz="3200" b="1" kern="100" dirty="0">
                <a:solidFill>
                  <a:srgbClr val="000000"/>
                </a:solidFill>
                <a:latin typeface="Calibri"/>
                <a:ea typeface="KaiTi"/>
                <a:cs typeface="Times New Roman"/>
              </a:rPr>
              <a:t>：</a:t>
            </a:r>
            <a:r>
              <a:rPr lang="zh-CN" altLang="en-US" sz="3200" b="1" kern="100" dirty="0">
                <a:solidFill>
                  <a:srgbClr val="FF0000"/>
                </a:solidFill>
                <a:latin typeface="Calibri"/>
                <a:ea typeface="KaiTi"/>
                <a:cs typeface="Times New Roman"/>
              </a:rPr>
              <a:t>“凡我所吩咐你们（使徒们）的，都教训他们遵守，我就常与你们同在，直到世界的末了。”</a:t>
            </a:r>
            <a:endParaRPr lang="en-CA" sz="3200" b="1" kern="100" dirty="0">
              <a:solidFill>
                <a:srgbClr val="FF0000"/>
              </a:solidFill>
              <a:latin typeface="Calibri"/>
              <a:ea typeface="DengXian"/>
              <a:cs typeface="Times New Roman"/>
            </a:endParaRPr>
          </a:p>
          <a:p>
            <a:pPr marL="0" marR="0" indent="800100">
              <a:spcBef>
                <a:spcPts val="0"/>
              </a:spcBef>
              <a:spcAft>
                <a:spcPts val="0"/>
              </a:spcAft>
              <a:buNone/>
            </a:pPr>
            <a:r>
              <a:rPr lang="zh-CN" altLang="en-US" sz="3200" b="1" kern="100" dirty="0">
                <a:solidFill>
                  <a:srgbClr val="000000"/>
                </a:solidFill>
                <a:latin typeface="Calibri"/>
                <a:ea typeface="DengXian"/>
                <a:cs typeface="Times New Roman"/>
              </a:rPr>
              <a:t>我们要清楚看到，脱离了</a:t>
            </a:r>
            <a:r>
              <a:rPr lang="zh-CN" altLang="en-US" sz="3200" b="1" kern="100" dirty="0">
                <a:solidFill>
                  <a:srgbClr val="FF0000"/>
                </a:solidFill>
                <a:latin typeface="Calibri"/>
                <a:ea typeface="KaiTi"/>
                <a:cs typeface="Times New Roman"/>
              </a:rPr>
              <a:t>“使徒和先知的根基</a:t>
            </a:r>
            <a:r>
              <a:rPr lang="zh-CN" altLang="en-US" sz="3200" b="1" kern="100" dirty="0">
                <a:solidFill>
                  <a:srgbClr val="000000"/>
                </a:solidFill>
                <a:latin typeface="Calibri"/>
                <a:ea typeface="KaiTi"/>
                <a:cs typeface="Times New Roman"/>
              </a:rPr>
              <a:t>”</a:t>
            </a:r>
            <a:r>
              <a:rPr lang="zh-CN" altLang="en-US" sz="3200" b="1" kern="100" dirty="0">
                <a:solidFill>
                  <a:srgbClr val="000000"/>
                </a:solidFill>
                <a:latin typeface="Calibri"/>
                <a:ea typeface="DengXian"/>
                <a:cs typeface="Times New Roman"/>
              </a:rPr>
              <a:t>，也就是新约的根基，教会的建造是不堪一击的。</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33</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rgbClr val="000000"/>
                </a:solidFill>
                <a:latin typeface="Calibri"/>
                <a:ea typeface="DengXian"/>
                <a:cs typeface="Times New Roman"/>
              </a:rPr>
              <a:t>所以，神给佳恩教会的愿景或命定是：</a:t>
            </a:r>
            <a:endParaRPr lang="en-CA" sz="3200" b="1" kern="100" dirty="0">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rgbClr val="0000FF"/>
                </a:solidFill>
                <a:latin typeface="Calibri"/>
                <a:ea typeface="DengXian"/>
                <a:cs typeface="Times New Roman"/>
              </a:rPr>
              <a:t>活在新约中，建造神的家，扩展神的国。</a:t>
            </a:r>
            <a:endParaRPr lang="en-CA" sz="3200" kern="100" dirty="0">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rgbClr val="000000"/>
                </a:solidFill>
                <a:latin typeface="Calibri"/>
                <a:ea typeface="DengXian"/>
                <a:cs typeface="Times New Roman"/>
              </a:rPr>
              <a:t>有人可能会问，那</a:t>
            </a:r>
            <a:r>
              <a:rPr lang="zh-CN" altLang="en-US" sz="3200" b="1" kern="100" dirty="0">
                <a:solidFill>
                  <a:srgbClr val="FF0000"/>
                </a:solidFill>
                <a:latin typeface="Calibri"/>
                <a:ea typeface="DengXian"/>
                <a:cs typeface="Times New Roman"/>
              </a:rPr>
              <a:t>新妇的异象</a:t>
            </a:r>
            <a:r>
              <a:rPr lang="zh-CN" altLang="en-US" sz="3200" b="1" kern="100" dirty="0">
                <a:solidFill>
                  <a:srgbClr val="000000"/>
                </a:solidFill>
                <a:latin typeface="Calibri"/>
                <a:ea typeface="DengXian"/>
                <a:cs typeface="Times New Roman"/>
              </a:rPr>
              <a:t>呢？回答是：新妇的异象包含在</a:t>
            </a:r>
            <a:r>
              <a:rPr lang="zh-CN" altLang="en-US" sz="3200" b="1" kern="100" dirty="0">
                <a:solidFill>
                  <a:srgbClr val="FF0000"/>
                </a:solidFill>
                <a:latin typeface="Calibri"/>
                <a:ea typeface="DengXian"/>
                <a:cs typeface="Times New Roman"/>
              </a:rPr>
              <a:t>“神的家”</a:t>
            </a:r>
            <a:r>
              <a:rPr lang="zh-CN" altLang="en-US" sz="3200" b="1" kern="100" dirty="0">
                <a:solidFill>
                  <a:srgbClr val="000000"/>
                </a:solidFill>
                <a:latin typeface="Calibri"/>
                <a:ea typeface="DengXian"/>
                <a:cs typeface="Times New Roman"/>
              </a:rPr>
              <a:t>的愿景中，因为</a:t>
            </a:r>
            <a:r>
              <a:rPr lang="zh-CN" altLang="en-US" sz="3200" b="1" kern="100" dirty="0">
                <a:solidFill>
                  <a:srgbClr val="FF0000"/>
                </a:solidFill>
                <a:latin typeface="Calibri"/>
                <a:ea typeface="DengXian"/>
                <a:cs typeface="Times New Roman"/>
              </a:rPr>
              <a:t>神的家</a:t>
            </a:r>
            <a:r>
              <a:rPr lang="zh-CN" altLang="en-US" sz="3200" b="1" kern="100" dirty="0">
                <a:solidFill>
                  <a:srgbClr val="000000"/>
                </a:solidFill>
                <a:latin typeface="Calibri"/>
                <a:ea typeface="DengXian"/>
                <a:cs typeface="Times New Roman"/>
              </a:rPr>
              <a:t>不仅有</a:t>
            </a:r>
            <a:r>
              <a:rPr lang="zh-CN" altLang="en-US" sz="3200" b="1" kern="100" dirty="0">
                <a:solidFill>
                  <a:srgbClr val="FF0000"/>
                </a:solidFill>
                <a:latin typeface="Calibri"/>
                <a:ea typeface="DengXian"/>
                <a:cs typeface="Times New Roman"/>
              </a:rPr>
              <a:t>新郎和新妇</a:t>
            </a:r>
            <a:r>
              <a:rPr lang="zh-CN" altLang="en-US" sz="3200" b="1" kern="100" dirty="0">
                <a:solidFill>
                  <a:srgbClr val="000000"/>
                </a:solidFill>
                <a:latin typeface="Calibri"/>
                <a:ea typeface="DengXian"/>
                <a:cs typeface="Times New Roman"/>
              </a:rPr>
              <a:t>的关系，还有</a:t>
            </a:r>
            <a:r>
              <a:rPr lang="zh-CN" altLang="en-US" sz="3200" b="1" kern="100" dirty="0">
                <a:solidFill>
                  <a:srgbClr val="FF0000"/>
                </a:solidFill>
                <a:latin typeface="Calibri"/>
                <a:ea typeface="DengXian"/>
                <a:cs typeface="Times New Roman"/>
              </a:rPr>
              <a:t>天父和儿女</a:t>
            </a:r>
            <a:r>
              <a:rPr lang="zh-CN" altLang="en-US" sz="3200" b="1" kern="100" dirty="0">
                <a:solidFill>
                  <a:srgbClr val="000000"/>
                </a:solidFill>
                <a:latin typeface="Calibri"/>
                <a:ea typeface="DengXian"/>
                <a:cs typeface="Times New Roman"/>
              </a:rPr>
              <a:t>的关系。</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34</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0"/>
              </a:spcBef>
              <a:spcAft>
                <a:spcPts val="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二）使命与策略</a:t>
            </a:r>
            <a:endParaRPr lang="en-CA" sz="3200" b="1" kern="100" dirty="0">
              <a:solidFill>
                <a:srgbClr val="0000FF"/>
              </a:solidFill>
              <a:latin typeface="Calibri"/>
              <a:ea typeface="DengXian"/>
              <a:cs typeface="Times New Roman"/>
            </a:endParaRPr>
          </a:p>
          <a:p>
            <a:pPr marL="0" marR="0" indent="800100">
              <a:spcBef>
                <a:spcPts val="0"/>
              </a:spcBef>
              <a:spcAft>
                <a:spcPts val="0"/>
              </a:spcAft>
              <a:buNone/>
            </a:pPr>
            <a:r>
              <a:rPr lang="zh-CN" altLang="en-US" sz="3200" b="1" kern="100" dirty="0">
                <a:solidFill>
                  <a:srgbClr val="C00000"/>
                </a:solidFill>
                <a:latin typeface="Calibri"/>
                <a:ea typeface="DengXian"/>
                <a:cs typeface="Times New Roman"/>
              </a:rPr>
              <a:t>愿景是目标，使命和策略是路线图和交通工具。</a:t>
            </a:r>
            <a:endParaRPr lang="en-CA" sz="3200" kern="100" dirty="0">
              <a:solidFill>
                <a:srgbClr val="C00000"/>
              </a:solidFill>
              <a:latin typeface="Calibri"/>
              <a:ea typeface="DengXian"/>
              <a:cs typeface="Times New Roman"/>
            </a:endParaRPr>
          </a:p>
          <a:p>
            <a:pPr marL="0" marR="0" indent="800100">
              <a:spcBef>
                <a:spcPts val="0"/>
              </a:spcBef>
              <a:spcAft>
                <a:spcPts val="0"/>
              </a:spcAft>
              <a:buNone/>
            </a:pPr>
            <a:r>
              <a:rPr lang="zh-CN" altLang="en-US" sz="3200" b="1" kern="100" dirty="0">
                <a:solidFill>
                  <a:srgbClr val="000000"/>
                </a:solidFill>
                <a:latin typeface="Calibri"/>
                <a:ea typeface="DengXian"/>
                <a:cs typeface="Times New Roman"/>
              </a:rPr>
              <a:t>没有愿景，教会就没有方向和目标，就将迷失在茫茫大海中或沙漠荒野中。</a:t>
            </a:r>
            <a:endParaRPr lang="en-CA" sz="3200" b="1" kern="100" dirty="0">
              <a:latin typeface="Calibri"/>
              <a:ea typeface="DengXian"/>
              <a:cs typeface="Times New Roman"/>
            </a:endParaRPr>
          </a:p>
          <a:p>
            <a:pPr marL="0" marR="0" indent="800100">
              <a:spcBef>
                <a:spcPts val="0"/>
              </a:spcBef>
              <a:spcAft>
                <a:spcPts val="0"/>
              </a:spcAft>
              <a:buNone/>
            </a:pPr>
            <a:r>
              <a:rPr lang="zh-CN" altLang="en-US" sz="3200" b="1" kern="100" dirty="0">
                <a:solidFill>
                  <a:srgbClr val="000000"/>
                </a:solidFill>
                <a:latin typeface="Calibri"/>
                <a:ea typeface="DengXian"/>
                <a:cs typeface="Times New Roman"/>
              </a:rPr>
              <a:t>没有使命和策略，教会就像一个旅行团没有路线图和交通工具，只能望洋兴叹，只是空想发梦，却不能落地成真。</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35</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rgbClr val="0000FF"/>
                </a:solidFill>
                <a:latin typeface="Calibri"/>
                <a:ea typeface="DengXian"/>
                <a:cs typeface="Times New Roman"/>
              </a:rPr>
              <a:t>使命是什么？简单地说，使命就是门训。</a:t>
            </a:r>
            <a:r>
              <a:rPr lang="zh-CN" altLang="en-US" sz="3200" b="1" kern="100" dirty="0">
                <a:solidFill>
                  <a:srgbClr val="000000"/>
                </a:solidFill>
                <a:latin typeface="Calibri"/>
                <a:ea typeface="DengXian"/>
                <a:cs typeface="Times New Roman"/>
              </a:rPr>
              <a:t>太二十八</a:t>
            </a:r>
            <a:r>
              <a:rPr lang="en-US" sz="3200" b="1" kern="100" dirty="0">
                <a:solidFill>
                  <a:srgbClr val="000000"/>
                </a:solidFill>
                <a:latin typeface="DengXian"/>
                <a:ea typeface="DengXian"/>
                <a:cs typeface="Times New Roman"/>
              </a:rPr>
              <a:t>19</a:t>
            </a:r>
            <a:r>
              <a:rPr lang="zh-CN" altLang="en-US" sz="3200" b="1" kern="100" dirty="0">
                <a:solidFill>
                  <a:srgbClr val="000000"/>
                </a:solidFill>
                <a:latin typeface="Calibri"/>
                <a:ea typeface="DengXian"/>
                <a:cs typeface="Times New Roman"/>
              </a:rPr>
              <a:t>上：</a:t>
            </a:r>
            <a:r>
              <a:rPr lang="zh-CN" altLang="en-US" sz="3200" b="1" kern="100" dirty="0">
                <a:solidFill>
                  <a:srgbClr val="C00000"/>
                </a:solidFill>
                <a:latin typeface="Calibri"/>
                <a:ea typeface="KaiTi"/>
                <a:cs typeface="Times New Roman"/>
              </a:rPr>
              <a:t>“所以，你们要去使万民作我的门徒”。</a:t>
            </a:r>
            <a:endParaRPr lang="en-CA" sz="3200" kern="100" dirty="0">
              <a:solidFill>
                <a:srgbClr val="C00000"/>
              </a:solidFill>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如何完成使命，这就是策略，也就是如何使万民作主的门徒。</a:t>
            </a:r>
            <a:endParaRPr lang="en-CA" sz="3200" b="1"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简单地说，就是要</a:t>
            </a:r>
            <a:r>
              <a:rPr lang="zh-CN" altLang="en-US" sz="3200" b="1" kern="100" dirty="0">
                <a:solidFill>
                  <a:srgbClr val="C00000"/>
                </a:solidFill>
                <a:latin typeface="Calibri"/>
                <a:ea typeface="DengXian"/>
                <a:cs typeface="Times New Roman"/>
              </a:rPr>
              <a:t>生、养门徒</a:t>
            </a:r>
            <a:r>
              <a:rPr lang="zh-CN" altLang="en-US" sz="3200" b="1" kern="100" dirty="0">
                <a:solidFill>
                  <a:srgbClr val="000000"/>
                </a:solidFill>
                <a:latin typeface="Calibri"/>
                <a:ea typeface="DengXian"/>
                <a:cs typeface="Times New Roman"/>
              </a:rPr>
              <a:t>；要建立</a:t>
            </a:r>
            <a:r>
              <a:rPr lang="zh-CN" altLang="en-US" sz="3200" b="1" kern="100" dirty="0">
                <a:solidFill>
                  <a:srgbClr val="C00000"/>
                </a:solidFill>
                <a:latin typeface="Calibri"/>
                <a:ea typeface="DengXian"/>
                <a:cs typeface="Times New Roman"/>
              </a:rPr>
              <a:t>三代门徒观</a:t>
            </a:r>
            <a:r>
              <a:rPr lang="zh-CN" altLang="en-US" sz="3200" b="1" kern="100" dirty="0">
                <a:solidFill>
                  <a:srgbClr val="000000"/>
                </a:solidFill>
                <a:latin typeface="Calibri"/>
                <a:ea typeface="DengXian"/>
                <a:cs typeface="Times New Roman"/>
              </a:rPr>
              <a:t>。这就是策略。</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36</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佳恩教会有丰富的使命和策略的基础和资源，孙牧师上个主日总结得很到位，很出色。</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但是，我们要想一想：佳恩既然有如此丰富的基础和资源，为什么后来会出现瓶颈？</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经过多年的反省，我终于得到神的开启：我们必须在两个关键问题上取得突破：</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37</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200" b="1" kern="100" dirty="0" smtClean="0">
                <a:solidFill>
                  <a:srgbClr val="0000FF"/>
                </a:solidFill>
                <a:latin typeface="DengXian"/>
                <a:ea typeface="DengXian"/>
                <a:cs typeface="Times New Roman"/>
              </a:rPr>
              <a:t>1</a:t>
            </a:r>
            <a:r>
              <a:rPr lang="zh-CN" altLang="en-US" sz="3200" b="1" kern="100" dirty="0">
                <a:solidFill>
                  <a:srgbClr val="0000FF"/>
                </a:solidFill>
                <a:latin typeface="Calibri"/>
                <a:ea typeface="DengXian"/>
                <a:cs typeface="Times New Roman"/>
              </a:rPr>
              <a:t>、门训要改变事工导向，转为人和关系导向；</a:t>
            </a:r>
            <a:endParaRPr lang="en-CA" sz="3200" kern="100" dirty="0">
              <a:latin typeface="Calibri"/>
              <a:ea typeface="DengXian"/>
              <a:cs typeface="Times New Roman"/>
            </a:endParaRPr>
          </a:p>
          <a:p>
            <a:pPr marL="0" marR="0" indent="0">
              <a:spcBef>
                <a:spcPts val="600"/>
              </a:spcBef>
              <a:spcAft>
                <a:spcPts val="600"/>
              </a:spcAft>
              <a:buNone/>
            </a:pPr>
            <a:r>
              <a:rPr lang="en-US" sz="3200" b="1" kern="100" dirty="0" smtClean="0">
                <a:solidFill>
                  <a:srgbClr val="0000FF"/>
                </a:solidFill>
                <a:latin typeface="DengXian"/>
                <a:ea typeface="DengXian"/>
                <a:cs typeface="Times New Roman"/>
              </a:rPr>
              <a:t>2</a:t>
            </a:r>
            <a:r>
              <a:rPr lang="zh-CN" altLang="en-US" sz="3200" b="1" kern="100" dirty="0">
                <a:solidFill>
                  <a:srgbClr val="0000FF"/>
                </a:solidFill>
                <a:latin typeface="Calibri"/>
                <a:ea typeface="DengXian"/>
                <a:cs typeface="Times New Roman"/>
              </a:rPr>
              <a:t>、门训要建立在新约的基础上，单单建立在救恩的基础上是不够的。</a:t>
            </a:r>
            <a:endParaRPr lang="en-CA" sz="3200" kern="100" dirty="0">
              <a:latin typeface="Calibri"/>
              <a:ea typeface="DengXian"/>
              <a:cs typeface="Times New Roman"/>
            </a:endParaRPr>
          </a:p>
          <a:p>
            <a:pPr marL="0" marR="0" indent="857250">
              <a:spcBef>
                <a:spcPts val="600"/>
              </a:spcBef>
              <a:spcAft>
                <a:spcPts val="600"/>
              </a:spcAft>
              <a:buNone/>
            </a:pPr>
            <a:r>
              <a:rPr lang="zh-CN" altLang="en-US" sz="3200" b="1" kern="100" dirty="0">
                <a:solidFill>
                  <a:srgbClr val="000000"/>
                </a:solidFill>
                <a:latin typeface="Calibri"/>
                <a:ea typeface="DengXian"/>
                <a:cs typeface="Times New Roman"/>
              </a:rPr>
              <a:t>为什么？因为救恩不足以约束我的行为，行为达不到就失去救恩吗？救恩不是单凭信心，不靠行为吗？</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38</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chemeClr val="tx1"/>
                </a:solidFill>
                <a:latin typeface="Calibri"/>
                <a:ea typeface="DengXian"/>
                <a:cs typeface="Times New Roman"/>
              </a:rPr>
              <a:t>原来，</a:t>
            </a:r>
            <a:r>
              <a:rPr lang="zh-CN" altLang="en-US" sz="3200" b="1" kern="100" dirty="0">
                <a:solidFill>
                  <a:srgbClr val="0000FF"/>
                </a:solidFill>
                <a:latin typeface="Calibri"/>
                <a:ea typeface="DengXian"/>
                <a:cs typeface="Times New Roman"/>
              </a:rPr>
              <a:t>救恩只是门训的必要条件，但不是充分条件。门训还必须建立在新约的根基上。</a:t>
            </a:r>
            <a:endParaRPr lang="en-CA" sz="3200" b="1" kern="100" dirty="0">
              <a:solidFill>
                <a:srgbClr val="0000FF"/>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单靠热情是不够的，因为热情总有冷却的时候。</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单靠外部的环境也是不够的，因为环境是会改变的。</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如何保证使命可以完成呢？</a:t>
            </a:r>
            <a:r>
              <a:rPr lang="zh-CN" altLang="en-US" sz="3200" b="1" kern="100" dirty="0">
                <a:solidFill>
                  <a:srgbClr val="0000FF"/>
                </a:solidFill>
                <a:latin typeface="Calibri"/>
                <a:ea typeface="DengXian"/>
                <a:cs typeface="Times New Roman"/>
              </a:rPr>
              <a:t>只有新约才能提供足够的动力，确保门训的使命达到目标。</a:t>
            </a:r>
            <a:endParaRPr lang="en-CA" sz="3200" b="1" kern="100" dirty="0">
              <a:solidFill>
                <a:srgbClr val="0000FF"/>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39</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14D547-30F8-D086-0A92-CD59F65CDDC5}"/>
              </a:ext>
            </a:extLst>
          </p:cNvPr>
          <p:cNvSpPr>
            <a:spLocks noGrp="1"/>
          </p:cNvSpPr>
          <p:nvPr>
            <p:ph type="title"/>
          </p:nvPr>
        </p:nvSpPr>
        <p:spPr/>
        <p:txBody>
          <a:bodyPr>
            <a:normAutofit fontScale="90000"/>
          </a:bodyPr>
          <a:lstStyle/>
          <a:p>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en-US" sz="3200" dirty="0"/>
          </a:p>
        </p:txBody>
      </p:sp>
      <p:sp>
        <p:nvSpPr>
          <p:cNvPr id="3" name="Content Placeholder 2">
            <a:extLst>
              <a:ext uri="{FF2B5EF4-FFF2-40B4-BE49-F238E27FC236}">
                <a16:creationId xmlns:a16="http://schemas.microsoft.com/office/drawing/2014/main" xmlns="" id="{82B96C24-4E8C-1E7A-E6ED-65F16EA1C28A}"/>
              </a:ext>
            </a:extLst>
          </p:cNvPr>
          <p:cNvSpPr>
            <a:spLocks noGrp="1"/>
          </p:cNvSpPr>
          <p:nvPr>
            <p:ph idx="1"/>
          </p:nvPr>
        </p:nvSpPr>
        <p:spPr>
          <a:xfrm>
            <a:off x="0" y="1123950"/>
            <a:ext cx="9144000" cy="4019549"/>
          </a:xfrm>
        </p:spPr>
        <p:txBody>
          <a:bodyPr/>
          <a:lstStyle/>
          <a:p>
            <a:pPr marL="0" indent="0">
              <a:buNone/>
            </a:pPr>
            <a:r>
              <a:rPr lang="en-US" dirty="0"/>
              <a:t>	</a:t>
            </a:r>
            <a:r>
              <a:rPr lang="zh-CN" altLang="en-US" sz="3200" b="1" dirty="0">
                <a:solidFill>
                  <a:schemeClr val="tx1"/>
                </a:solidFill>
                <a:latin typeface="DengXian" panose="02010600030101010101" pitchFamily="2" charset="-122"/>
                <a:ea typeface="DengXian" panose="02010600030101010101" pitchFamily="2" charset="-122"/>
              </a:rPr>
              <a:t>今日教会里为数不少的信徒，虽然信了耶稣，也得到了救恩，三观却仍然没有改变，仍然跟随世界的潮流，不能专一的跟随耶稣。</a:t>
            </a:r>
            <a:endParaRPr lang="en-US" altLang="zh-CN" sz="3200" b="1" dirty="0">
              <a:solidFill>
                <a:schemeClr val="tx1"/>
              </a:solidFill>
              <a:latin typeface="DengXian" panose="02010600030101010101" pitchFamily="2" charset="-122"/>
              <a:ea typeface="DengXian" panose="02010600030101010101" pitchFamily="2" charset="-122"/>
            </a:endParaRPr>
          </a:p>
          <a:p>
            <a:pPr marL="0" indent="0">
              <a:buNone/>
            </a:pPr>
            <a:r>
              <a:rPr lang="en-US" sz="3200"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问题究竟出在哪里？</a:t>
            </a:r>
            <a:endParaRPr lang="en-US" altLang="zh-CN" sz="3200" b="1" dirty="0">
              <a:solidFill>
                <a:schemeClr val="tx1"/>
              </a:solidFill>
              <a:latin typeface="DengXian" panose="02010600030101010101" pitchFamily="2" charset="-122"/>
              <a:ea typeface="DengXian" panose="02010600030101010101" pitchFamily="2" charset="-122"/>
            </a:endParaRPr>
          </a:p>
          <a:p>
            <a:pPr marL="0" indent="0">
              <a:buNone/>
            </a:pPr>
            <a:r>
              <a:rPr lang="en-US" sz="3200"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一个根本的问题就是他们读不懂圣经的故事，更不知道如何将自己人生的故事跟圣经的故事接轨。</a:t>
            </a:r>
            <a:endParaRPr lang="en-US" sz="3200" b="1" dirty="0">
              <a:solidFill>
                <a:schemeClr val="tx1"/>
              </a:solidFill>
              <a:latin typeface="DengXian" panose="02010600030101010101" pitchFamily="2" charset="-122"/>
              <a:ea typeface="DengXian" panose="02010600030101010101" pitchFamily="2" charset="-122"/>
            </a:endParaRPr>
          </a:p>
        </p:txBody>
      </p:sp>
      <p:sp>
        <p:nvSpPr>
          <p:cNvPr id="4" name="Slide Number Placeholder 3">
            <a:extLst>
              <a:ext uri="{FF2B5EF4-FFF2-40B4-BE49-F238E27FC236}">
                <a16:creationId xmlns:a16="http://schemas.microsoft.com/office/drawing/2014/main" xmlns="" id="{D577345E-238D-0CDD-97C9-F8A7DD4D7BA6}"/>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4</a:t>
            </a:fld>
            <a:endParaRPr lang="en-US" altLang="zh-CN">
              <a:solidFill>
                <a:srgbClr val="55554A"/>
              </a:solidFill>
            </a:endParaRPr>
          </a:p>
        </p:txBody>
      </p:sp>
    </p:spTree>
    <p:extLst>
      <p:ext uri="{BB962C8B-B14F-4D97-AF65-F5344CB8AC3E}">
        <p14:creationId xmlns:p14="http://schemas.microsoft.com/office/powerpoint/2010/main" val="40181728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dirty="0">
                <a:solidFill>
                  <a:srgbClr val="FF0000"/>
                </a:solidFill>
                <a:effectLst/>
                <a:latin typeface="+mn-ea"/>
                <a:cs typeface="Times New Roman"/>
              </a:rPr>
              <a:t>二、如何化佳恩教会属灵瓶颈的危机为转机，使佳恩进入命定</a:t>
            </a:r>
            <a:endParaRPr lang="zh-CN" altLang="en-US" sz="2800" b="1"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rgbClr val="0000FF"/>
                </a:solidFill>
                <a:latin typeface="Calibri"/>
                <a:ea typeface="DengXian"/>
                <a:cs typeface="Times New Roman"/>
              </a:rPr>
              <a:t>总之，重新确定佳恩的愿景</a:t>
            </a:r>
            <a:r>
              <a:rPr lang="en-US" sz="3200" b="1" kern="100" dirty="0">
                <a:solidFill>
                  <a:srgbClr val="0000FF"/>
                </a:solidFill>
                <a:latin typeface="DengXian"/>
                <a:ea typeface="DengXian"/>
                <a:cs typeface="Times New Roman"/>
              </a:rPr>
              <a:t>/</a:t>
            </a:r>
            <a:r>
              <a:rPr lang="zh-CN" altLang="en-US" sz="3200" b="1" kern="100" dirty="0">
                <a:solidFill>
                  <a:srgbClr val="0000FF"/>
                </a:solidFill>
                <a:latin typeface="Calibri"/>
                <a:ea typeface="DengXian"/>
                <a:cs typeface="Times New Roman"/>
              </a:rPr>
              <a:t>命定，纠正事工导向的偏差，转为人和关系导向，实行新约基础上的门训，利用佳恩过去积累的所有资源，就能化佳恩属灵瓶颈的危机为转机，使佳恩进入命定。</a:t>
            </a:r>
            <a:endParaRPr lang="en-CA" sz="3200" kern="100" dirty="0">
              <a:latin typeface="Calibri"/>
              <a:ea typeface="DengXian"/>
              <a:cs typeface="Times New Roman"/>
            </a:endParaRPr>
          </a:p>
          <a:p>
            <a:pPr marL="0" marR="0" indent="800100">
              <a:spcBef>
                <a:spcPts val="600"/>
              </a:spcBef>
              <a:spcAft>
                <a:spcPts val="0"/>
              </a:spcAft>
              <a:buNone/>
            </a:pPr>
            <a:r>
              <a:rPr lang="zh-CN" altLang="en-US" sz="3200" b="1" kern="100" dirty="0">
                <a:solidFill>
                  <a:srgbClr val="0000FF"/>
                </a:solidFill>
                <a:latin typeface="Calibri"/>
                <a:ea typeface="DengXian"/>
                <a:cs typeface="Times New Roman"/>
              </a:rPr>
              <a:t>从类比的角度来看，佳恩教会当前的状况就像当年约书亚带领第二代以色列人过了约旦河，来到了吉甲行割礼，面对佳恩属灵瓶颈这座耶利哥城。这次化危机为转机就如同攻占耶利哥。</a:t>
            </a:r>
            <a:endParaRPr lang="en-CA" sz="3200"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40</a:t>
            </a:fld>
            <a:endParaRPr lang="en-US" altLang="zh-CN" dirty="0">
              <a:solidFill>
                <a:srgbClr val="55554A"/>
              </a:solidFill>
            </a:endParaRPr>
          </a:p>
        </p:txBody>
      </p:sp>
    </p:spTree>
    <p:extLst>
      <p:ext uri="{BB962C8B-B14F-4D97-AF65-F5344CB8AC3E}">
        <p14:creationId xmlns:p14="http://schemas.microsoft.com/office/powerpoint/2010/main" val="7590924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一）神为什么允许佳恩发生财务危机？</a:t>
            </a:r>
            <a:endParaRPr lang="en-CA" sz="3200" b="1" kern="100" dirty="0">
              <a:solidFill>
                <a:srgbClr val="0000FF"/>
              </a:solidFill>
              <a:latin typeface="Calibri"/>
              <a:ea typeface="DengXian"/>
              <a:cs typeface="Times New Roman"/>
            </a:endParaRPr>
          </a:p>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这不是因为神有缺乏，不能供应佳恩的财务上的需要，也不是因为神不能保护佳恩免受仇敌的攻击，而是神允许佳恩遭遇财务危机。</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41</a:t>
            </a:fld>
            <a:endParaRPr lang="en-US" altLang="zh-CN" dirty="0">
              <a:solidFill>
                <a:srgbClr val="55554A"/>
              </a:solidFill>
            </a:endParaRPr>
          </a:p>
        </p:txBody>
      </p:sp>
    </p:spTree>
    <p:extLst>
      <p:ext uri="{BB962C8B-B14F-4D97-AF65-F5344CB8AC3E}">
        <p14:creationId xmlns:p14="http://schemas.microsoft.com/office/powerpoint/2010/main" val="31525834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神的美意主要有两个：</a:t>
            </a:r>
            <a:endParaRPr lang="en-CA" altLang="zh-CN" sz="3200" b="1" kern="100" dirty="0">
              <a:solidFill>
                <a:schemeClr val="tx1"/>
              </a:solidFill>
              <a:latin typeface="Calibri"/>
              <a:ea typeface="DengXian"/>
              <a:cs typeface="Times New Roman"/>
            </a:endParaRPr>
          </a:p>
          <a:p>
            <a:pPr marL="627063" marR="0" indent="-627063">
              <a:spcBef>
                <a:spcPts val="600"/>
              </a:spcBef>
              <a:spcAft>
                <a:spcPts val="600"/>
              </a:spcAft>
              <a:buNone/>
            </a:pPr>
            <a:r>
              <a:rPr lang="en-US" sz="3200" b="1" kern="100" dirty="0" smtClean="0">
                <a:solidFill>
                  <a:schemeClr val="tx1"/>
                </a:solidFill>
                <a:latin typeface="DengXian"/>
                <a:ea typeface="DengXian"/>
                <a:cs typeface="Times New Roman"/>
              </a:rPr>
              <a:t>1</a:t>
            </a:r>
            <a:r>
              <a:rPr lang="zh-CN" altLang="en-US" sz="3200" b="1" kern="100" dirty="0">
                <a:solidFill>
                  <a:schemeClr val="tx1"/>
                </a:solidFill>
                <a:latin typeface="Calibri"/>
                <a:ea typeface="DengXian"/>
                <a:cs typeface="Times New Roman"/>
              </a:rPr>
              <a:t>、神希望看到佳恩的牧长团能够从事工导向的偏差中纠正过来。</a:t>
            </a:r>
            <a:endParaRPr lang="en-CA" sz="3200" b="1" kern="100" dirty="0">
              <a:solidFill>
                <a:schemeClr val="tx1"/>
              </a:solidFill>
              <a:latin typeface="Calibri"/>
              <a:ea typeface="DengXian"/>
              <a:cs typeface="Times New Roman"/>
            </a:endParaRPr>
          </a:p>
          <a:p>
            <a:pPr marL="627063" marR="0" indent="-627063">
              <a:spcBef>
                <a:spcPts val="600"/>
              </a:spcBef>
              <a:spcAft>
                <a:spcPts val="600"/>
              </a:spcAft>
              <a:buNone/>
            </a:pPr>
            <a:r>
              <a:rPr lang="en-US" sz="3200" b="1" kern="100" dirty="0" smtClean="0">
                <a:solidFill>
                  <a:schemeClr val="tx1"/>
                </a:solidFill>
                <a:latin typeface="DengXian"/>
                <a:ea typeface="DengXian"/>
                <a:cs typeface="Times New Roman"/>
              </a:rPr>
              <a:t>2</a:t>
            </a:r>
            <a:r>
              <a:rPr lang="zh-CN" altLang="en-US" sz="3200" b="1" kern="100" dirty="0">
                <a:solidFill>
                  <a:schemeClr val="tx1"/>
                </a:solidFill>
                <a:latin typeface="Calibri"/>
                <a:ea typeface="DengXian"/>
                <a:cs typeface="Times New Roman"/>
              </a:rPr>
              <a:t>、神希望看到佳恩的家人奉献的心志得到提升，作十一奉献的比率也得到提高，因为神看重祂儿女甘心乐意奉献的心态，远超过所奉献的金钱数目。</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42</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神正在寻找用心灵和按真理敬拜祂的人。什么是用心灵和按真理敬拜神呢？主耶稣说：</a:t>
            </a:r>
            <a:r>
              <a:rPr lang="zh-CN" altLang="en-US" sz="3200" b="1" kern="100" dirty="0">
                <a:solidFill>
                  <a:srgbClr val="C00000"/>
                </a:solidFill>
                <a:latin typeface="Calibri"/>
                <a:ea typeface="KaiTi"/>
                <a:cs typeface="Times New Roman"/>
              </a:rPr>
              <a:t>“因为你的财宝在哪里，你的心也在那里。”</a:t>
            </a:r>
            <a:r>
              <a:rPr lang="zh-CN" altLang="en-US" sz="3200" b="1" kern="100" dirty="0">
                <a:solidFill>
                  <a:srgbClr val="000000"/>
                </a:solidFill>
                <a:latin typeface="Calibri"/>
                <a:ea typeface="KaiTi"/>
                <a:cs typeface="Times New Roman"/>
              </a:rPr>
              <a:t>（太六</a:t>
            </a:r>
            <a:r>
              <a:rPr lang="en-US" sz="3200" b="1" kern="100" dirty="0">
                <a:solidFill>
                  <a:srgbClr val="000000"/>
                </a:solidFill>
                <a:latin typeface="KaiTi"/>
                <a:ea typeface="DengXian"/>
                <a:cs typeface="Times New Roman"/>
              </a:rPr>
              <a:t>21</a:t>
            </a:r>
            <a:r>
              <a:rPr lang="zh-CN" altLang="en-US" sz="3200" b="1" kern="100" dirty="0">
                <a:solidFill>
                  <a:srgbClr val="000000"/>
                </a:solidFill>
                <a:latin typeface="Calibri"/>
                <a:ea typeface="KaiTi"/>
                <a:cs typeface="Times New Roman"/>
              </a:rPr>
              <a:t>）</a:t>
            </a:r>
            <a:endParaRPr lang="en-CA" sz="3200"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我们若用心灵和按真理敬拜神，就离不开金钱奉献，因为我们的心灵跟金钱有密切的关连。</a:t>
            </a:r>
            <a:endParaRPr lang="en-CA" sz="3200" b="1" kern="100" dirty="0">
              <a:latin typeface="Calibri"/>
              <a:ea typeface="DengXian"/>
              <a:cs typeface="Times New Roman"/>
            </a:endParaRPr>
          </a:p>
          <a:p>
            <a:pPr marL="0" marR="0" indent="800100">
              <a:spcBef>
                <a:spcPts val="600"/>
              </a:spcBef>
              <a:spcAft>
                <a:spcPts val="600"/>
              </a:spcAft>
              <a:buNone/>
            </a:pPr>
            <a:r>
              <a:rPr lang="zh-CN" altLang="en-US" sz="3200" b="1" kern="100" dirty="0">
                <a:solidFill>
                  <a:srgbClr val="000000"/>
                </a:solidFill>
                <a:latin typeface="Calibri"/>
                <a:ea typeface="DengXian"/>
                <a:cs typeface="Times New Roman"/>
              </a:rPr>
              <a:t>所以，佳恩教会不能长期只有少数人忠心作十一奉献，大部分人都不做十一奉献。</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43</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这是灵性不成熟的标志；不仅拦阻了我们领受神的祝福，也造成教会财务上的困境，而且在灵性也经不起考验，阻碍我们成为得胜的教会。</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所以，我盼望佳恩教会十一奉献的比率要从目前的百分之二十到三十翻倍，增加到百分之五十。</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44</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zh-CN" altLang="en-US" sz="3200" b="1" kern="100" dirty="0" smtClean="0">
                <a:solidFill>
                  <a:srgbClr val="0000FF"/>
                </a:solidFill>
                <a:latin typeface="Calibri"/>
                <a:ea typeface="DengXian"/>
                <a:cs typeface="Times New Roman"/>
              </a:rPr>
              <a:t>（</a:t>
            </a:r>
            <a:r>
              <a:rPr lang="zh-CN" altLang="en-US" sz="3200" b="1" kern="100" dirty="0">
                <a:solidFill>
                  <a:srgbClr val="0000FF"/>
                </a:solidFill>
                <a:latin typeface="Calibri"/>
                <a:ea typeface="DengXian"/>
                <a:cs typeface="Times New Roman"/>
              </a:rPr>
              <a:t>二）我们应该如何面对教会的财务危机？</a:t>
            </a:r>
            <a:endParaRPr lang="en-CA" sz="3200" b="1" kern="100" dirty="0">
              <a:solidFill>
                <a:srgbClr val="0000FF"/>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KaiTi"/>
                <a:cs typeface="Times New Roman"/>
              </a:rPr>
              <a:t>林前十二</a:t>
            </a:r>
            <a:r>
              <a:rPr lang="en-US" sz="3200" b="1" kern="100" dirty="0">
                <a:solidFill>
                  <a:schemeClr val="tx1"/>
                </a:solidFill>
                <a:latin typeface="KaiTi"/>
                <a:ea typeface="DengXian"/>
                <a:cs typeface="Times New Roman"/>
              </a:rPr>
              <a:t>26-27</a:t>
            </a:r>
            <a:r>
              <a:rPr lang="zh-CN" altLang="en-US" sz="3200" b="1" kern="100" dirty="0">
                <a:solidFill>
                  <a:schemeClr val="tx1"/>
                </a:solidFill>
                <a:latin typeface="Calibri"/>
                <a:ea typeface="KaiTi"/>
                <a:cs typeface="Times New Roman"/>
              </a:rPr>
              <a:t>：</a:t>
            </a:r>
            <a:r>
              <a:rPr lang="zh-CN" altLang="en-US" sz="3200" b="1" kern="100" dirty="0">
                <a:solidFill>
                  <a:srgbClr val="FF0000"/>
                </a:solidFill>
                <a:latin typeface="Calibri"/>
                <a:ea typeface="KaiTi"/>
                <a:cs typeface="Times New Roman"/>
              </a:rPr>
              <a:t>“若一个肢体受苦，所有的肢体就一同受苦；若一个肢体得荣耀，所有的肢体就一同快乐。你们就是基督的身子，并且各自作肢体。”</a:t>
            </a:r>
            <a:endParaRPr lang="en-CA" sz="3200" kern="100" dirty="0">
              <a:solidFill>
                <a:srgbClr val="FF0000"/>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我们都知道，教会是神的家。但是，我们是否知道，神的家是什么样子？</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45</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57250">
              <a:spcBef>
                <a:spcPts val="600"/>
              </a:spcBef>
              <a:spcAft>
                <a:spcPts val="600"/>
              </a:spcAft>
              <a:buNone/>
            </a:pPr>
            <a:r>
              <a:rPr lang="zh-CN" altLang="en-US" sz="3200" b="1" kern="100" dirty="0">
                <a:solidFill>
                  <a:schemeClr val="tx1"/>
                </a:solidFill>
                <a:latin typeface="Calibri"/>
                <a:ea typeface="DengXian"/>
                <a:cs typeface="Times New Roman"/>
              </a:rPr>
              <a:t>经文告诉我们，神的家就像基督的身体，就是一个生命共同体。</a:t>
            </a:r>
            <a:endParaRPr lang="en-CA" sz="3200" b="1" kern="100" dirty="0">
              <a:solidFill>
                <a:schemeClr val="tx1"/>
              </a:solidFill>
              <a:latin typeface="Calibri"/>
              <a:ea typeface="DengXian"/>
              <a:cs typeface="Times New Roman"/>
            </a:endParaRPr>
          </a:p>
          <a:p>
            <a:pPr marL="0" marR="0" indent="857250">
              <a:spcBef>
                <a:spcPts val="600"/>
              </a:spcBef>
              <a:spcAft>
                <a:spcPts val="600"/>
              </a:spcAft>
              <a:buNone/>
            </a:pPr>
            <a:r>
              <a:rPr lang="zh-CN" altLang="en-US" sz="3200" b="1" kern="100" dirty="0">
                <a:solidFill>
                  <a:schemeClr val="tx1"/>
                </a:solidFill>
                <a:latin typeface="Calibri"/>
                <a:ea typeface="DengXian"/>
                <a:cs typeface="Times New Roman"/>
              </a:rPr>
              <a:t>什么叫生命共同体？不是许多个体合在一起，像一盘散沙；也不是一群刺猬，在冬天的时候抱团取暖，离远了感到冷，离近了又彼此刺痛。</a:t>
            </a:r>
            <a:endParaRPr lang="en-CA" sz="3200" b="1" kern="100" dirty="0">
              <a:solidFill>
                <a:schemeClr val="tx1"/>
              </a:solidFill>
              <a:latin typeface="Calibri"/>
              <a:ea typeface="DengXian"/>
              <a:cs typeface="Times New Roman"/>
            </a:endParaRPr>
          </a:p>
          <a:p>
            <a:pPr marL="0" marR="0" indent="857250">
              <a:spcBef>
                <a:spcPts val="600"/>
              </a:spcBef>
              <a:spcAft>
                <a:spcPts val="600"/>
              </a:spcAft>
              <a:buNone/>
            </a:pPr>
            <a:r>
              <a:rPr lang="zh-CN" altLang="en-US" sz="3200" b="1" kern="100" dirty="0">
                <a:solidFill>
                  <a:schemeClr val="tx1"/>
                </a:solidFill>
                <a:latin typeface="Calibri"/>
                <a:ea typeface="DengXian"/>
                <a:cs typeface="Times New Roman"/>
              </a:rPr>
              <a:t>生命共同体就是一个身体上许多的肢体，</a:t>
            </a:r>
            <a:r>
              <a:rPr lang="zh-CN" altLang="en-US" sz="3200" b="1" kern="100" dirty="0">
                <a:solidFill>
                  <a:srgbClr val="FF0000"/>
                </a:solidFill>
                <a:latin typeface="Calibri"/>
                <a:ea typeface="DengXian"/>
                <a:cs typeface="Times New Roman"/>
              </a:rPr>
              <a:t>有福同享，有难同担，有苦同受。</a:t>
            </a:r>
            <a:endParaRPr lang="en-CA" sz="3200" b="1" kern="100" dirty="0">
              <a:solidFill>
                <a:srgbClr val="FF0000"/>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46</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作为华人的教会，我们要克服中国人习惯于作旁观者的心态，对他人的，集体的事情漠不关心：各人自扫门前雪，哪管他人瓦上霜。</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只关心自己和自己小家的事。作为神的儿女，耶稣的门徒，我们蒙召建造神的家，我们若把神家的事当作自家的事，把教会的财务危机当作自家的财务危机；这就是在建造神的家，也是神所喜悦的。</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47</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100" dirty="0">
                <a:solidFill>
                  <a:srgbClr val="000000"/>
                </a:solidFill>
                <a:latin typeface="Calibri"/>
                <a:ea typeface="DengXian"/>
                <a:cs typeface="Times New Roman"/>
              </a:rPr>
              <a:t>当年，保罗在外邦人当中传福音、建立教会。他听说耶路撒冷教会中有些家庭陷入贫困中，就动员各地外邦人的教会为耶路撒冷教会奉献。保罗当年教训的原则在今天仍然适用。</a:t>
            </a: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48</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0">
              <a:spcBef>
                <a:spcPts val="0"/>
              </a:spcBef>
              <a:spcAft>
                <a:spcPts val="0"/>
              </a:spcAft>
              <a:buNone/>
            </a:pPr>
            <a:r>
              <a:rPr lang="zh-CN" altLang="en-US" sz="3200" b="1" kern="100" dirty="0">
                <a:solidFill>
                  <a:srgbClr val="000000"/>
                </a:solidFill>
                <a:latin typeface="Calibri"/>
                <a:ea typeface="DengXian"/>
                <a:cs typeface="Times New Roman"/>
              </a:rPr>
              <a:t>林后八</a:t>
            </a:r>
            <a:r>
              <a:rPr lang="en-US" sz="3200" b="1" kern="100" dirty="0">
                <a:solidFill>
                  <a:srgbClr val="000000"/>
                </a:solidFill>
                <a:latin typeface="DengXian"/>
                <a:ea typeface="DengXian"/>
                <a:cs typeface="Times New Roman"/>
              </a:rPr>
              <a:t>1-5</a:t>
            </a:r>
            <a:r>
              <a:rPr lang="zh-CN" altLang="en-US" sz="3200" b="1" kern="100" dirty="0">
                <a:solidFill>
                  <a:srgbClr val="000000"/>
                </a:solidFill>
                <a:latin typeface="Calibri"/>
                <a:ea typeface="DengXian"/>
                <a:cs typeface="Times New Roman"/>
              </a:rPr>
              <a:t>，</a:t>
            </a:r>
            <a:r>
              <a:rPr lang="en-US" sz="3200" b="1" kern="100" dirty="0">
                <a:solidFill>
                  <a:srgbClr val="000000"/>
                </a:solidFill>
                <a:latin typeface="DengXian"/>
                <a:ea typeface="DengXian"/>
                <a:cs typeface="Times New Roman"/>
              </a:rPr>
              <a:t>9-15</a:t>
            </a:r>
            <a:r>
              <a:rPr lang="zh-CN" altLang="en-US" sz="3200" b="1" kern="100" dirty="0">
                <a:solidFill>
                  <a:srgbClr val="000000"/>
                </a:solidFill>
                <a:latin typeface="Calibri"/>
                <a:ea typeface="DengXian"/>
                <a:cs typeface="Times New Roman"/>
              </a:rPr>
              <a:t>：</a:t>
            </a:r>
            <a:r>
              <a:rPr lang="zh-CN" altLang="en-US" sz="3200" b="1" kern="100" dirty="0">
                <a:solidFill>
                  <a:srgbClr val="FF0000"/>
                </a:solidFill>
                <a:latin typeface="Calibri"/>
                <a:ea typeface="KaiTi"/>
                <a:cs typeface="Times New Roman"/>
              </a:rPr>
              <a:t>“弟兄们，我把神赐给马其顿众教会的恩告诉你们，就是他们在患难中受大试炼的时候，仍有满足的快乐；</a:t>
            </a:r>
            <a:r>
              <a:rPr lang="zh-CN" altLang="en-US" sz="3200" b="1" kern="100" dirty="0">
                <a:solidFill>
                  <a:srgbClr val="0000FF"/>
                </a:solidFill>
                <a:latin typeface="Calibri"/>
                <a:ea typeface="KaiTi"/>
                <a:cs typeface="Times New Roman"/>
              </a:rPr>
              <a:t>在穷极之间，还格外显出他们乐捐的厚恩</a:t>
            </a:r>
            <a:r>
              <a:rPr lang="zh-CN" altLang="en-US" sz="3200" b="1" kern="100" dirty="0">
                <a:solidFill>
                  <a:srgbClr val="000000"/>
                </a:solidFill>
                <a:latin typeface="Calibri"/>
                <a:ea typeface="KaiTi"/>
                <a:cs typeface="Times New Roman"/>
              </a:rPr>
              <a:t>。</a:t>
            </a:r>
            <a:r>
              <a:rPr lang="zh-CN" altLang="en-US" sz="3200" b="1" kern="100" dirty="0">
                <a:solidFill>
                  <a:srgbClr val="FF0000"/>
                </a:solidFill>
                <a:latin typeface="Calibri"/>
                <a:ea typeface="KaiTi"/>
                <a:cs typeface="Times New Roman"/>
              </a:rPr>
              <a:t>我可以证明他们是按着力量，而且</a:t>
            </a:r>
            <a:r>
              <a:rPr lang="zh-CN" altLang="en-US" sz="3200" b="1" kern="100" dirty="0">
                <a:solidFill>
                  <a:srgbClr val="2E24FC"/>
                </a:solidFill>
                <a:latin typeface="Calibri"/>
                <a:ea typeface="KaiTi"/>
                <a:cs typeface="Times New Roman"/>
              </a:rPr>
              <a:t>也过了力量，自己甘心乐意的捐助</a:t>
            </a:r>
            <a:r>
              <a:rPr lang="zh-CN" altLang="en-US" sz="3200" b="1" kern="100" dirty="0">
                <a:solidFill>
                  <a:srgbClr val="FF0000"/>
                </a:solidFill>
                <a:latin typeface="Calibri"/>
                <a:ea typeface="KaiTi"/>
                <a:cs typeface="Times New Roman"/>
              </a:rPr>
              <a:t>；再三地求我们，准他们在这供给给圣徒的恩情上有份；并且他们所作的，不但照我们所想望的，</a:t>
            </a:r>
            <a:r>
              <a:rPr lang="zh-CN" altLang="en-US" sz="3200" b="1" kern="100" dirty="0">
                <a:solidFill>
                  <a:srgbClr val="0000FF"/>
                </a:solidFill>
                <a:latin typeface="Calibri"/>
                <a:ea typeface="KaiTi"/>
                <a:cs typeface="Times New Roman"/>
              </a:rPr>
              <a:t>更照神的旨意先把自己献给主，又归附了我们。</a:t>
            </a:r>
            <a:endParaRPr lang="en-CA" sz="3200"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49</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8077200" cy="1066800"/>
          </a:xfrm>
        </p:spPr>
        <p:txBody>
          <a:bodyPr>
            <a:noAutofit/>
          </a:bodyPr>
          <a:lstStyle/>
          <a:p>
            <a:pPr algn="l">
              <a:tabLst>
                <a:tab pos="4457700" algn="l"/>
              </a:tabLst>
            </a:pPr>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zh-CN" altLang="en-US" sz="3200" b="1"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戴教授提出了一个人生的洞见：个人的小故事要放到圣经的大故事中才能看清它的意义。</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如果讲得更完整、更严谨一些，我们需要区分三类故事：</a:t>
            </a:r>
            <a:r>
              <a:rPr lang="zh-CN" altLang="en-US" sz="3200" b="1" kern="100" dirty="0">
                <a:solidFill>
                  <a:srgbClr val="0000FF"/>
                </a:solidFill>
                <a:latin typeface="Calibri"/>
                <a:ea typeface="DengXian"/>
                <a:cs typeface="Times New Roman"/>
              </a:rPr>
              <a:t>小故事、中故事</a:t>
            </a:r>
            <a:r>
              <a:rPr lang="zh-CN" altLang="en-US" sz="3200" b="1" kern="100" dirty="0">
                <a:solidFill>
                  <a:schemeClr val="tx1"/>
                </a:solidFill>
                <a:latin typeface="Calibri"/>
                <a:ea typeface="DengXian"/>
                <a:cs typeface="Times New Roman"/>
              </a:rPr>
              <a:t>和</a:t>
            </a:r>
            <a:r>
              <a:rPr lang="zh-CN" altLang="en-US" sz="3200" b="1" kern="100" dirty="0">
                <a:solidFill>
                  <a:srgbClr val="0000FF"/>
                </a:solidFill>
                <a:latin typeface="Calibri"/>
                <a:ea typeface="DengXian"/>
                <a:cs typeface="Times New Roman"/>
              </a:rPr>
              <a:t>大故事</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其中：小故事就是我们</a:t>
            </a:r>
            <a:r>
              <a:rPr lang="zh-CN" altLang="en-US" sz="3200" b="1" kern="100" dirty="0">
                <a:solidFill>
                  <a:srgbClr val="C00000"/>
                </a:solidFill>
                <a:latin typeface="Calibri"/>
                <a:ea typeface="DengXian"/>
                <a:cs typeface="Times New Roman"/>
              </a:rPr>
              <a:t>人生的故事</a:t>
            </a:r>
            <a:r>
              <a:rPr lang="zh-CN" altLang="en-US" sz="3200" b="1" kern="100" dirty="0">
                <a:solidFill>
                  <a:schemeClr val="tx1"/>
                </a:solidFill>
                <a:latin typeface="Calibri"/>
                <a:ea typeface="DengXian"/>
                <a:cs typeface="Times New Roman"/>
              </a:rPr>
              <a:t>，中故事就是我们</a:t>
            </a:r>
            <a:r>
              <a:rPr lang="zh-CN" altLang="en-US" sz="3200" b="1" kern="100" dirty="0">
                <a:solidFill>
                  <a:srgbClr val="C00000"/>
                </a:solidFill>
                <a:latin typeface="Calibri"/>
                <a:ea typeface="DengXian"/>
                <a:cs typeface="Times New Roman"/>
              </a:rPr>
              <a:t>教会的故事</a:t>
            </a:r>
            <a:r>
              <a:rPr lang="zh-CN" altLang="en-US" sz="3200" b="1" kern="100" dirty="0">
                <a:solidFill>
                  <a:schemeClr val="tx1"/>
                </a:solidFill>
                <a:latin typeface="Calibri"/>
                <a:ea typeface="DengXian"/>
                <a:cs typeface="Times New Roman"/>
              </a:rPr>
              <a:t>，大故事就是</a:t>
            </a:r>
            <a:r>
              <a:rPr lang="zh-CN" altLang="en-US" sz="3200" b="1" kern="100" dirty="0">
                <a:solidFill>
                  <a:srgbClr val="C00000"/>
                </a:solidFill>
                <a:latin typeface="Calibri"/>
                <a:ea typeface="DengXian"/>
                <a:cs typeface="Times New Roman"/>
              </a:rPr>
              <a:t>圣经的故事，福音的故事，基督的故事</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a:t>
            </a:fld>
            <a:endParaRPr lang="en-US" altLang="zh-CN" dirty="0">
              <a:solidFill>
                <a:srgbClr val="55554A"/>
              </a:solidFill>
            </a:endParaRPr>
          </a:p>
        </p:txBody>
      </p:sp>
    </p:spTree>
    <p:extLst>
      <p:ext uri="{BB962C8B-B14F-4D97-AF65-F5344CB8AC3E}">
        <p14:creationId xmlns:p14="http://schemas.microsoft.com/office/powerpoint/2010/main" val="16136772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0" y="1200150"/>
            <a:ext cx="9220199" cy="3951194"/>
          </a:xfrm>
        </p:spPr>
        <p:txBody>
          <a:bodyPr/>
          <a:lstStyle/>
          <a:p>
            <a:pPr marL="0" indent="0">
              <a:spcBef>
                <a:spcPts val="0"/>
              </a:spcBef>
              <a:spcAft>
                <a:spcPts val="0"/>
              </a:spcAft>
              <a:buNone/>
            </a:pPr>
            <a:r>
              <a:rPr lang="en-US" sz="3200" b="1" kern="100" dirty="0">
                <a:solidFill>
                  <a:srgbClr val="0000FF"/>
                </a:solidFill>
                <a:latin typeface="KaiTi"/>
                <a:ea typeface="DengXian"/>
                <a:cs typeface="Times New Roman"/>
              </a:rPr>
              <a:t>……</a:t>
            </a:r>
            <a:r>
              <a:rPr lang="zh-CN" altLang="en-US" sz="3200" b="1" kern="100" dirty="0">
                <a:solidFill>
                  <a:srgbClr val="0000FF"/>
                </a:solidFill>
                <a:latin typeface="Calibri"/>
                <a:ea typeface="KaiTi"/>
                <a:cs typeface="Times New Roman"/>
              </a:rPr>
              <a:t>你们知道我们主耶稣基督的恩典：祂本来富足，却为你们成了贫穷，叫你们因祂的贫穷，可以成为富足。</a:t>
            </a:r>
            <a:r>
              <a:rPr lang="zh-CN" altLang="en-US" sz="3200" b="1" kern="100" dirty="0">
                <a:solidFill>
                  <a:srgbClr val="FF0000"/>
                </a:solidFill>
                <a:latin typeface="Calibri"/>
                <a:ea typeface="KaiTi"/>
                <a:cs typeface="Times New Roman"/>
              </a:rPr>
              <a:t>我在这事上把我的意见告诉你们，是与你们有益；因为你们下手办这事，而且起此心意，已经有一年了。如今就当办成这事；既有愿作的心，也当照你们所有的去办成。</a:t>
            </a:r>
            <a:r>
              <a:rPr lang="zh-CN" altLang="en-US" sz="3200" b="1" kern="100" dirty="0">
                <a:solidFill>
                  <a:srgbClr val="0000FF"/>
                </a:solidFill>
                <a:latin typeface="Calibri"/>
                <a:ea typeface="KaiTi"/>
                <a:cs typeface="Times New Roman"/>
              </a:rPr>
              <a:t>因为人若有愿作的心，必蒙悦纳，乃是照他所有的，并不是照他所无的。</a:t>
            </a: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50</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0">
              <a:lnSpc>
                <a:spcPct val="115000"/>
              </a:lnSpc>
              <a:spcBef>
                <a:spcPts val="600"/>
              </a:spcBef>
              <a:spcAft>
                <a:spcPts val="600"/>
              </a:spcAft>
              <a:buNone/>
            </a:pPr>
            <a:r>
              <a:rPr lang="zh-CN" altLang="en-US" sz="3200" b="1" kern="100" dirty="0">
                <a:solidFill>
                  <a:srgbClr val="FF0000"/>
                </a:solidFill>
                <a:latin typeface="Calibri"/>
                <a:ea typeface="KaiTi"/>
                <a:cs typeface="Times New Roman"/>
              </a:rPr>
              <a:t>我原不是要别人轻省，你们受累，乃要均平；就是要你们的富余，现在可以补他们的不足，使他们的富余，将来也可以补你们的不足，这就均平了。如经上所记：‘多收的也没有余，少收的也没有缺。’”</a:t>
            </a:r>
            <a:endParaRPr lang="en-CA" sz="3200" kern="100" dirty="0">
              <a:solidFill>
                <a:srgbClr val="FF0000"/>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51</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这里有几个有关慈惠的原则今天仍然适用：</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chemeClr val="tx1"/>
                </a:solidFill>
                <a:latin typeface="DengXian"/>
                <a:ea typeface="DengXian"/>
                <a:cs typeface="Times New Roman"/>
              </a:rPr>
              <a:t>1</a:t>
            </a:r>
            <a:r>
              <a:rPr lang="zh-CN" altLang="en-US" sz="3200" b="1" kern="100" dirty="0">
                <a:solidFill>
                  <a:schemeClr val="tx1"/>
                </a:solidFill>
                <a:latin typeface="Calibri"/>
                <a:ea typeface="DengXian"/>
                <a:cs typeface="Times New Roman"/>
              </a:rPr>
              <a:t>、不是要求，而是自愿；</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chemeClr val="tx1"/>
                </a:solidFill>
                <a:latin typeface="DengXian"/>
                <a:ea typeface="DengXian"/>
                <a:cs typeface="Times New Roman"/>
              </a:rPr>
              <a:t>2</a:t>
            </a:r>
            <a:r>
              <a:rPr lang="zh-CN" altLang="en-US" sz="3200" b="1" kern="100" dirty="0">
                <a:solidFill>
                  <a:schemeClr val="tx1"/>
                </a:solidFill>
                <a:latin typeface="Calibri"/>
                <a:ea typeface="DengXian"/>
                <a:cs typeface="Times New Roman"/>
              </a:rPr>
              <a:t>、若是出于自愿，必蒙神悦纳；</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chemeClr val="tx1"/>
                </a:solidFill>
                <a:latin typeface="DengXian"/>
                <a:ea typeface="DengXian"/>
                <a:cs typeface="Times New Roman"/>
              </a:rPr>
              <a:t>3</a:t>
            </a:r>
            <a:r>
              <a:rPr lang="zh-CN" altLang="en-US" sz="3200" b="1" kern="100" dirty="0">
                <a:solidFill>
                  <a:schemeClr val="tx1"/>
                </a:solidFill>
                <a:latin typeface="Calibri"/>
                <a:ea typeface="DengXian"/>
                <a:cs typeface="Times New Roman"/>
              </a:rPr>
              <a:t>、不是照你所无的，而是照你所有的；</a:t>
            </a:r>
            <a:endParaRPr lang="en-CA" sz="3200" b="1" kern="100" dirty="0">
              <a:solidFill>
                <a:schemeClr val="tx1"/>
              </a:solidFill>
              <a:latin typeface="Calibri"/>
              <a:ea typeface="DengXian"/>
              <a:cs typeface="Times New Roman"/>
            </a:endParaRPr>
          </a:p>
          <a:p>
            <a:pPr marL="1428750" marR="0" indent="-628650">
              <a:spcBef>
                <a:spcPts val="600"/>
              </a:spcBef>
              <a:spcAft>
                <a:spcPts val="600"/>
              </a:spcAft>
              <a:buNone/>
            </a:pPr>
            <a:r>
              <a:rPr lang="en-US" sz="3200" b="1" kern="100" dirty="0">
                <a:solidFill>
                  <a:schemeClr val="tx1"/>
                </a:solidFill>
                <a:latin typeface="DengXian"/>
                <a:ea typeface="DengXian"/>
                <a:cs typeface="Times New Roman"/>
              </a:rPr>
              <a:t>4</a:t>
            </a:r>
            <a:r>
              <a:rPr lang="zh-CN" altLang="en-US" sz="3200" b="1" kern="100" dirty="0">
                <a:solidFill>
                  <a:schemeClr val="tx1"/>
                </a:solidFill>
                <a:latin typeface="Calibri"/>
                <a:ea typeface="DengXian"/>
                <a:cs typeface="Times New Roman"/>
              </a:rPr>
              <a:t>、肢体互助的原则：强的补弱的，富的补穷的；</a:t>
            </a:r>
            <a:r>
              <a:rPr lang="zh-CN" altLang="en-US" sz="3200" b="1" kern="100" dirty="0">
                <a:solidFill>
                  <a:srgbClr val="FF0000"/>
                </a:solidFill>
                <a:latin typeface="Calibri"/>
                <a:ea typeface="KaiTi"/>
                <a:cs typeface="Times New Roman"/>
              </a:rPr>
              <a:t>多收的也没有余，少收的也没有缺</a:t>
            </a:r>
            <a:r>
              <a:rPr lang="zh-CN" altLang="en-US" sz="3200" b="1" kern="100" dirty="0">
                <a:solidFill>
                  <a:schemeClr val="tx1"/>
                </a:solidFill>
                <a:latin typeface="Calibri"/>
                <a:ea typeface="KaiTi"/>
                <a:cs typeface="Times New Roman"/>
              </a:rPr>
              <a:t>。</a:t>
            </a:r>
            <a:endParaRPr lang="en-CA" sz="3200"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52</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628650" marR="0" indent="-628650">
              <a:spcBef>
                <a:spcPts val="600"/>
              </a:spcBef>
              <a:spcAft>
                <a:spcPts val="600"/>
              </a:spcAft>
              <a:buNone/>
            </a:pPr>
            <a:r>
              <a:rPr lang="en-US" sz="3200" kern="100" dirty="0">
                <a:solidFill>
                  <a:schemeClr val="tx1"/>
                </a:solidFill>
                <a:latin typeface="DengXian"/>
                <a:ea typeface="DengXian"/>
                <a:cs typeface="Times New Roman"/>
              </a:rPr>
              <a:t>5</a:t>
            </a:r>
            <a:r>
              <a:rPr lang="zh-CN" altLang="en-US" sz="3200"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因为自己蒙了神的恩，用爱心的行动来回应神的恩；</a:t>
            </a:r>
            <a:endParaRPr lang="en-CA" sz="3200" b="1" kern="100" dirty="0">
              <a:solidFill>
                <a:schemeClr val="tx1"/>
              </a:solidFill>
              <a:latin typeface="Calibri"/>
              <a:ea typeface="DengXian"/>
              <a:cs typeface="Times New Roman"/>
            </a:endParaRPr>
          </a:p>
          <a:p>
            <a:pPr marL="628650" marR="0" indent="-628650">
              <a:spcBef>
                <a:spcPts val="600"/>
              </a:spcBef>
              <a:spcAft>
                <a:spcPts val="600"/>
              </a:spcAft>
              <a:buNone/>
            </a:pPr>
            <a:r>
              <a:rPr lang="en-US" sz="3200" b="1" kern="100" dirty="0">
                <a:solidFill>
                  <a:schemeClr val="tx1"/>
                </a:solidFill>
                <a:latin typeface="DengXian"/>
                <a:ea typeface="DengXian"/>
                <a:cs typeface="Times New Roman"/>
              </a:rPr>
              <a:t>6</a:t>
            </a:r>
            <a:r>
              <a:rPr lang="zh-CN" altLang="en-US" sz="3200" b="1" kern="100" dirty="0">
                <a:solidFill>
                  <a:schemeClr val="tx1"/>
                </a:solidFill>
                <a:latin typeface="Calibri"/>
                <a:ea typeface="DengXian"/>
                <a:cs typeface="Times New Roman"/>
              </a:rPr>
              <a:t>、先将自己无保留地献给神，再将捐款交托给教会；</a:t>
            </a:r>
            <a:endParaRPr lang="en-CA" sz="3200" b="1" kern="100" dirty="0">
              <a:solidFill>
                <a:schemeClr val="tx1"/>
              </a:solidFill>
              <a:latin typeface="Calibri"/>
              <a:ea typeface="DengXian"/>
              <a:cs typeface="Times New Roman"/>
            </a:endParaRPr>
          </a:p>
          <a:p>
            <a:pPr marL="628650" marR="0" indent="-628650">
              <a:spcBef>
                <a:spcPts val="600"/>
              </a:spcBef>
              <a:spcAft>
                <a:spcPts val="600"/>
              </a:spcAft>
              <a:buNone/>
            </a:pPr>
            <a:r>
              <a:rPr lang="en-US" sz="3200" b="1" kern="100" dirty="0">
                <a:solidFill>
                  <a:schemeClr val="tx1"/>
                </a:solidFill>
                <a:latin typeface="DengXian"/>
                <a:ea typeface="DengXian"/>
                <a:cs typeface="Times New Roman"/>
              </a:rPr>
              <a:t>7</a:t>
            </a:r>
            <a:r>
              <a:rPr lang="zh-CN" altLang="en-US" sz="3200" b="1" kern="100" dirty="0">
                <a:solidFill>
                  <a:schemeClr val="tx1"/>
                </a:solidFill>
                <a:latin typeface="Calibri"/>
                <a:ea typeface="DengXian"/>
                <a:cs typeface="Times New Roman"/>
              </a:rPr>
              <a:t>、效法基督的榜样，牺牲性奉献（在十一奉献之外）。</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53</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8486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三、如何化佳恩教会财务危机为转机？</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00100">
              <a:spcBef>
                <a:spcPts val="0"/>
              </a:spcBef>
              <a:spcAft>
                <a:spcPts val="0"/>
              </a:spcAft>
              <a:buNone/>
            </a:pPr>
            <a:r>
              <a:rPr lang="zh-CN" altLang="en-US" sz="3200" b="1" kern="100" dirty="0">
                <a:solidFill>
                  <a:srgbClr val="000000"/>
                </a:solidFill>
                <a:latin typeface="Calibri"/>
                <a:ea typeface="DengXian"/>
                <a:cs typeface="Times New Roman"/>
              </a:rPr>
              <a:t>我们若能这样来操练慈惠性奉献，必能化危机为转机，不仅化解教会的财务危机，而且使个人和教会的灵性都得以提升一大步，这正是我们在用实际行动建造神的家。</a:t>
            </a:r>
            <a:endParaRPr lang="en-CA" sz="3200" b="1" kern="100" dirty="0">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54</a:t>
            </a:fld>
            <a:endParaRPr lang="en-US" altLang="zh-CN" dirty="0">
              <a:solidFill>
                <a:srgbClr val="55554A"/>
              </a:solidFill>
            </a:endParaRPr>
          </a:p>
        </p:txBody>
      </p:sp>
    </p:spTree>
    <p:extLst>
      <p:ext uri="{BB962C8B-B14F-4D97-AF65-F5344CB8AC3E}">
        <p14:creationId xmlns:p14="http://schemas.microsoft.com/office/powerpoint/2010/main" val="10036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8077200" cy="1066800"/>
          </a:xfrm>
        </p:spPr>
        <p:txBody>
          <a:bodyPr>
            <a:noAutofit/>
          </a:bodyPr>
          <a:lstStyle/>
          <a:p>
            <a:pPr algn="l">
              <a:tabLst>
                <a:tab pos="4457700" algn="l"/>
              </a:tabLst>
            </a:pPr>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zh-CN" altLang="en-US" sz="32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0"/>
              </a:spcBef>
              <a:spcAft>
                <a:spcPts val="0"/>
              </a:spcAft>
              <a:buNone/>
            </a:pPr>
            <a:r>
              <a:rPr lang="zh-CN" altLang="en-US" sz="3200" b="1" kern="100" dirty="0">
                <a:solidFill>
                  <a:schemeClr val="tx1"/>
                </a:solidFill>
                <a:latin typeface="Calibri"/>
                <a:ea typeface="DengXian"/>
                <a:cs typeface="Times New Roman"/>
              </a:rPr>
              <a:t>这三类故事之间的关系是一个套环的关系：</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我们人生的小故事要放到教会的中故事的脉络中才能发现它的意义；</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教会的中故事要放到圣经的大故事的脉络中才能发现它的意义。</a:t>
            </a:r>
            <a:endParaRPr lang="en-CA" sz="3200" b="1" kern="100" dirty="0">
              <a:solidFill>
                <a:schemeClr val="tx1"/>
              </a:solidFill>
              <a:latin typeface="Calibri"/>
              <a:ea typeface="DengXian"/>
              <a:cs typeface="Times New Roman"/>
            </a:endParaRPr>
          </a:p>
          <a:p>
            <a:pPr marL="0" marR="0" indent="800100">
              <a:spcBef>
                <a:spcPts val="0"/>
              </a:spcBef>
              <a:spcAft>
                <a:spcPts val="0"/>
              </a:spcAft>
              <a:buNone/>
            </a:pPr>
            <a:r>
              <a:rPr lang="zh-CN" altLang="en-US" sz="3200" b="1" kern="100" dirty="0">
                <a:solidFill>
                  <a:schemeClr val="tx1"/>
                </a:solidFill>
                <a:latin typeface="Calibri"/>
                <a:ea typeface="DengXian"/>
                <a:cs typeface="Times New Roman"/>
              </a:rPr>
              <a:t>新教改革中一个主要的缺点，就是片面强调个人的小故事和圣经的大故事，却忽略了教会的中故事。</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6</a:t>
            </a:fld>
            <a:endParaRPr lang="en-US" altLang="zh-CN" dirty="0">
              <a:solidFill>
                <a:srgbClr val="55554A"/>
              </a:solidFill>
            </a:endParaRPr>
          </a:p>
        </p:txBody>
      </p:sp>
    </p:spTree>
    <p:extLst>
      <p:ext uri="{BB962C8B-B14F-4D97-AF65-F5344CB8AC3E}">
        <p14:creationId xmlns:p14="http://schemas.microsoft.com/office/powerpoint/2010/main" val="1613677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8077200" cy="1066800"/>
          </a:xfrm>
        </p:spPr>
        <p:txBody>
          <a:bodyPr>
            <a:noAutofit/>
          </a:bodyPr>
          <a:lstStyle/>
          <a:p>
            <a:pPr algn="l">
              <a:tabLst>
                <a:tab pos="4457700" algn="l"/>
              </a:tabLst>
            </a:pPr>
            <a:r>
              <a:rPr lang="zh-CN" altLang="en-US" sz="3200" b="1" kern="100" dirty="0">
                <a:solidFill>
                  <a:srgbClr val="FF0000"/>
                </a:solidFill>
                <a:effectLst/>
                <a:latin typeface="+mn-ea"/>
                <a:cs typeface="Times New Roman"/>
              </a:rPr>
              <a:t>引言</a:t>
            </a:r>
            <a:r>
              <a:rPr lang="en-US" altLang="zh-CN" sz="3200" b="1" dirty="0">
                <a:solidFill>
                  <a:srgbClr val="FF0000"/>
                </a:solidFill>
                <a:effectLst/>
                <a:latin typeface="+mn-ea"/>
                <a:cs typeface="Times New Roman"/>
              </a:rPr>
              <a:t>:</a:t>
            </a:r>
            <a:r>
              <a:rPr lang="zh-CN" altLang="en-US" sz="3200" b="1" dirty="0">
                <a:solidFill>
                  <a:srgbClr val="FF0000"/>
                </a:solidFill>
                <a:effectLst/>
                <a:latin typeface="+mn-ea"/>
                <a:cs typeface="Times New Roman"/>
              </a:rPr>
              <a:t>人生的意义、圣经的故事与教会的故事</a:t>
            </a:r>
            <a:endParaRPr lang="zh-CN" altLang="en-US" sz="32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5725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如果我们不重视和改正这个缺点，新教的教会将会陷入极为严重的危机。</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下面我们言归正传，让我们从一个特别的视角来看看佳恩教会的中故事。</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7</a:t>
            </a:fld>
            <a:endParaRPr lang="en-US" altLang="zh-CN" dirty="0">
              <a:solidFill>
                <a:srgbClr val="55554A"/>
              </a:solidFill>
            </a:endParaRPr>
          </a:p>
        </p:txBody>
      </p:sp>
    </p:spTree>
    <p:extLst>
      <p:ext uri="{BB962C8B-B14F-4D97-AF65-F5344CB8AC3E}">
        <p14:creationId xmlns:p14="http://schemas.microsoft.com/office/powerpoint/2010/main" val="161367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914400">
              <a:spcBef>
                <a:spcPts val="0"/>
              </a:spcBef>
              <a:spcAft>
                <a:spcPts val="0"/>
              </a:spcAft>
              <a:buNone/>
            </a:pPr>
            <a:r>
              <a:rPr lang="zh-CN" altLang="en-US" sz="3600" b="1" kern="100" dirty="0">
                <a:solidFill>
                  <a:schemeClr val="tx1"/>
                </a:solidFill>
                <a:latin typeface="Calibri"/>
                <a:ea typeface="DengXian"/>
                <a:cs typeface="Times New Roman"/>
              </a:rPr>
              <a:t>佳恩成立于</a:t>
            </a:r>
            <a:r>
              <a:rPr lang="en-US" sz="3600" b="1" kern="100" dirty="0">
                <a:solidFill>
                  <a:schemeClr val="tx1"/>
                </a:solidFill>
                <a:latin typeface="DengXian"/>
                <a:ea typeface="DengXian"/>
                <a:cs typeface="Times New Roman"/>
              </a:rPr>
              <a:t>1995</a:t>
            </a:r>
            <a:r>
              <a:rPr lang="zh-CN" altLang="en-US" sz="3600" b="1" kern="100" dirty="0">
                <a:solidFill>
                  <a:schemeClr val="tx1"/>
                </a:solidFill>
                <a:latin typeface="Calibri"/>
                <a:ea typeface="DengXian"/>
                <a:cs typeface="Times New Roman"/>
              </a:rPr>
              <a:t>年，至今已经过去了</a:t>
            </a:r>
            <a:r>
              <a:rPr lang="en-US" sz="3600" b="1" kern="100" dirty="0">
                <a:solidFill>
                  <a:schemeClr val="tx1"/>
                </a:solidFill>
                <a:latin typeface="DengXian"/>
                <a:ea typeface="DengXian"/>
                <a:cs typeface="Times New Roman"/>
              </a:rPr>
              <a:t>31</a:t>
            </a:r>
            <a:r>
              <a:rPr lang="zh-CN" altLang="en-US" sz="3600" b="1" kern="100" dirty="0">
                <a:solidFill>
                  <a:schemeClr val="tx1"/>
                </a:solidFill>
                <a:latin typeface="Calibri"/>
                <a:ea typeface="DengXian"/>
                <a:cs typeface="Times New Roman"/>
              </a:rPr>
              <a:t>年。在这</a:t>
            </a:r>
            <a:r>
              <a:rPr lang="en-US" sz="3600" b="1" kern="100" dirty="0">
                <a:solidFill>
                  <a:schemeClr val="tx1"/>
                </a:solidFill>
                <a:latin typeface="DengXian"/>
                <a:ea typeface="DengXian"/>
                <a:cs typeface="Times New Roman"/>
              </a:rPr>
              <a:t>31</a:t>
            </a:r>
            <a:r>
              <a:rPr lang="zh-CN" altLang="en-US" sz="3600" b="1" kern="100" dirty="0">
                <a:solidFill>
                  <a:schemeClr val="tx1"/>
                </a:solidFill>
                <a:latin typeface="Calibri"/>
                <a:ea typeface="DengXian"/>
                <a:cs typeface="Times New Roman"/>
              </a:rPr>
              <a:t>年里，佳恩一共经过了四次危机，前三次都因为神的恩典化成了转机。</a:t>
            </a:r>
            <a:endParaRPr lang="en-US" altLang="zh-CN" sz="3600" b="1" kern="100" dirty="0">
              <a:solidFill>
                <a:schemeClr val="tx1"/>
              </a:solidFill>
              <a:latin typeface="Calibri"/>
              <a:ea typeface="DengXian"/>
              <a:cs typeface="Times New Roman"/>
            </a:endParaRPr>
          </a:p>
          <a:p>
            <a:pPr marL="0" indent="0">
              <a:spcBef>
                <a:spcPts val="0"/>
              </a:spcBef>
              <a:spcAft>
                <a:spcPts val="0"/>
              </a:spcAft>
              <a:buNone/>
            </a:pPr>
            <a:r>
              <a:rPr lang="zh-CN" altLang="en-US" sz="3600" b="1" dirty="0" smtClean="0">
                <a:solidFill>
                  <a:srgbClr val="2E24FC"/>
                </a:solidFill>
                <a:ea typeface="DengXian"/>
                <a:cs typeface="Times New Roman"/>
              </a:rPr>
              <a:t>（</a:t>
            </a:r>
            <a:r>
              <a:rPr lang="zh-CN" altLang="en-US" sz="3600" b="1" dirty="0">
                <a:solidFill>
                  <a:srgbClr val="2E24FC"/>
                </a:solidFill>
                <a:ea typeface="DengXian"/>
                <a:cs typeface="Times New Roman"/>
              </a:rPr>
              <a:t>一）初创期遇到的第一个危机，籍着细胞小组与门徒训练化为了转机（</a:t>
            </a:r>
            <a:r>
              <a:rPr lang="en-US" sz="3600" b="1" dirty="0">
                <a:solidFill>
                  <a:srgbClr val="2E24FC"/>
                </a:solidFill>
                <a:latin typeface="DengXian"/>
                <a:cs typeface="Times New Roman"/>
              </a:rPr>
              <a:t>1995-2005</a:t>
            </a:r>
            <a:r>
              <a:rPr lang="zh-CN" altLang="en-US" sz="3600" b="1" dirty="0">
                <a:solidFill>
                  <a:srgbClr val="2E24FC"/>
                </a:solidFill>
                <a:ea typeface="DengXian"/>
                <a:cs typeface="Times New Roman"/>
              </a:rPr>
              <a:t>年）。</a:t>
            </a:r>
            <a:endParaRPr lang="en-CA" sz="3600" b="1" kern="100" dirty="0">
              <a:solidFill>
                <a:srgbClr val="2E24FC"/>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8</a:t>
            </a:fld>
            <a:endParaRPr lang="en-US" altLang="zh-CN" dirty="0">
              <a:solidFill>
                <a:srgbClr val="55554A"/>
              </a:solidFill>
            </a:endParaRPr>
          </a:p>
        </p:txBody>
      </p:sp>
    </p:spTree>
    <p:extLst>
      <p:ext uri="{BB962C8B-B14F-4D97-AF65-F5344CB8AC3E}">
        <p14:creationId xmlns:p14="http://schemas.microsoft.com/office/powerpoint/2010/main" val="196088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57150"/>
            <a:ext cx="7391400" cy="1066800"/>
          </a:xfrm>
        </p:spPr>
        <p:txBody>
          <a:bodyPr>
            <a:noAutofit/>
          </a:bodyPr>
          <a:lstStyle/>
          <a:p>
            <a:pPr>
              <a:tabLst>
                <a:tab pos="4457700" algn="l"/>
              </a:tabLst>
            </a:pPr>
            <a:r>
              <a:rPr lang="zh-CN" altLang="en-US" sz="3200" b="1" kern="100" dirty="0">
                <a:solidFill>
                  <a:srgbClr val="FF0000"/>
                </a:solidFill>
                <a:effectLst/>
                <a:latin typeface="+mn-ea"/>
                <a:cs typeface="Times New Roman"/>
              </a:rPr>
              <a:t>一、</a:t>
            </a:r>
            <a:r>
              <a:rPr lang="zh-CN" altLang="en-US" sz="3200" b="1" dirty="0">
                <a:solidFill>
                  <a:srgbClr val="FF0000"/>
                </a:solidFill>
                <a:effectLst/>
                <a:latin typeface="+mn-ea"/>
                <a:cs typeface="Times New Roman"/>
              </a:rPr>
              <a:t>佳恩成立</a:t>
            </a:r>
            <a:r>
              <a:rPr lang="en-US" sz="3200" b="1" dirty="0">
                <a:solidFill>
                  <a:srgbClr val="FF0000"/>
                </a:solidFill>
                <a:effectLst/>
                <a:latin typeface="+mn-ea"/>
                <a:cs typeface="Times New Roman"/>
              </a:rPr>
              <a:t>31</a:t>
            </a:r>
            <a:r>
              <a:rPr lang="zh-CN" altLang="en-US" sz="3200" b="1" dirty="0">
                <a:solidFill>
                  <a:srgbClr val="FF0000"/>
                </a:solidFill>
                <a:effectLst/>
                <a:latin typeface="+mn-ea"/>
                <a:cs typeface="Times New Roman"/>
              </a:rPr>
              <a:t>年来遭遇过四次危机，前三次都因神的恩典化成了转机</a:t>
            </a:r>
            <a:r>
              <a:rPr lang="zh-CN" altLang="en-US" sz="3200" b="1" kern="100" dirty="0">
                <a:solidFill>
                  <a:srgbClr val="FF0000"/>
                </a:solidFill>
                <a:effectLst/>
                <a:latin typeface="+mn-ea"/>
                <a:cs typeface="Times New Roman"/>
              </a:rPr>
              <a:t> </a:t>
            </a:r>
            <a:endParaRPr lang="zh-CN" altLang="en-US" sz="2800" b="1"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00100">
              <a:spcBef>
                <a:spcPts val="0"/>
              </a:spcBef>
              <a:spcAft>
                <a:spcPts val="0"/>
              </a:spcAft>
              <a:buNone/>
            </a:pPr>
            <a:r>
              <a:rPr lang="zh-CN" altLang="en-US" sz="3200" b="1" kern="100" dirty="0">
                <a:solidFill>
                  <a:schemeClr val="tx1"/>
                </a:solidFill>
                <a:latin typeface="Calibri"/>
                <a:ea typeface="DengXian"/>
                <a:cs typeface="Times New Roman"/>
              </a:rPr>
              <a:t>佳恩的前身是锡安教会的一个国语团契，成立于</a:t>
            </a:r>
            <a:r>
              <a:rPr lang="en-US" sz="3200" b="1" kern="100" dirty="0">
                <a:solidFill>
                  <a:schemeClr val="tx1"/>
                </a:solidFill>
                <a:latin typeface="DengXian"/>
                <a:ea typeface="DengXian"/>
                <a:cs typeface="Times New Roman"/>
              </a:rPr>
              <a:t>1990</a:t>
            </a:r>
            <a:r>
              <a:rPr lang="zh-CN" altLang="en-US" sz="3200" b="1" kern="100" dirty="0">
                <a:solidFill>
                  <a:schemeClr val="tx1"/>
                </a:solidFill>
                <a:latin typeface="Calibri"/>
                <a:ea typeface="DengXian"/>
                <a:cs typeface="Times New Roman"/>
              </a:rPr>
              <a:t>年。当时锡安教会是在喜讯会遮盖之下的一间独立教会。佳恩的创会牧师杨牧师也是由喜讯会和锡安教会按立的。我本人也是由喜讯会按立为长老，由锡安教会按立为牧师。</a:t>
            </a:r>
            <a:r>
              <a:rPr lang="en-US" sz="3200" b="1" kern="100" dirty="0">
                <a:solidFill>
                  <a:schemeClr val="tx1"/>
                </a:solidFill>
                <a:latin typeface="DengXian"/>
                <a:ea typeface="DengXian"/>
                <a:cs typeface="Times New Roman"/>
              </a:rPr>
              <a:t>1995</a:t>
            </a:r>
            <a:r>
              <a:rPr lang="zh-CN" altLang="en-US" sz="3200" b="1" kern="100" dirty="0">
                <a:solidFill>
                  <a:schemeClr val="tx1"/>
                </a:solidFill>
                <a:latin typeface="Calibri"/>
                <a:ea typeface="DengXian"/>
                <a:cs typeface="Times New Roman"/>
              </a:rPr>
              <a:t>年佳恩从锡安教会独立出来。不久就遇到了第一个危机，可以叫做初创期危机。</a:t>
            </a:r>
            <a:endParaRPr lang="en-CA" sz="3200" b="1" kern="100" dirty="0">
              <a:solidFill>
                <a:schemeClr val="tx1"/>
              </a:solidFill>
              <a:latin typeface="Calibri"/>
              <a:ea typeface="DengXian"/>
              <a:cs typeface="Times New Roman"/>
            </a:endParaRPr>
          </a:p>
          <a:p>
            <a:pPr marL="400050" marR="0" indent="-400050">
              <a:spcBef>
                <a:spcPts val="0"/>
              </a:spcBef>
              <a:spcAft>
                <a:spcPts val="0"/>
              </a:spcAft>
              <a:buNone/>
            </a:pP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9</a:t>
            </a:fld>
            <a:endParaRPr lang="en-US" altLang="zh-CN" dirty="0">
              <a:solidFill>
                <a:srgbClr val="55554A"/>
              </a:solidFill>
            </a:endParaRPr>
          </a:p>
        </p:txBody>
      </p:sp>
    </p:spTree>
    <p:extLst>
      <p:ext uri="{BB962C8B-B14F-4D97-AF65-F5344CB8AC3E}">
        <p14:creationId xmlns:p14="http://schemas.microsoft.com/office/powerpoint/2010/main" val="12150292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f6879e44-dabe-44df-9d80-704a5c3c2e0f"/>
  <p:tag name="COMMONDATA" val="eyJoZGlkIjoiYTNmNGMxYmY0MzM5Nzc4ZmViMmY5YjU0NWE1ZmM3MWY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1790490[1]">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otalTime>3251</TotalTime>
  <Words>4959</Words>
  <Application>Microsoft Office PowerPoint</Application>
  <PresentationFormat>On-screen Show (16:9)</PresentationFormat>
  <Paragraphs>484</Paragraphs>
  <Slides>54</Slides>
  <Notes>1</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TS101790490[1]</vt:lpstr>
      <vt:lpstr>PowerPoint Presentation</vt:lpstr>
      <vt:lpstr>引言:人生的意义、圣经的故事与教会的故事</vt:lpstr>
      <vt:lpstr>引言:人生的意义、圣经的故事与教会的故事</vt:lpstr>
      <vt:lpstr>引言:人生的意义、圣经的故事与教会的故事</vt:lpstr>
      <vt:lpstr>引言:人生的意义、圣经的故事与教会的故事</vt:lpstr>
      <vt:lpstr>引言:人生的意义、圣经的故事与教会的故事</vt:lpstr>
      <vt:lpstr>引言:人生的意义、圣经的故事与教会的故事</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一、佳恩成立31年来遭遇过四次危机，前三次都因神的恩典化成了转机 </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二、如何化佳恩教会属灵瓶颈的危机为转机，使佳恩进入命定</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lpstr>三、如何化佳恩教会财务危机为转机？</vt:lpstr>
    </vt:vector>
  </TitlesOfParts>
  <Company>AGCF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Yang</dc:creator>
  <cp:lastModifiedBy>Leon Yang</cp:lastModifiedBy>
  <cp:revision>1062</cp:revision>
  <dcterms:created xsi:type="dcterms:W3CDTF">2021-02-28T22:09:00Z</dcterms:created>
  <dcterms:modified xsi:type="dcterms:W3CDTF">2026-07-03T13:36:29Z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1889F7E977E2449282041897C006D1A4_13</vt:lpwstr>
  </property>
</Properties>
</file>