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5" r:id="rId1"/>
    <p:sldMasterId id="2147483656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Libre Franklin" panose="020B0604020202020204" charset="0"/>
      <p:regular r:id="rId16"/>
      <p:bold r:id="rId17"/>
      <p:italic r:id="rId18"/>
      <p:boldItalic r:id="rId19"/>
    </p:embeddedFont>
    <p:embeddedFont>
      <p:font typeface="SimHei" panose="02010609060101010101" pitchFamily="49" charset="-122"/>
      <p:regular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4" d="100"/>
          <a:sy n="84" d="100"/>
        </p:scale>
        <p:origin x="-638" y="38"/>
      </p:cViewPr>
      <p:guideLst>
        <p:guide orient="horz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font" Target="fonts/font4.fntdata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font" Target="fonts/font8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3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1590505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701fc6be14_1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55424" y="685487"/>
            <a:ext cx="4547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66" name="Google Shape;66;g3701fc6be14_1_57:notes"/>
          <p:cNvSpPr txBox="1">
            <a:spLocks noGrp="1"/>
          </p:cNvSpPr>
          <p:nvPr>
            <p:ph type="body" idx="1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44800" rIns="89600" bIns="448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g3701fc6be14_1_57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44800" rIns="89600" bIns="44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4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c54f20097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75" name="Google Shape;75;g3c54f200976_0_0:notes"/>
          <p:cNvSpPr txBox="1">
            <a:spLocks noGrp="1"/>
          </p:cNvSpPr>
          <p:nvPr>
            <p:ph type="body" idx="1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44800" rIns="89600" bIns="448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g3c54f200976_0_0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44800" rIns="89600" bIns="44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4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c81c01cdc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84" name="Google Shape;84;g3c81c01cdc6_0_0:notes"/>
          <p:cNvSpPr txBox="1">
            <a:spLocks noGrp="1"/>
          </p:cNvSpPr>
          <p:nvPr>
            <p:ph type="body" idx="1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44800" rIns="89600" bIns="448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g3c81c01cdc6_0_0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44800" rIns="89600" bIns="44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4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c54d0ef6d8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93" name="Google Shape;93;g3c54d0ef6d8_0_72:notes"/>
          <p:cNvSpPr txBox="1">
            <a:spLocks noGrp="1"/>
          </p:cNvSpPr>
          <p:nvPr>
            <p:ph type="body" idx="1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44800" rIns="89600" bIns="448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g3c54d0ef6d8_0_72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44800" rIns="89600" bIns="44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4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c54fa0db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02" name="Google Shape;102;g3c54fa0db35_0_0:notes"/>
          <p:cNvSpPr txBox="1">
            <a:spLocks noGrp="1"/>
          </p:cNvSpPr>
          <p:nvPr>
            <p:ph type="body" idx="1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44800" rIns="89600" bIns="448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c54fa0db35_0_0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44800" rIns="89600" bIns="44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4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c54d0ef6d8_0_2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11" name="Google Shape;111;g3c54d0ef6d8_0_292:notes"/>
          <p:cNvSpPr txBox="1">
            <a:spLocks noGrp="1"/>
          </p:cNvSpPr>
          <p:nvPr>
            <p:ph type="body" idx="1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44800" rIns="89600" bIns="448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3c54d0ef6d8_0_292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44800" rIns="89600" bIns="44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4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c54d0ef6d8_0_3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20" name="Google Shape;120;g3c54d0ef6d8_0_348:notes"/>
          <p:cNvSpPr txBox="1">
            <a:spLocks noGrp="1"/>
          </p:cNvSpPr>
          <p:nvPr>
            <p:ph type="body" idx="1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44800" rIns="89600" bIns="448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3c54d0ef6d8_0_348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44800" rIns="89600" bIns="44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4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701fc6be14_1_1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29" name="Google Shape;129;g3701fc6be14_1_152:notes"/>
          <p:cNvSpPr txBox="1">
            <a:spLocks noGrp="1"/>
          </p:cNvSpPr>
          <p:nvPr>
            <p:ph type="body" idx="1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44800" rIns="89600" bIns="448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701fc6be14_1_152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44800" rIns="89600" bIns="44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4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layout with centered title and subtitle placeholders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 type="obj">
  <p:cSld name="OBJEC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⮚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o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竖排文字" type="vertTx">
  <p:cSld name="VERTICAL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◆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o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较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480"/>
              </a:spcBef>
              <a:spcAft>
                <a:spcPts val="0"/>
              </a:spcAft>
              <a:buSzPts val="18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⮚"/>
              <a:defRPr sz="2400"/>
            </a:lvl1pPr>
            <a:lvl2pPr marL="914400" lvl="1" indent="-336550" algn="l">
              <a:spcBef>
                <a:spcPts val="400"/>
              </a:spcBef>
              <a:spcAft>
                <a:spcPts val="0"/>
              </a:spcAft>
              <a:buSzPts val="1700"/>
              <a:buChar char="o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480"/>
              </a:spcBef>
              <a:spcAft>
                <a:spcPts val="0"/>
              </a:spcAft>
              <a:buSzPts val="18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⮚"/>
              <a:defRPr sz="2400"/>
            </a:lvl1pPr>
            <a:lvl2pPr marL="914400" lvl="1" indent="-336550" algn="l">
              <a:spcBef>
                <a:spcPts val="400"/>
              </a:spcBef>
              <a:spcAft>
                <a:spcPts val="0"/>
              </a:spcAft>
              <a:buSzPts val="1700"/>
              <a:buChar char="o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两栏内容" type="twoObj">
  <p:cSld name="TWO_OBJECTS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1950" algn="l">
              <a:spcBef>
                <a:spcPts val="560"/>
              </a:spcBef>
              <a:spcAft>
                <a:spcPts val="0"/>
              </a:spcAft>
              <a:buSzPts val="2100"/>
              <a:buFont typeface="Noto Sans Symbols"/>
              <a:buChar char="⮚"/>
              <a:defRPr sz="2800"/>
            </a:lvl1pPr>
            <a:lvl2pPr marL="914400" lvl="1" indent="-358140" algn="l">
              <a:spcBef>
                <a:spcPts val="480"/>
              </a:spcBef>
              <a:spcAft>
                <a:spcPts val="0"/>
              </a:spcAft>
              <a:buSzPts val="2040"/>
              <a:buChar char="o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1950" algn="l">
              <a:spcBef>
                <a:spcPts val="560"/>
              </a:spcBef>
              <a:spcAft>
                <a:spcPts val="0"/>
              </a:spcAft>
              <a:buSzPts val="2100"/>
              <a:buFont typeface="Noto Sans Symbols"/>
              <a:buChar char="⮚"/>
              <a:defRPr sz="2800"/>
            </a:lvl1pPr>
            <a:lvl2pPr marL="914400" lvl="1" indent="-358140" algn="l">
              <a:spcBef>
                <a:spcPts val="480"/>
              </a:spcBef>
              <a:spcAft>
                <a:spcPts val="0"/>
              </a:spcAft>
              <a:buSzPts val="2040"/>
              <a:buChar char="o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/>
        </p:nvSpPr>
        <p:spPr>
          <a:xfrm>
            <a:off x="0" y="100012"/>
            <a:ext cx="9144000" cy="1454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3" name="Google Shape;23;p4"/>
          <p:cNvSpPr txBox="1"/>
          <p:nvPr/>
        </p:nvSpPr>
        <p:spPr>
          <a:xfrm>
            <a:off x="0" y="168275"/>
            <a:ext cx="9144000" cy="1154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  <a:defRPr sz="4400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290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🙡"/>
              <a:defRPr sz="2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marR="0" lvl="1" indent="-33655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4290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3020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1750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17500" algn="l">
              <a:spcBef>
                <a:spcPts val="28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1750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1750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1750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4"/>
          <p:cNvSpPr txBox="1"/>
          <p:nvPr/>
        </p:nvSpPr>
        <p:spPr>
          <a:xfrm>
            <a:off x="0" y="1368425"/>
            <a:ext cx="9144000" cy="149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30" name="Google Shape;30;p4" descr="AGCF_Logo150透明背景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858125" y="285750"/>
            <a:ext cx="881062" cy="88106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Ghb1TH0kxBc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5000" b="1">
                <a:solidFill>
                  <a:schemeClr val="dk1"/>
                </a:solidFill>
              </a:rPr>
              <a:t>讲前说明：</a:t>
            </a:r>
            <a:endParaRPr sz="4400" b="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endParaRPr sz="3600" b="1">
              <a:solidFill>
                <a:srgbClr val="FF000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endParaRPr sz="3600" b="1">
              <a:solidFill>
                <a:srgbClr val="FF0000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endParaRPr sz="4800" b="1">
              <a:solidFill>
                <a:srgbClr val="000000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rPr lang="en-US" sz="6000" b="1">
                <a:solidFill>
                  <a:srgbClr val="000000"/>
                </a:solidFill>
              </a:rPr>
              <a:t>戴永富博士</a:t>
            </a:r>
            <a:r>
              <a:rPr lang="en-US" sz="6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介绍</a:t>
            </a:r>
            <a:endParaRPr sz="60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8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50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endParaRPr sz="5000" b="1">
              <a:solidFill>
                <a:srgbClr val="98000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endParaRPr sz="3600" b="1">
              <a:solidFill>
                <a:srgbClr val="FF000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endParaRPr sz="3600" b="1">
              <a:solidFill>
                <a:srgbClr val="FF0000"/>
              </a:solidFill>
            </a:endParaRPr>
          </a:p>
        </p:txBody>
      </p:sp>
      <p:sp>
        <p:nvSpPr>
          <p:cNvPr id="71" name="Google Shape;71;p10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lang="en-US"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72" name="Google Shape;72;p10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lang="en-US"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>
            <a:spLocks noGrp="1"/>
          </p:cNvSpPr>
          <p:nvPr>
            <p:ph type="body" idx="1"/>
          </p:nvPr>
        </p:nvSpPr>
        <p:spPr>
          <a:xfrm>
            <a:off x="117695" y="1600200"/>
            <a:ext cx="888145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endParaRPr sz="3600" b="1" dirty="0">
              <a:solidFill>
                <a:srgbClr val="FF0000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rPr lang="en-US" sz="4800" b="1" dirty="0" err="1" smtClean="0">
                <a:solidFill>
                  <a:srgbClr val="000000"/>
                </a:solidFill>
              </a:rPr>
              <a:t>戴永富博士</a:t>
            </a:r>
            <a:endParaRPr lang="en-US" sz="4800" b="1" dirty="0" smtClean="0">
              <a:solidFill>
                <a:srgbClr val="000000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endParaRPr sz="4800" b="1" dirty="0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400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《</a:t>
            </a:r>
            <a:r>
              <a:rPr lang="en-US" sz="4400" b="1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基督教人生观</a:t>
            </a:r>
            <a:r>
              <a:rPr lang="en-US" sz="4400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EP1 </a:t>
            </a:r>
            <a:endParaRPr lang="en-US" sz="44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400" b="1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幸福观真伪辨》内容学习</a:t>
            </a:r>
            <a:endParaRPr sz="44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8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5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endParaRPr sz="5000" b="1" dirty="0">
              <a:solidFill>
                <a:srgbClr val="98000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endParaRPr sz="3600" b="1" dirty="0">
              <a:solidFill>
                <a:srgbClr val="FF000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endParaRPr sz="3600" b="1" dirty="0">
              <a:solidFill>
                <a:srgbClr val="FF0000"/>
              </a:solidFill>
            </a:endParaRPr>
          </a:p>
        </p:txBody>
      </p:sp>
      <p:sp>
        <p:nvSpPr>
          <p:cNvPr id="80" name="Google Shape;80;p11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lang="en-US"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81" name="Google Shape;81;p11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lang="en-US"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2"/>
          <p:cNvSpPr txBox="1">
            <a:spLocks noGrp="1"/>
          </p:cNvSpPr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一. </a:t>
            </a:r>
            <a:r>
              <a:rPr lang="en-US" sz="4800" b="1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讲座主题与目的</a:t>
            </a:r>
            <a:endParaRPr sz="4400" b="0" cap="none" dirty="0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8" name="Google Shape;88;p12"/>
          <p:cNvSpPr txBox="1">
            <a:spLocks noGrp="1"/>
          </p:cNvSpPr>
          <p:nvPr>
            <p:ph type="body" idx="1"/>
          </p:nvPr>
        </p:nvSpPr>
        <p:spPr>
          <a:xfrm>
            <a:off x="0" y="1600200"/>
            <a:ext cx="91440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 b="1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主题</a:t>
            </a:r>
            <a:r>
              <a:rPr lang="en-US" sz="36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：</a:t>
            </a:r>
            <a:r>
              <a:rPr lang="en-US" sz="33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3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幸福观真伪辨，是基督教人生观系列的第一讲，采用跨学科视角，结合神学、哲学、心理学等领域，探讨「幸福」的本质与误区</a:t>
            </a:r>
            <a:r>
              <a:rPr lang="en-US" sz="3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 sz="3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3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目的</a:t>
            </a:r>
            <a:r>
              <a:rPr lang="en-US" sz="3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：</a:t>
            </a:r>
            <a:r>
              <a:rPr lang="en-US" sz="3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一方面帮助基督徒深化信仰理解，另一方面用通俗易懂的语言向非信徒介绍基督教真理，缩短学术与教会生活的距离</a:t>
            </a:r>
            <a:r>
              <a:rPr lang="en-US" sz="3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 sz="3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3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endParaRPr sz="3600" b="1" dirty="0">
              <a:solidFill>
                <a:srgbClr val="FF0000"/>
              </a:solidFill>
            </a:endParaRPr>
          </a:p>
        </p:txBody>
      </p:sp>
      <p:sp>
        <p:nvSpPr>
          <p:cNvPr id="89" name="Google Shape;89;p12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lang="en-US"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90" name="Google Shape;90;p12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lang="en-US"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3"/>
          <p:cNvSpPr txBox="1">
            <a:spLocks noGrp="1"/>
          </p:cNvSpPr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二. 核心观点与分析</a:t>
            </a:r>
            <a:endParaRPr sz="4400" b="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7" name="Google Shape;97;p13"/>
          <p:cNvSpPr txBox="1">
            <a:spLocks noGrp="1"/>
          </p:cNvSpPr>
          <p:nvPr>
            <p:ph type="body" idx="1"/>
          </p:nvPr>
        </p:nvSpPr>
        <p:spPr>
          <a:xfrm>
            <a:off x="0" y="1600200"/>
            <a:ext cx="91440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lang="en-US" sz="3600" b="1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幸福的定义与追求</a:t>
            </a:r>
            <a:endParaRPr sz="36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6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</a:t>
            </a:r>
            <a:r>
              <a:rPr lang="en-US" sz="36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幸福的误区与神话</a:t>
            </a:r>
            <a:endParaRPr sz="36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1）幸福等于快乐（神话一）</a:t>
            </a:r>
            <a:endParaRPr sz="3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2）幸福等于富有（神话二）</a:t>
            </a:r>
            <a:endParaRPr sz="3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3）幸福等于外在条件改变（神话三）</a:t>
            </a:r>
            <a:endParaRPr sz="3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7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lang="en-US"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99" name="Google Shape;99;p13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lang="en-US"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 txBox="1">
            <a:spLocks noGrp="1"/>
          </p:cNvSpPr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二. 核心观点与分析</a:t>
            </a:r>
            <a:endParaRPr sz="4400" b="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6" name="Google Shape;106;p14"/>
          <p:cNvSpPr txBox="1">
            <a:spLocks noGrp="1"/>
          </p:cNvSpPr>
          <p:nvPr>
            <p:ph type="body" idx="1"/>
          </p:nvPr>
        </p:nvSpPr>
        <p:spPr>
          <a:xfrm>
            <a:off x="0" y="1600200"/>
            <a:ext cx="91440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5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</a:t>
            </a:r>
            <a:r>
              <a:rPr lang="en-US" sz="35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基督教幸福观的独特性</a:t>
            </a:r>
            <a:endParaRPr sz="35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5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1）全面的救恩</a:t>
            </a:r>
            <a:endParaRPr sz="3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2）反对二元论</a:t>
            </a:r>
            <a:endParaRPr sz="3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3）幸福在于与上帝的关系</a:t>
            </a:r>
            <a:endParaRPr sz="3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4. </a:t>
            </a:r>
            <a:r>
              <a:rPr lang="en-US" sz="36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社会和心理学视角</a:t>
            </a:r>
            <a:endParaRPr sz="36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1）快乐均衡原理</a:t>
            </a:r>
            <a:endParaRPr sz="3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2）人际关系的重要性</a:t>
            </a:r>
            <a:endParaRPr sz="3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7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4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lang="en-US"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08" name="Google Shape;108;p14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lang="en-US"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>
            <a:spLocks noGrp="1"/>
          </p:cNvSpPr>
          <p:nvPr>
            <p:ph type="body" idx="1"/>
          </p:nvPr>
        </p:nvSpPr>
        <p:spPr>
          <a:xfrm>
            <a:off x="0" y="1600200"/>
            <a:ext cx="91440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4000" b="1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0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lang="en-US" sz="4000" b="1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贫穷与幸福</a:t>
            </a:r>
            <a:endParaRPr lang="en-US" sz="4000" b="1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</a:t>
            </a:r>
            <a:r>
              <a:rPr lang="en-US" sz="4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幸福的盼望</a:t>
            </a:r>
            <a:endParaRPr sz="4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5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lang="en-US"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16" name="Google Shape;116;p15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lang="en-US"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6</a:t>
            </a:fld>
            <a:endParaRPr/>
          </a:p>
        </p:txBody>
      </p:sp>
      <p:sp>
        <p:nvSpPr>
          <p:cNvPr id="117" name="Google Shape;117;p15"/>
          <p:cNvSpPr txBox="1">
            <a:spLocks noGrp="1"/>
          </p:cNvSpPr>
          <p:nvPr>
            <p:ph type="title"/>
          </p:nvPr>
        </p:nvSpPr>
        <p:spPr>
          <a:xfrm>
            <a:off x="457200" y="371191"/>
            <a:ext cx="7329600" cy="841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endParaRPr sz="4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endParaRPr sz="4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endParaRPr sz="13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US" sz="53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三. </a:t>
            </a:r>
            <a:r>
              <a:rPr lang="en-US" sz="5300" b="1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現實困境與信仰回應</a:t>
            </a:r>
            <a:endParaRPr sz="4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endParaRPr sz="4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endParaRPr sz="4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6"/>
          <p:cNvSpPr txBox="1">
            <a:spLocks noGrp="1"/>
          </p:cNvSpPr>
          <p:nvPr>
            <p:ph type="body" idx="1"/>
          </p:nvPr>
        </p:nvSpPr>
        <p:spPr>
          <a:xfrm>
            <a:off x="0" y="1600200"/>
            <a:ext cx="91440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基督教幸福观强调全面、实际、内在的幸福，鼓励信徒在现实生活中追求美好、助人、感恩、祷告，并以信仰为人生的最高目标。幸福不是简单的快乐、财富或外在条件，而是内在目标、关系、信仰与人生意义的综合体现。</a:t>
            </a:r>
            <a:endParaRPr sz="4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 dirty="0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6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lang="en-US"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25" name="Google Shape;125;p16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lang="en-US"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7</a:t>
            </a:fld>
            <a:endParaRPr/>
          </a:p>
        </p:txBody>
      </p:sp>
      <p:sp>
        <p:nvSpPr>
          <p:cNvPr id="126" name="Google Shape;126;p16"/>
          <p:cNvSpPr txBox="1">
            <a:spLocks noGrp="1"/>
          </p:cNvSpPr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endParaRPr sz="4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endParaRPr sz="4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endParaRPr sz="13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endParaRPr sz="13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endParaRPr sz="13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US" sz="53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总结与启发</a:t>
            </a:r>
            <a:endParaRPr sz="53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endParaRPr sz="4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endParaRPr sz="4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endParaRPr sz="4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7"/>
          <p:cNvSpPr txBox="1">
            <a:spLocks noGrp="1"/>
          </p:cNvSpPr>
          <p:nvPr>
            <p:ph type="body" idx="1"/>
          </p:nvPr>
        </p:nvSpPr>
        <p:spPr>
          <a:xfrm>
            <a:off x="0" y="1600200"/>
            <a:ext cx="91440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800" b="1" dirty="0">
              <a:solidFill>
                <a:schemeClr val="dk1"/>
              </a:solidFill>
              <a:latin typeface="SimHei"/>
              <a:ea typeface="SimHei"/>
              <a:cs typeface="SimHei"/>
              <a:sym typeface="SimHei"/>
            </a:endParaRPr>
          </a:p>
          <a:p>
            <a:pPr marL="0" lvl="0" indent="0" algn="l" rtl="0">
              <a:lnSpc>
                <a:spcPct val="12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800" b="1" dirty="0" err="1">
                <a:solidFill>
                  <a:schemeClr val="dk1"/>
                </a:solidFill>
                <a:latin typeface="SimHei"/>
                <a:ea typeface="SimHei"/>
                <a:cs typeface="SimHei"/>
                <a:sym typeface="SimHei"/>
              </a:rPr>
              <a:t>回应诗歌</a:t>
            </a:r>
            <a:r>
              <a:rPr lang="en-US" sz="4800" b="1" dirty="0">
                <a:solidFill>
                  <a:schemeClr val="dk1"/>
                </a:solidFill>
                <a:latin typeface="SimHei"/>
                <a:ea typeface="SimHei"/>
                <a:cs typeface="SimHei"/>
                <a:sym typeface="SimHei"/>
              </a:rPr>
              <a:t>：</a:t>
            </a:r>
            <a:r>
              <a:rPr lang="en-US" sz="4300" dirty="0">
                <a:solidFill>
                  <a:schemeClr val="dk1"/>
                </a:solidFill>
                <a:latin typeface="SimHei"/>
                <a:ea typeface="SimHei"/>
                <a:cs typeface="SimHei"/>
                <a:sym typeface="SimHei"/>
              </a:rPr>
              <a:t>《</a:t>
            </a:r>
            <a:r>
              <a:rPr lang="en-US" sz="4300" dirty="0" err="1">
                <a:solidFill>
                  <a:schemeClr val="dk1"/>
                </a:solidFill>
                <a:latin typeface="SimHei"/>
                <a:ea typeface="SimHei"/>
                <a:cs typeface="SimHei"/>
                <a:sym typeface="SimHei"/>
              </a:rPr>
              <a:t>幸福的真相</a:t>
            </a:r>
            <a:r>
              <a:rPr lang="en-US" sz="4300" dirty="0">
                <a:solidFill>
                  <a:schemeClr val="dk1"/>
                </a:solidFill>
                <a:latin typeface="SimHei"/>
                <a:ea typeface="SimHei"/>
                <a:cs typeface="SimHei"/>
                <a:sym typeface="SimHei"/>
              </a:rPr>
              <a:t>》</a:t>
            </a:r>
            <a:endParaRPr sz="4300" dirty="0">
              <a:solidFill>
                <a:schemeClr val="dk1"/>
              </a:solidFill>
              <a:latin typeface="SimHei"/>
              <a:ea typeface="SimHei"/>
              <a:cs typeface="SimHei"/>
              <a:sym typeface="SimHe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rPr lang="en-US" sz="3600" b="1" u="sng" dirty="0">
                <a:solidFill>
                  <a:schemeClr val="hlink"/>
                </a:solidFill>
                <a:hlinkClick r:id="rId3"/>
              </a:rPr>
              <a:t>https://youtu.be/Ghb1TH0kxBc</a:t>
            </a:r>
            <a:endParaRPr sz="3600" b="1" dirty="0">
              <a:solidFill>
                <a:srgbClr val="FF000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endParaRPr sz="3600" b="1" dirty="0">
              <a:solidFill>
                <a:srgbClr val="FF000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endParaRPr sz="3600" b="1" dirty="0">
              <a:solidFill>
                <a:srgbClr val="FF000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endParaRPr sz="3600" b="1" dirty="0">
              <a:solidFill>
                <a:srgbClr val="FF0000"/>
              </a:solidFill>
            </a:endParaRPr>
          </a:p>
        </p:txBody>
      </p:sp>
      <p:sp>
        <p:nvSpPr>
          <p:cNvPr id="134" name="Google Shape;134;p17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lang="en-US"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35" name="Google Shape;135;p17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lang="en-US" sz="1200" b="0" i="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8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S101790490[1]">
  <a:themeElements>
    <a:clrScheme name="Decatur">
      <a:dk1>
        <a:srgbClr val="000000"/>
      </a:dk1>
      <a:lt1>
        <a:srgbClr val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Microsoft Office PowerPoint</Application>
  <PresentationFormat>On-screen Show (4:3)</PresentationFormat>
  <Paragraphs>95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Courier New</vt:lpstr>
      <vt:lpstr>Calibri</vt:lpstr>
      <vt:lpstr>Noto Sans Symbols</vt:lpstr>
      <vt:lpstr>Libre Franklin</vt:lpstr>
      <vt:lpstr>SimHei</vt:lpstr>
      <vt:lpstr>Default Design</vt:lpstr>
      <vt:lpstr>TS101790490[1]</vt:lpstr>
      <vt:lpstr>讲前说明：</vt:lpstr>
      <vt:lpstr>PowerPoint Presentation</vt:lpstr>
      <vt:lpstr>一. 讲座主题与目的</vt:lpstr>
      <vt:lpstr>二. 核心观点与分析</vt:lpstr>
      <vt:lpstr>二. 核心观点与分析</vt:lpstr>
      <vt:lpstr>   三. 現實困境與信仰回應  </vt:lpstr>
      <vt:lpstr>     总结与启发 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讲前说明：</dc:title>
  <cp:lastModifiedBy>Leon Yang</cp:lastModifiedBy>
  <cp:revision>1</cp:revision>
  <dcterms:modified xsi:type="dcterms:W3CDTF">2026-03-07T14:18:34Z</dcterms:modified>
</cp:coreProperties>
</file>