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849" r:id="rId2"/>
    <p:sldId id="1352" r:id="rId3"/>
    <p:sldId id="1354" r:id="rId4"/>
    <p:sldId id="1359" r:id="rId5"/>
    <p:sldId id="1360" r:id="rId6"/>
    <p:sldId id="1361" r:id="rId7"/>
    <p:sldId id="1362" r:id="rId8"/>
    <p:sldId id="1363" r:id="rId9"/>
    <p:sldId id="1364" r:id="rId10"/>
    <p:sldId id="1365" r:id="rId11"/>
    <p:sldId id="1366" r:id="rId12"/>
    <p:sldId id="1367" r:id="rId13"/>
    <p:sldId id="1368" r:id="rId14"/>
    <p:sldId id="1369" r:id="rId15"/>
    <p:sldId id="1370" r:id="rId16"/>
    <p:sldId id="1383" r:id="rId17"/>
    <p:sldId id="1386" r:id="rId18"/>
    <p:sldId id="1384" r:id="rId19"/>
    <p:sldId id="1371" r:id="rId20"/>
    <p:sldId id="1372" r:id="rId21"/>
    <p:sldId id="1373" r:id="rId22"/>
    <p:sldId id="1374" r:id="rId23"/>
    <p:sldId id="1375" r:id="rId24"/>
    <p:sldId id="1376" r:id="rId25"/>
    <p:sldId id="1377" r:id="rId26"/>
    <p:sldId id="1378" r:id="rId27"/>
    <p:sldId id="1379" r:id="rId28"/>
    <p:sldId id="1380" r:id="rId29"/>
    <p:sldId id="1381" r:id="rId30"/>
    <p:sldId id="1382" r:id="rId31"/>
  </p:sldIdLst>
  <p:sldSz cx="9144000" cy="51435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4FC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61" autoAdjust="0"/>
    <p:restoredTop sz="0" autoAdjust="0"/>
  </p:normalViewPr>
  <p:slideViewPr>
    <p:cSldViewPr showGuides="1">
      <p:cViewPr>
        <p:scale>
          <a:sx n="122" d="100"/>
          <a:sy n="122" d="100"/>
        </p:scale>
        <p:origin x="-490" y="34"/>
      </p:cViewPr>
      <p:guideLst>
        <p:guide orient="horz" pos="1620"/>
        <p:guide pos="2876"/>
      </p:guideLst>
    </p:cSldViewPr>
  </p:slideViewPr>
  <p:outlineViewPr>
    <p:cViewPr>
      <p:scale>
        <a:sx n="33" d="100"/>
        <a:sy n="33" d="100"/>
      </p:scale>
      <p:origin x="34" y="9931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2E1D3-F534-4B3C-9EB2-6DCC39E34294}" type="datetimeFigureOut">
              <a:rPr lang="en-CA" smtClean="0"/>
              <a:t>2025-12-25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3F03A-D942-4AFF-81B7-D344BF8BA0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0738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3F03A-D942-4AFF-81B7-D344BF8BA018}" type="slidenum">
              <a:rPr lang="en-CA" smtClean="0"/>
              <a:t>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1908572"/>
            <a:ext cx="9144000" cy="244197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000250"/>
            <a:ext cx="9144000" cy="2055019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4108848"/>
            <a:ext cx="9144000" cy="177403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48013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32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19650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32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589360"/>
            <a:ext cx="1143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114550"/>
            <a:ext cx="8686800" cy="1102519"/>
          </a:xfrm>
        </p:spPr>
        <p:txBody>
          <a:bodyPr anchor="b">
            <a:noAutofit/>
          </a:bodyPr>
          <a:lstStyle>
            <a:lvl1pPr>
              <a:defRPr sz="6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3600450"/>
            <a:ext cx="8001000" cy="4000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3C9B6-C6AA-4521-A0A0-771A4DD55D70}" type="datetime3">
              <a:rPr lang="zh-CN" altLang="en-US">
                <a:solidFill>
                  <a:srgbClr val="55554A"/>
                </a:solidFill>
              </a:rPr>
              <a:t>2025年12月25日星期四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5448300" y="1552575"/>
            <a:ext cx="5143500" cy="20383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5525294" y="1713706"/>
            <a:ext cx="5143500" cy="1716088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4538663" y="2497138"/>
            <a:ext cx="51435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6" y="160735"/>
            <a:ext cx="1000125" cy="750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1017974"/>
            <a:ext cx="1447800" cy="3576649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353175" cy="4388644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DEC54-6D4C-4162-B571-EF9EA81DC2C0}" type="datetime3">
              <a:rPr lang="zh-CN" altLang="en-US">
                <a:solidFill>
                  <a:srgbClr val="55554A"/>
                </a:solidFill>
              </a:rPr>
              <a:t>2025年12月25日星期四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4767263"/>
            <a:ext cx="7620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1908572"/>
            <a:ext cx="9144000" cy="244197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000250"/>
            <a:ext cx="9144000" cy="2055019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4108848"/>
            <a:ext cx="9144000" cy="17740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819650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32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48013" y="3195638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32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32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589360"/>
            <a:ext cx="1143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114550"/>
            <a:ext cx="8686800" cy="1097280"/>
          </a:xfrm>
        </p:spPr>
        <p:txBody>
          <a:bodyPr anchor="b">
            <a:noAutofit/>
          </a:bodyPr>
          <a:lstStyle>
            <a:lvl1pPr algn="ctr">
              <a:defRPr sz="6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3600450"/>
            <a:ext cx="8001000" cy="41148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4767263"/>
            <a:ext cx="2895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226" y="3292079"/>
            <a:ext cx="1216025" cy="273844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00439-0681-4786-9A87-1A0F99C608BC}" type="datetime3">
              <a:rPr lang="zh-CN" altLang="en-US">
                <a:solidFill>
                  <a:srgbClr val="55554A"/>
                </a:solidFill>
              </a:rPr>
              <a:t>2025年12月25日星期四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E55F9-20D3-466A-BBB9-7B310D7DB210}" type="datetime3">
              <a:rPr lang="zh-CN" altLang="en-US">
                <a:solidFill>
                  <a:srgbClr val="55554A"/>
                </a:solidFill>
              </a:rPr>
              <a:t>2025年12月25日星期四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21444"/>
            <a:ext cx="2971800" cy="864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5638800" cy="709613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289304"/>
            <a:ext cx="8247888" cy="340156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05740"/>
            <a:ext cx="2743200" cy="70866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C2A40-33CF-4A79-933F-B5FC3BC9902B}" type="datetime3">
              <a:rPr lang="zh-CN" altLang="en-US">
                <a:solidFill>
                  <a:srgbClr val="55554A"/>
                </a:solidFill>
              </a:rPr>
              <a:t>2025年12月25日星期四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21444"/>
            <a:ext cx="2971800" cy="8643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6145213" y="100013"/>
            <a:ext cx="76200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287780"/>
            <a:ext cx="8249920" cy="339852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1450"/>
            <a:ext cx="5638800" cy="75438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171450"/>
            <a:ext cx="2819400" cy="7543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AA213-04D5-49A6-A31A-AFB86F89DD35}" type="datetime3">
              <a:rPr lang="zh-CN" altLang="en-US">
                <a:solidFill>
                  <a:srgbClr val="55554A"/>
                </a:solidFill>
              </a:rPr>
              <a:t>2025年12月25日星期四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5010"/>
            <a:ext cx="9144000" cy="109061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6207"/>
            <a:ext cx="9144000" cy="86558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6922"/>
            <a:ext cx="7329488" cy="8334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chemeClr val="tx2"/>
                </a:solidFill>
                <a:latin typeface="Franklin Gothic Book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026319"/>
            <a:ext cx="9144000" cy="111919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6" y="214313"/>
            <a:ext cx="881063" cy="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25" y="1123950"/>
            <a:ext cx="9144000" cy="4019550"/>
          </a:xfrm>
        </p:spPr>
        <p:txBody>
          <a:bodyPr/>
          <a:lstStyle/>
          <a:p>
            <a:pPr marL="0" marR="0" indent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54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耶稣诞生的终极目的</a:t>
            </a:r>
            <a:endParaRPr lang="en-CA" sz="54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buNone/>
            </a:pPr>
            <a:r>
              <a:rPr lang="en-US" altLang="zh-CN" sz="4800" b="1" dirty="0">
                <a:solidFill>
                  <a:srgbClr val="FF0000"/>
                </a:solidFill>
                <a:ea typeface="KaiTi"/>
                <a:cs typeface="Times New Roman"/>
              </a:rPr>
              <a:t>——</a:t>
            </a:r>
            <a:r>
              <a:rPr lang="zh-CN" altLang="en-US" sz="4400" b="1" dirty="0">
                <a:solidFill>
                  <a:srgbClr val="FF0000"/>
                </a:solidFill>
                <a:ea typeface="KaiTi"/>
                <a:cs typeface="Times New Roman"/>
              </a:rPr>
              <a:t>新年展望的一个目标、三个重点</a:t>
            </a:r>
            <a:endParaRPr lang="en-US" altLang="zh-CN" sz="4400" b="1" kern="100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3600" b="1" kern="100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周小安牧师</a:t>
            </a:r>
            <a:endParaRPr lang="en-CA" sz="3600" b="1" kern="100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2025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12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27</a:t>
            </a:r>
            <a:r>
              <a:rPr lang="zh-CN" altLang="en-US" sz="3600" b="1" kern="100" dirty="0">
                <a:solidFill>
                  <a:srgbClr val="0070C0"/>
                </a:solidFill>
                <a:latin typeface="KaiTi" panose="02010609060101010101" charset="-122"/>
                <a:ea typeface="KaiTi" panose="02010609060101010101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3600" b="1" dirty="0">
              <a:solidFill>
                <a:srgbClr val="0070C0"/>
              </a:solidFill>
              <a:latin typeface="KaiTi" panose="02010609060101010101" charset="-122"/>
              <a:ea typeface="KaiTi" panose="02010609060101010101" charset="-122"/>
            </a:endParaRPr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“住在我们中间”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原文是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“支搭帐幕在我们中间”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这个短语指向摩西时代，以色列人在西奈山跟神立约，神不仅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赐下律法作为立约的条款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，而且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启示了帐幕和献祭制度，作为立约保证和应许。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帐幕和献祭制度都是预表耶稣基督，耶稣诞生的意义就是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“支搭帐幕在我们中间”</a:t>
            </a:r>
            <a:r>
              <a:rPr lang="zh-CN" altLang="en-US" sz="3200" kern="100" dirty="0">
                <a:latin typeface="Calibri"/>
                <a:ea typeface="DengXian"/>
                <a:cs typeface="Times New Roman"/>
              </a:rPr>
              <a:t>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帐幕是神人相会和同在的地方，是移动的圣殿，也就是神的家。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由此可见，耶稣诞生的终极目的就是要在世上建立神的家。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“充充满满地有恩典、有真理”</a:t>
            </a:r>
            <a:r>
              <a:rPr lang="zh-CN" altLang="en-US" sz="3200" kern="100" dirty="0">
                <a:latin typeface="Calibri"/>
                <a:ea typeface="DengXian"/>
                <a:cs typeface="Times New Roman"/>
              </a:rPr>
              <a:t>。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在神的家里有充充满满的恩典和真理。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恩典包括了物质、医治、救恩和生命；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真理主要包括了两个方面：一是对神的认识，二是新约的条款。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只有恩典没有真理，不能成为神的家，只有真理没有恩典也不能成为神的家。</a:t>
            </a:r>
            <a:endParaRPr lang="en-US" altLang="zh-CN" sz="36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成为神的家必须既有恩典，又有真理，而且是充充满满地有恩典有真理。</a:t>
            </a:r>
            <a:endParaRPr lang="en-CA" sz="3600" b="1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“我们也见过祂的荣光，正是父独生子的荣光。”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神的家必须有神和神的同在。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耶稣是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“父的独生子”</a:t>
            </a:r>
            <a:r>
              <a:rPr lang="zh-CN" altLang="en-US" sz="3200" kern="100" dirty="0">
                <a:latin typeface="Calibri"/>
                <a:ea typeface="DengXian"/>
                <a:cs typeface="Times New Roman"/>
              </a:rPr>
              <a:t>，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意思是说，耶稣是神的化身和神的代表。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“人看见了子，就是看见了父。”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（约十四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9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）因为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“从来没有人看见神，唯有父怀里的独生子将祂表明出来。”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（约一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18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耶稣降生的终极目的是在世上建立神的家。</a:t>
            </a:r>
            <a:r>
              <a:rPr lang="zh-CN" altLang="en-US" b="1" dirty="0"/>
              <a:t> </a:t>
            </a:r>
            <a:r>
              <a:rPr lang="en-US" altLang="zh-CN" b="1" dirty="0"/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如何才能在地上建立神的家？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这里涉及福音彩虹的两个半圆：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彩虹的前一半是狭义的道成肉身，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彩虹的后一半是广义的道成肉身。</a:t>
            </a:r>
            <a:endParaRPr lang="en-CA" sz="3200" kern="100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 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B953B3-81CD-0ECB-BF06-57B1DB1A2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922"/>
            <a:ext cx="77724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F10077-DC05-0737-AE72-D4B277CFC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0"/>
            <a:ext cx="9144000" cy="3943349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/>
              <a:t>	</a:t>
            </a:r>
            <a:r>
              <a:rPr lang="zh-CN" altLang="en-US" sz="28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狭义的道成肉身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就是耶稣基督道成肉身，我们来到祂那里因信称义。</a:t>
            </a:r>
            <a:endParaRPr lang="en-US" altLang="zh-CN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28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广义的道成肉身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就是道成肉身的延续，我们跟随耶稣活出祂的生命。</a:t>
            </a:r>
            <a:endParaRPr lang="en-US" altLang="zh-CN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只有福音彩虹的前一半不能在地上建立神的家，只有整全的福音彩虹才能在地上建立神的家。</a:t>
            </a:r>
            <a:endParaRPr lang="en-US" sz="28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endParaRPr lang="en-US" sz="2800" b="1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654F4D-8A63-02F1-9267-DEC7D894E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16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821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5E8304-B037-6B2A-430E-826A4E7B1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922"/>
            <a:ext cx="76962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A316D0-D326-6A2A-AD1D-AD92EFC06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0151"/>
            <a:ext cx="9144000" cy="3394472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新教传统看重福音彩虹的前一半。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华人教会蒙召不仅要继承新教的传统，持守福音彩虹的前一半，并要进一步实践福音彩虹的后一半：</a:t>
            </a:r>
            <a:endParaRPr lang="en-US" altLang="zh-CN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	</a:t>
            </a:r>
            <a:r>
              <a:rPr lang="zh-CN" altLang="en-US" sz="32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成为道成肉身的延续，跟随耶稣活出耶稣的生命，在地上建立神的家。</a:t>
            </a:r>
            <a:endParaRPr lang="en-US" sz="3200" b="1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3C78C22-4C2D-A4EE-F3F7-0EB787EC8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17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0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4051A7-2086-DB24-3063-7A96AD54A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922"/>
            <a:ext cx="7620000" cy="83343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013564-D4F7-CFDB-1A97-C3A3C9CC3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3950"/>
            <a:ext cx="9144000" cy="4019549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/>
              <a:t>	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我们的回应：福音彩虹的后一半</a:t>
            </a: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——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在地上建立神的家</a:t>
            </a:r>
            <a:r>
              <a:rPr lang="en-US" altLang="zh-CN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——</a:t>
            </a:r>
            <a:r>
              <a:rPr lang="zh-CN" altLang="en-US" sz="32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包括了四个环节：</a:t>
            </a:r>
            <a:endParaRPr lang="en-US" sz="3200" b="1" dirty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2"/>
            <a:r>
              <a:rPr lang="zh-CN" altLang="en-US" sz="32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新约的根基：新约五个构成元素；</a:t>
            </a:r>
            <a:endParaRPr lang="en-US" sz="3200" b="1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2"/>
            <a:r>
              <a:rPr lang="zh-CN" altLang="en-US" sz="32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三大诫命：新约的条款；</a:t>
            </a:r>
            <a:endParaRPr lang="en-US" sz="3200" b="1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2"/>
            <a:r>
              <a:rPr lang="zh-CN" altLang="en-US" sz="32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门徒的引导者：榜样；</a:t>
            </a:r>
            <a:endParaRPr lang="en-US" sz="3200" b="1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2"/>
            <a:r>
              <a:rPr lang="zh-CN" altLang="en-US" sz="3200" b="1" dirty="0">
                <a:solidFill>
                  <a:srgbClr val="2E24FC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门徒的跟随者：行道。</a:t>
            </a:r>
            <a:endParaRPr lang="en-US" sz="3200" b="1" dirty="0">
              <a:solidFill>
                <a:srgbClr val="2E24FC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0C37256-FD83-1D41-1458-2D93EFE52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 smtClean="0">
                <a:solidFill>
                  <a:srgbClr val="55554A"/>
                </a:solidFill>
              </a:rPr>
              <a:t>18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513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rgbClr val="EE0000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DengXian"/>
                <a:cs typeface="Times New Roman"/>
              </a:rPr>
              <a:t>（一）新年展望的一个目标：住在神的家、建立神的家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神的家是一个立约的群体，神的家不仅建立在救恩的根基之上，而且建立在新约的根基之上。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新约有五个构成要素，其中一个是新约的条款。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19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9144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耶稣的诞生的意义每天都值得我们记念和庆祝，并不限于每年</a:t>
            </a:r>
            <a:r>
              <a:rPr lang="en-US" sz="36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12</a:t>
            </a:r>
            <a:r>
              <a:rPr lang="zh-CN" altLang="en-US" sz="36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月份，更不限于某个特别的日期。</a:t>
            </a:r>
            <a:endParaRPr lang="en-CA" sz="36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9144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因为耶稣诞生对每一个人、对全人类的意义都十分重大。</a:t>
            </a:r>
            <a:endParaRPr lang="en-CA" sz="36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0">
              <a:lnSpc>
                <a:spcPct val="106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40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74453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跟神的家最密切相关的新约条款就是主的新命令</a:t>
            </a:r>
            <a:endParaRPr lang="en-CA" sz="3000" kern="100" dirty="0">
              <a:latin typeface="Calibri"/>
              <a:ea typeface="DengXian"/>
              <a:cs typeface="Times New Roman"/>
            </a:endParaRPr>
          </a:p>
          <a:p>
            <a:pPr marL="0" marR="0" indent="74453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“我赐给你们一条新命令，乃是叫你们彼此相爱；我怎样爱你们，你们也要怎样相爱。你们若有彼此相爱的心，众人因此就认出你们是我的门徒了。”   </a:t>
            </a:r>
            <a:r>
              <a:rPr lang="zh-CN" altLang="en-US" sz="30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（约十三</a:t>
            </a:r>
            <a:r>
              <a:rPr lang="en-US" sz="30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34-35</a:t>
            </a:r>
            <a:r>
              <a:rPr lang="zh-CN" altLang="en-US" sz="30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）</a:t>
            </a:r>
            <a:endParaRPr lang="en-CA" sz="3000" b="1" kern="100" dirty="0">
              <a:latin typeface="Calibri"/>
              <a:ea typeface="DengXian"/>
              <a:cs typeface="Times New Roman"/>
            </a:endParaRPr>
          </a:p>
          <a:p>
            <a:pPr marL="0" marR="0" indent="74453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0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这条新命令看起来像是一条旧命令：</a:t>
            </a:r>
            <a:r>
              <a:rPr lang="zh-CN" altLang="en-US" sz="30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“爱人如己”</a:t>
            </a:r>
            <a:r>
              <a:rPr lang="zh-CN" altLang="en-US" sz="3000" b="1" kern="100" dirty="0">
                <a:solidFill>
                  <a:srgbClr val="000000"/>
                </a:solidFill>
                <a:latin typeface="Calibri"/>
                <a:ea typeface="KaiTi"/>
                <a:cs typeface="Times New Roman"/>
              </a:rPr>
              <a:t>，</a:t>
            </a:r>
            <a:r>
              <a:rPr lang="zh-CN" altLang="en-US" sz="30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实际上则是一条新命令，它体现了新约的特质。</a:t>
            </a:r>
            <a:endParaRPr lang="en-CA" sz="3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新约的特质是什么？就是爱不可爱的人，直到将他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她变成可爱的人。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DengXian"/>
                <a:cs typeface="Times New Roman"/>
              </a:rPr>
              <a:t>这是耶稣的爱的特质。祂爱罪人，直到把我们转变成可爱的人。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我们也要效法耶稣，活出这份爱。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这就是新约的条款，是住在神的家、建立神的家的基石。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离开了这块基石，要想住在神的家、建立神的家几乎是不可能的。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我们过去多次提出建立神的家的目标，为什么看不到明显的果效？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主要原因就在于我们忽略了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建立神家的根基是新约的条款。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2026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年，我们再次以住在神的家、建立神的家为我们一个目标，但以新约的条款为建立的根基。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rgbClr val="EE0000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DengXian"/>
                <a:cs typeface="Times New Roman"/>
              </a:rPr>
              <a:t>（二）三个重点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	1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、在家里活出爱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住在神的家里就是住在神的爱里；住在神的爱里也就是在建立神的家。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过去三十年，我们学到一个教训：一个人在教会这个大家里活出的爱不会超过他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她在自然小家里活出的爱。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为什么？因为一个人最真实的自己是在自然的小家里表现出来的自我。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他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/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她在自然小家里活出的爱才是最真实的爱。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所以，在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2026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年，我们首先要学习和操练在自然小家里活出爱，然后再扩展到在教会大家里活出爱。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	2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、在新约的基础上恢复一对一门徒守望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一对一门徒守望是佳恩的属灵产业之一。实际上，现在佳恩的领袖，包括牧者、传道和同工，绝大多数都有过一对一门徒守望的经历。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但佳恩过去的门徒守望有一个不足之处，就是没有在新约的基础上进行门徒守望，因此缺乏真理的根基。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今天我们认识到，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门徒守望是新约的条款之一</a:t>
            </a:r>
            <a:r>
              <a:rPr lang="zh-CN" altLang="en-US" sz="3200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“你们要去使万民做我的门徒”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（太二十八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19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）。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过去我们虽然遵守了这个命令，但是没有理解到这是新约的条款。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2026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年我们要恢复一对一门徒守望，而且要在新约的基础上恢复一对一守望。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677" y="1192306"/>
            <a:ext cx="9144000" cy="39511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	3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、聆听圣灵，顺从圣灵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约十</a:t>
            </a:r>
            <a:r>
              <a:rPr lang="en-US" sz="3200" b="1" kern="100" dirty="0">
                <a:solidFill>
                  <a:srgbClr val="000000"/>
                </a:solidFill>
                <a:latin typeface="DengXian"/>
                <a:ea typeface="DengXian"/>
                <a:cs typeface="Times New Roman"/>
              </a:rPr>
              <a:t>27</a:t>
            </a: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“我的羊听我的声音，我也认识他们，他们也跟着我。”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耶稣时代的门徒是耶稣的羊，他们认出了大牧者的声音，尽管当时的宗教领袖们都没有认出祂的声音；他们都拒绝了耶稣，耶稣的门徒却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“撇下所有，跟从了祂”</a:t>
            </a:r>
            <a:r>
              <a:rPr lang="zh-CN" altLang="en-US" sz="3200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当耶稣升天之后，祂差派圣灵来接替祂、代表祂，住在每一个门徒里面。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我们生活在圣灵的时代，圣灵时代的门徒也是耶稣的羊。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所以，我们聆听圣灵、顺从圣灵，就是聆听耶稣，顺从耶稣。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000000"/>
                </a:solidFill>
                <a:latin typeface="Calibri"/>
                <a:ea typeface="DengXian"/>
                <a:cs typeface="Times New Roman"/>
              </a:rPr>
              <a:t>这不是要否认和贬低圣经的作用，因为我们一般都是透过圣经来聆听和顺从圣灵的声音。</a:t>
            </a:r>
            <a:endParaRPr lang="en-CA" sz="3200" b="1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29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新约圣经中有三卷书专门启示了耶稣诞生的意义，它们是路加福音、马太福音和约翰福音。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其中，路加福音和马太福音用相当长的篇幅分别记载了耶稣诞生的故事，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约翰福音虽然没有记载耶稣诞生的故事，却从一个特别的视角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道成肉身</a:t>
            </a: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——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启示了耶稣诞生的终极意义。今天我们就来读约翰福音第一章。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0576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6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二、新年展望的一个目标、三个重点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047750"/>
            <a:ext cx="9144000" cy="41035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在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2026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年，我们不仅要勤读圣经，也要不断学习和操练在每天的生活中聆听圣灵、顺从圣灵。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最后，在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2025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年的最后一个崇拜日，我们展望新年，衷心盼望和祝愿佳恩教会每一位家人在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2026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年都能住在神家里，建立神的家，在家里活出爱，在新约的基础上恢复一对一门徒守望，并且聆听圣灵、顺从圣灵，在</a:t>
            </a:r>
            <a:r>
              <a:rPr lang="en-US" sz="3200" b="1" kern="100" dirty="0">
                <a:solidFill>
                  <a:srgbClr val="0000FF"/>
                </a:solidFill>
                <a:latin typeface="DengXian"/>
                <a:ea typeface="DengXian"/>
                <a:cs typeface="Times New Roman"/>
              </a:rPr>
              <a:t>2026</a:t>
            </a:r>
            <a:r>
              <a:rPr lang="zh-CN" altLang="en-US" sz="3200" b="1" kern="10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年成为道成肉身的延续，</a:t>
            </a: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将荣耀归给神！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30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77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3A3A3A"/>
                </a:solidFill>
                <a:latin typeface="Calibri"/>
                <a:ea typeface="DengXian"/>
                <a:cs typeface="Times New Roman"/>
              </a:rPr>
              <a:t>           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约翰福音第一章讲论耶稣的根源，不是追溯到亚伯拉罕，也不是追溯到亚当，而是追溯到</a:t>
            </a:r>
            <a:r>
              <a:rPr lang="zh-CN" altLang="en-US" sz="3200" b="1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“太初”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，就是永恒。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3A3A3A"/>
                </a:solidFill>
                <a:latin typeface="Calibri"/>
                <a:ea typeface="DengXian"/>
                <a:cs typeface="Times New Roman"/>
              </a:rPr>
              <a:t>约一</a:t>
            </a:r>
            <a:r>
              <a:rPr lang="en-US" sz="3200" b="1" kern="100" dirty="0">
                <a:solidFill>
                  <a:srgbClr val="3A3A3A"/>
                </a:solidFill>
                <a:latin typeface="Calibri"/>
                <a:ea typeface="DengXian"/>
                <a:cs typeface="Times New Roman"/>
              </a:rPr>
              <a:t>1-4, 9-13</a:t>
            </a:r>
            <a:r>
              <a:rPr lang="zh-CN" altLang="en-US" sz="3200" b="1" kern="100" dirty="0">
                <a:solidFill>
                  <a:srgbClr val="3A3A3A"/>
                </a:solidFill>
                <a:latin typeface="Calibri"/>
                <a:ea typeface="DengXian"/>
                <a:cs typeface="Times New Roman"/>
              </a:rPr>
              <a:t>，</a:t>
            </a:r>
            <a:r>
              <a:rPr lang="en-US" sz="3200" b="1" kern="100" dirty="0">
                <a:solidFill>
                  <a:srgbClr val="3A3A3A"/>
                </a:solidFill>
                <a:latin typeface="Calibri"/>
                <a:ea typeface="DengXian"/>
                <a:cs typeface="Times New Roman"/>
              </a:rPr>
              <a:t>14</a:t>
            </a:r>
            <a:r>
              <a:rPr lang="zh-CN" altLang="en-US" sz="3200" b="1" kern="100" dirty="0">
                <a:solidFill>
                  <a:srgbClr val="3A3A3A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“太初有道，道与神同在，道就是神。这道太初与神同在。万物是籍着祂造的；凡被造的，没有一样不是籍着祂造的。生命在祂里头，这生命就是神的光。”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第一章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1-4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节揭示耶稣是在太初就与神同在的道，在永恒里道跟神是合一的、同等的。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道跟神一同创造万物。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道里面有生命，就是神性的生命，永恒的生命。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	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约一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9-13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“那光是真光，照亮一切生在世上的人。祂在世界，世界也是籍着祂造的，世界却不认识祂。</a:t>
            </a:r>
            <a:r>
              <a:rPr lang="zh-CN" altLang="en-US" sz="3200" b="1" u="sng" kern="100" dirty="0">
                <a:solidFill>
                  <a:srgbClr val="2E24FC"/>
                </a:solidFill>
                <a:latin typeface="Calibri"/>
                <a:ea typeface="KaiTi"/>
                <a:cs typeface="Times New Roman"/>
              </a:rPr>
              <a:t>祂到自己的地方来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，自己的人倒不接待祂。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KaiTi"/>
                <a:cs typeface="Times New Roman"/>
              </a:rPr>
              <a:t>凡接待祂的，就是信祂名的人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，祂就赐他们权柄，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KaiTi"/>
                <a:cs typeface="Times New Roman"/>
              </a:rPr>
              <a:t>作神的儿女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。这等人不是从血气生的，不是从情欲生的，也不是从人意生的，乃是从神生的。”</a:t>
            </a:r>
            <a:endParaRPr lang="en-CA" sz="3200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这一段讲生命的救恩。道跟世界其实从一开始就是没有分离的，道就是世上的光，离开这光，世界就陷入黑暗之中。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“祂到自己的地方来”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这一句所指的就是耶稣诞生的意义：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就是永恒之道来到祂自己的家园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123950"/>
            <a:ext cx="9144000" cy="4027394"/>
          </a:xfrm>
        </p:spPr>
        <p:txBody>
          <a:bodyPr/>
          <a:lstStyle/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所以，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“自己的地方”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既可以指迦南地，也可以指地球；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“自己的人”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既可以指以色列人，也可以指人类。</a:t>
            </a:r>
            <a:endParaRPr lang="en-CA" sz="3200" b="1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第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13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节是救恩的信息：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DengXian"/>
                <a:cs typeface="Times New Roman"/>
              </a:rPr>
              <a:t>凡相信接受耶稣的人，就成为神的儿女，获得耶稣所赐的神性的生命，就是永生。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200" b="1" kern="100" dirty="0">
                <a:solidFill>
                  <a:srgbClr val="0000FF"/>
                </a:solidFill>
                <a:latin typeface="Calibri"/>
                <a:ea typeface="DengXian"/>
                <a:cs typeface="Times New Roman"/>
              </a:rPr>
              <a:t>这是耶稣诞生的第一重目的。</a:t>
            </a:r>
            <a:endParaRPr lang="en-CA" sz="32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33350"/>
            <a:ext cx="7924800" cy="837010"/>
          </a:xfrm>
        </p:spPr>
        <p:txBody>
          <a:bodyPr>
            <a:noAutofit/>
          </a:bodyPr>
          <a:lstStyle/>
          <a:p>
            <a:pPr>
              <a:tabLst>
                <a:tab pos="4457700" algn="l"/>
              </a:tabLst>
            </a:pPr>
            <a:r>
              <a:rPr lang="zh-CN" altLang="en-US" sz="32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一、从约翰福音看耶稣诞生的终极目的</a:t>
            </a:r>
            <a:endParaRPr lang="zh-CN" altLang="en-US" sz="32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200150"/>
            <a:ext cx="9144000" cy="3951194"/>
          </a:xfrm>
        </p:spPr>
        <p:txBody>
          <a:bodyPr/>
          <a:lstStyle/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约一</a:t>
            </a:r>
            <a:r>
              <a:rPr 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 14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：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KaiTi"/>
                <a:cs typeface="Times New Roman"/>
              </a:rPr>
              <a:t>“</a:t>
            </a:r>
            <a:r>
              <a:rPr lang="zh-CN" altLang="en-US" sz="3200" b="1" u="sng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道成了肉身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，住在我们中间，</a:t>
            </a:r>
            <a:r>
              <a:rPr lang="zh-CN" altLang="en-US" sz="3200" b="1" kern="100" dirty="0">
                <a:solidFill>
                  <a:srgbClr val="FF0000"/>
                </a:solidFill>
                <a:latin typeface="Calibri"/>
                <a:ea typeface="KaiTi"/>
                <a:cs typeface="Times New Roman"/>
              </a:rPr>
              <a:t>充充满满地有恩典、有真理。我们也见过祂的荣光，正是父独生子的荣光。”</a:t>
            </a:r>
            <a:endParaRPr lang="en-CA" sz="3200" b="1" kern="100" dirty="0">
              <a:solidFill>
                <a:srgbClr val="FF0000"/>
              </a:solidFill>
              <a:latin typeface="Calibri"/>
              <a:ea typeface="DengXian"/>
              <a:cs typeface="Times New Roman"/>
            </a:endParaRPr>
          </a:p>
          <a:p>
            <a:pPr marL="0" marR="0" indent="801688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第</a:t>
            </a:r>
            <a:r>
              <a:rPr lang="en-US" sz="3200" b="1" kern="100" dirty="0">
                <a:solidFill>
                  <a:schemeClr val="tx1"/>
                </a:solidFill>
                <a:latin typeface="DengXian"/>
                <a:ea typeface="DengXian"/>
                <a:cs typeface="Times New Roman"/>
              </a:rPr>
              <a:t>14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节讲耶稣诞生的终极目的。</a:t>
            </a:r>
            <a:r>
              <a:rPr lang="zh-CN" altLang="en-US" sz="3200" b="1" kern="100" dirty="0">
                <a:solidFill>
                  <a:srgbClr val="EE0000"/>
                </a:solidFill>
                <a:latin typeface="Calibri"/>
                <a:ea typeface="KaiTi"/>
                <a:cs typeface="Times New Roman"/>
              </a:rPr>
              <a:t>“道成肉身”</a:t>
            </a:r>
            <a:r>
              <a:rPr lang="zh-CN" altLang="en-US" sz="3200" b="1" kern="100" dirty="0">
                <a:solidFill>
                  <a:schemeClr val="tx1"/>
                </a:solidFill>
                <a:latin typeface="Calibri"/>
                <a:ea typeface="DengXian"/>
                <a:cs typeface="Times New Roman"/>
              </a:rPr>
              <a:t>这短语所指的耶稣诞生的意义：</a:t>
            </a:r>
            <a:r>
              <a:rPr lang="zh-CN" altLang="en-US" sz="3200" b="1" kern="100" dirty="0">
                <a:solidFill>
                  <a:srgbClr val="2E24FC"/>
                </a:solidFill>
                <a:latin typeface="Calibri"/>
                <a:ea typeface="DengXian"/>
                <a:cs typeface="Times New Roman"/>
              </a:rPr>
              <a:t>祂是永恒之道取了人身，成为了一个人，进入人类历史中。</a:t>
            </a:r>
            <a:endParaRPr lang="en-CA" sz="3200" b="1" kern="100" dirty="0">
              <a:solidFill>
                <a:srgbClr val="2E24FC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t>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5439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f6879e44-dabe-44df-9d80-704a5c3c2e0f"/>
  <p:tag name="COMMONDATA" val="eyJoZGlkIjoiYTNmNGMxYmY0MzM5Nzc4ZmViMmY5YjU0NWE1ZmM3MW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2897</TotalTime>
  <Words>1754</Words>
  <Application>Microsoft Office PowerPoint</Application>
  <PresentationFormat>On-screen Show (16:9)</PresentationFormat>
  <Paragraphs>149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TS101790490[1]</vt:lpstr>
      <vt:lpstr>PowerPoint Presentation</vt:lpstr>
      <vt:lpstr>PowerPoint Presentation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一、从约翰福音看耶稣诞生的终极目的</vt:lpstr>
      <vt:lpstr>二、新年展望的一个目标、三个重点</vt:lpstr>
      <vt:lpstr>二、新年展望的一个目标、三个重点</vt:lpstr>
      <vt:lpstr>二、新年展望的一个目标、三个重点</vt:lpstr>
      <vt:lpstr>二、新年展望的一个目标、三个重点</vt:lpstr>
      <vt:lpstr>二、新年展望的一个目标、三个重点</vt:lpstr>
      <vt:lpstr>二、新年展望的一个目标、三个重点</vt:lpstr>
      <vt:lpstr>二、新年展望的一个目标、三个重点</vt:lpstr>
      <vt:lpstr>二、新年展望的一个目标、三个重点</vt:lpstr>
      <vt:lpstr>二、新年展望的一个目标、三个重点</vt:lpstr>
      <vt:lpstr>二、新年展望的一个目标、三个重点</vt:lpstr>
      <vt:lpstr>二、新年展望的一个目标、三个重点</vt:lpstr>
      <vt:lpstr>二、新年展望的一个目标、三个重点</vt:lpstr>
    </vt:vector>
  </TitlesOfParts>
  <Company>AGCF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Yang</dc:creator>
  <cp:lastModifiedBy>Leon Yang</cp:lastModifiedBy>
  <cp:revision>1047</cp:revision>
  <dcterms:created xsi:type="dcterms:W3CDTF">2021-02-28T22:09:00Z</dcterms:created>
  <dcterms:modified xsi:type="dcterms:W3CDTF">2025-12-25T20:31:38Z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1889F7E977E2449282041897C006D1A4_13</vt:lpwstr>
  </property>
</Properties>
</file>