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4"/>
  </p:notesMasterIdLst>
  <p:sldIdLst>
    <p:sldId id="849" r:id="rId2"/>
    <p:sldId id="1337" r:id="rId3"/>
    <p:sldId id="1338" r:id="rId4"/>
    <p:sldId id="1339" r:id="rId5"/>
    <p:sldId id="1340" r:id="rId6"/>
    <p:sldId id="1341" r:id="rId7"/>
    <p:sldId id="1291" r:id="rId8"/>
    <p:sldId id="1292" r:id="rId9"/>
    <p:sldId id="1293" r:id="rId10"/>
    <p:sldId id="1294" r:id="rId11"/>
    <p:sldId id="1297" r:id="rId12"/>
    <p:sldId id="1298" r:id="rId13"/>
    <p:sldId id="1342" r:id="rId14"/>
    <p:sldId id="1299" r:id="rId15"/>
    <p:sldId id="1300" r:id="rId16"/>
    <p:sldId id="1301" r:id="rId17"/>
    <p:sldId id="1302" r:id="rId18"/>
    <p:sldId id="1303" r:id="rId19"/>
    <p:sldId id="1343" r:id="rId20"/>
    <p:sldId id="1304" r:id="rId21"/>
    <p:sldId id="1305" r:id="rId22"/>
    <p:sldId id="1344" r:id="rId23"/>
    <p:sldId id="1306" r:id="rId24"/>
    <p:sldId id="1307" r:id="rId25"/>
    <p:sldId id="1308" r:id="rId26"/>
    <p:sldId id="1309" r:id="rId27"/>
    <p:sldId id="1310" r:id="rId28"/>
    <p:sldId id="1345" r:id="rId29"/>
    <p:sldId id="1346" r:id="rId30"/>
    <p:sldId id="1350" r:id="rId31"/>
    <p:sldId id="1311" r:id="rId32"/>
    <p:sldId id="1312" r:id="rId33"/>
    <p:sldId id="1313" r:id="rId34"/>
    <p:sldId id="1314" r:id="rId35"/>
    <p:sldId id="1315" r:id="rId36"/>
    <p:sldId id="1316" r:id="rId37"/>
    <p:sldId id="1317" r:id="rId38"/>
    <p:sldId id="1318" r:id="rId39"/>
    <p:sldId id="1319" r:id="rId40"/>
    <p:sldId id="1320" r:id="rId41"/>
    <p:sldId id="1321" r:id="rId42"/>
    <p:sldId id="1322" r:id="rId43"/>
    <p:sldId id="1323" r:id="rId44"/>
    <p:sldId id="1324" r:id="rId45"/>
    <p:sldId id="1325" r:id="rId46"/>
    <p:sldId id="1326" r:id="rId47"/>
    <p:sldId id="1327" r:id="rId48"/>
    <p:sldId id="1328" r:id="rId49"/>
    <p:sldId id="1329" r:id="rId50"/>
    <p:sldId id="1347" r:id="rId51"/>
    <p:sldId id="1348" r:id="rId52"/>
    <p:sldId id="1349" r:id="rId53"/>
  </p:sldIdLst>
  <p:sldSz cx="9144000" cy="5143500" type="screen16x9"/>
  <p:notesSz cx="6858000" cy="9144000"/>
  <p:custDataLst>
    <p:tags r:id="rId5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1" autoAdjust="0"/>
    <p:restoredTop sz="0" autoAdjust="0"/>
  </p:normalViewPr>
  <p:slideViewPr>
    <p:cSldViewPr showGuides="1">
      <p:cViewPr>
        <p:scale>
          <a:sx n="122" d="100"/>
          <a:sy n="122" d="100"/>
        </p:scale>
        <p:origin x="-490" y="34"/>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2025-06-15</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2025年6月15日星期日</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2025年6月15日星期日</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2025年6月15日星期日</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2025年6月15日星期日</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2025年6月15日星期日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2025年6月15日星期日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886200"/>
          </a:xfrm>
        </p:spPr>
        <p:txBody>
          <a:bodyPr/>
          <a:lstStyle/>
          <a:p>
            <a:pPr marL="0" marR="0" indent="0" algn="ctr">
              <a:lnSpc>
                <a:spcPct val="200000"/>
              </a:lnSpc>
              <a:spcBef>
                <a:spcPts val="600"/>
              </a:spcBef>
              <a:spcAft>
                <a:spcPts val="600"/>
              </a:spcAft>
              <a:buNone/>
            </a:pPr>
            <a:r>
              <a:rPr lang="zh-CN" altLang="en-US" sz="5400" b="1" dirty="0">
                <a:solidFill>
                  <a:srgbClr val="FF0000"/>
                </a:solidFill>
                <a:ea typeface="KaiTi"/>
                <a:cs typeface="Times New Roman"/>
              </a:rPr>
              <a:t>十一奉献的神学与实践（上）</a:t>
            </a:r>
            <a:endParaRPr lang="en-CA" sz="5400" kern="100" dirty="0">
              <a:solidFill>
                <a:srgbClr val="FF0000"/>
              </a:solidFill>
              <a:latin typeface="Calibri"/>
              <a:ea typeface="DengXian"/>
              <a:cs typeface="Times New Roman"/>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6</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0"/>
              </a:spcAft>
              <a:buNone/>
            </a:pPr>
            <a:r>
              <a:rPr lang="zh-CN" altLang="en-US" sz="3200" b="1" kern="100" dirty="0">
                <a:solidFill>
                  <a:srgbClr val="2E24FC"/>
                </a:solidFill>
                <a:latin typeface="Calibri"/>
                <a:ea typeface="DengXian"/>
                <a:cs typeface="Times New Roman"/>
              </a:rPr>
              <a:t>（二）十一奉献将成为末日教会建造的一个焦点</a:t>
            </a:r>
            <a:endParaRPr lang="en-CA" sz="32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这要从两个方面来看。首先，从信徒个人的生命造就来看，</a:t>
            </a:r>
            <a:r>
              <a:rPr lang="zh-CN" altLang="en-US" sz="3200" b="1" kern="100" dirty="0">
                <a:solidFill>
                  <a:srgbClr val="2E24FC"/>
                </a:solidFill>
                <a:latin typeface="Calibri"/>
                <a:ea typeface="DengXian"/>
                <a:cs typeface="Times New Roman"/>
              </a:rPr>
              <a:t>主日崇拜</a:t>
            </a:r>
            <a:r>
              <a:rPr lang="zh-CN" altLang="en-US" sz="3200" b="1" kern="100" dirty="0">
                <a:solidFill>
                  <a:schemeClr val="tx1"/>
                </a:solidFill>
                <a:latin typeface="Calibri"/>
                <a:ea typeface="DengXian"/>
                <a:cs typeface="Times New Roman"/>
              </a:rPr>
              <a:t>和</a:t>
            </a:r>
            <a:r>
              <a:rPr lang="zh-CN" altLang="en-US" sz="3200" b="1" kern="100" dirty="0">
                <a:solidFill>
                  <a:srgbClr val="2E24FC"/>
                </a:solidFill>
                <a:latin typeface="Calibri"/>
                <a:ea typeface="DengXian"/>
                <a:cs typeface="Times New Roman"/>
              </a:rPr>
              <a:t>十一奉献</a:t>
            </a:r>
            <a:r>
              <a:rPr lang="zh-CN" altLang="en-US" sz="3200" b="1" kern="100" dirty="0">
                <a:solidFill>
                  <a:schemeClr val="tx1"/>
                </a:solidFill>
                <a:latin typeface="Calibri"/>
                <a:ea typeface="DengXian"/>
                <a:cs typeface="Times New Roman"/>
              </a:rPr>
              <a:t>是一个初信者是否能够健康成长的一道门槛。</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为数众多的</a:t>
            </a:r>
            <a:r>
              <a:rPr lang="en-US" sz="3200" b="1" kern="100" dirty="0">
                <a:solidFill>
                  <a:schemeClr val="tx1"/>
                </a:solidFill>
                <a:latin typeface="Calibri"/>
                <a:ea typeface="DengXian"/>
                <a:cs typeface="Times New Roman"/>
              </a:rPr>
              <a:t>Best</a:t>
            </a:r>
            <a:r>
              <a:rPr lang="zh-CN" altLang="en-US" sz="3200" b="1" kern="100" dirty="0">
                <a:solidFill>
                  <a:schemeClr val="tx1"/>
                </a:solidFill>
                <a:latin typeface="Calibri"/>
                <a:ea typeface="DengXian"/>
                <a:cs typeface="Times New Roman"/>
              </a:rPr>
              <a:t>决志信主之后，信仰能不能扎根，灵命能不能健康成长，关键就在于他能不能落户在小组和教会。而拦阻一个</a:t>
            </a:r>
            <a:r>
              <a:rPr lang="en-US" sz="3200" b="1" kern="100" dirty="0">
                <a:solidFill>
                  <a:schemeClr val="tx1"/>
                </a:solidFill>
                <a:latin typeface="Calibri"/>
                <a:ea typeface="DengXian"/>
                <a:cs typeface="Times New Roman"/>
              </a:rPr>
              <a:t>Best</a:t>
            </a:r>
            <a:r>
              <a:rPr lang="zh-CN" altLang="en-US" sz="3200" b="1" kern="100" dirty="0">
                <a:solidFill>
                  <a:schemeClr val="tx1"/>
                </a:solidFill>
                <a:latin typeface="Calibri"/>
                <a:ea typeface="DengXian"/>
                <a:cs typeface="Times New Roman"/>
              </a:rPr>
              <a:t>落户小组和教会的主要障碍就是十一奉献。</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2381635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0100">
              <a:spcBef>
                <a:spcPts val="600"/>
              </a:spcBef>
              <a:spcAft>
                <a:spcPts val="0"/>
              </a:spcAft>
              <a:buNone/>
            </a:pPr>
            <a:r>
              <a:rPr lang="en-US" sz="3200" kern="100" dirty="0">
                <a:latin typeface="Calibri"/>
                <a:ea typeface="DengXian"/>
                <a:cs typeface="Times New Roman"/>
              </a:rPr>
              <a:t> </a:t>
            </a:r>
            <a:r>
              <a:rPr lang="zh-CN" altLang="en-US" sz="3200" b="1" kern="100" dirty="0">
                <a:solidFill>
                  <a:schemeClr val="tx1"/>
                </a:solidFill>
                <a:latin typeface="Calibri"/>
                <a:ea typeface="DengXian"/>
                <a:cs typeface="Times New Roman"/>
              </a:rPr>
              <a:t>从教会建造来看：十一奉献对于教会建造的重要性好比公民税收对于一个国家和政府的重要性一样。</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如果一个教会的十一奉献能够到位，那么就能够保证这个教会在牧养、建造、建堂、扩展、支持国度宣教和国度事工，以及慈善等各个方面都能够顺利开展，为教会复兴、福音收割和国度扩张奠定了必要的物质基础。</a:t>
            </a:r>
            <a:endParaRPr lang="en-CA" sz="3200" b="1"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2381635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反之，如果这一个来源被切断了，那么所造成的后果有多严重是不难想象的。</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总之，如果我们按照圣经的教导，对十一奉献有正确的认识和正确的实行，那么无疑会给教会和国度的发展带来极大的推动；</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反之，如果我们偏离圣经，对十一奉献产生误解和误用，那么也将给教会和国度带来不可估量的损害。</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2381635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EF732-AEE1-B4AC-57A9-67199D38B3CA}"/>
              </a:ext>
            </a:extLst>
          </p:cNvPr>
          <p:cNvSpPr>
            <a:spLocks noGrp="1"/>
          </p:cNvSpPr>
          <p:nvPr>
            <p:ph type="title"/>
          </p:nvPr>
        </p:nvSpPr>
        <p:spPr/>
        <p:txBody>
          <a:bodyPr>
            <a:normAutofit fontScale="90000"/>
          </a:bodyPr>
          <a:lstStyle/>
          <a:p>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en-US" sz="3200" dirty="0"/>
          </a:p>
        </p:txBody>
      </p:sp>
      <p:sp>
        <p:nvSpPr>
          <p:cNvPr id="3" name="Content Placeholder 2">
            <a:extLst>
              <a:ext uri="{FF2B5EF4-FFF2-40B4-BE49-F238E27FC236}">
                <a16:creationId xmlns:a16="http://schemas.microsoft.com/office/drawing/2014/main" xmlns="" id="{7DC5B28A-C659-DF73-4E7F-72DD6F0CBF64}"/>
              </a:ext>
            </a:extLst>
          </p:cNvPr>
          <p:cNvSpPr>
            <a:spLocks noGrp="1"/>
          </p:cNvSpPr>
          <p:nvPr>
            <p:ph idx="1"/>
          </p:nvPr>
        </p:nvSpPr>
        <p:spPr>
          <a:xfrm>
            <a:off x="0" y="1200150"/>
            <a:ext cx="9144000" cy="3943349"/>
          </a:xfrm>
        </p:spPr>
        <p:txBody>
          <a:bodyPr/>
          <a:lstStyle/>
          <a:p>
            <a:pPr marL="0" indent="0">
              <a:buNone/>
            </a:pPr>
            <a:r>
              <a:rPr lang="en-US" altLang="zh-CN" sz="3600" b="1" dirty="0">
                <a:solidFill>
                  <a:schemeClr val="tx1"/>
                </a:solidFill>
                <a:latin typeface="DengXian" panose="02010600030101010101" pitchFamily="2" charset="-122"/>
                <a:ea typeface="DengXian" panose="02010600030101010101" pitchFamily="2" charset="-122"/>
              </a:rPr>
              <a:t>	</a:t>
            </a:r>
            <a:r>
              <a:rPr lang="zh-CN" altLang="en-US" sz="3600" b="1" dirty="0">
                <a:solidFill>
                  <a:schemeClr val="tx1"/>
                </a:solidFill>
                <a:latin typeface="DengXian" panose="02010600030101010101" pitchFamily="2" charset="-122"/>
                <a:ea typeface="DengXian" panose="02010600030101010101" pitchFamily="2" charset="-122"/>
              </a:rPr>
              <a:t>我非常感谢神，带领和帮助我读了神学，而且一直引导我在信仰生活和牧会服事中进行神学思考。</a:t>
            </a:r>
            <a:endParaRPr lang="en-US" altLang="zh-CN" sz="36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600" b="1" dirty="0">
                <a:solidFill>
                  <a:schemeClr val="tx1"/>
                </a:solidFill>
                <a:latin typeface="DengXian" panose="02010600030101010101" pitchFamily="2" charset="-122"/>
                <a:ea typeface="DengXian" panose="02010600030101010101" pitchFamily="2" charset="-122"/>
              </a:rPr>
              <a:t>	</a:t>
            </a:r>
            <a:r>
              <a:rPr lang="zh-CN" altLang="en-US" sz="3600" b="1" dirty="0">
                <a:solidFill>
                  <a:schemeClr val="tx1"/>
                </a:solidFill>
                <a:latin typeface="DengXian" panose="02010600030101010101" pitchFamily="2" charset="-122"/>
                <a:ea typeface="DengXian" panose="02010600030101010101" pitchFamily="2" charset="-122"/>
              </a:rPr>
              <a:t>所以，当我面对有关</a:t>
            </a:r>
            <a:r>
              <a:rPr lang="zh-CN" altLang="en-US" sz="3600" b="1" dirty="0">
                <a:solidFill>
                  <a:srgbClr val="2E24FC"/>
                </a:solidFill>
                <a:latin typeface="DengXian" panose="02010600030101010101" pitchFamily="2" charset="-122"/>
                <a:ea typeface="DengXian" panose="02010600030101010101" pitchFamily="2" charset="-122"/>
              </a:rPr>
              <a:t>主日崇拜</a:t>
            </a:r>
            <a:r>
              <a:rPr lang="zh-CN" altLang="en-US" sz="3600" b="1" dirty="0">
                <a:solidFill>
                  <a:schemeClr val="tx1"/>
                </a:solidFill>
                <a:latin typeface="DengXian" panose="02010600030101010101" pitchFamily="2" charset="-122"/>
                <a:ea typeface="DengXian" panose="02010600030101010101" pitchFamily="2" charset="-122"/>
              </a:rPr>
              <a:t>和</a:t>
            </a:r>
            <a:r>
              <a:rPr lang="zh-CN" altLang="en-US" sz="3600" b="1" dirty="0">
                <a:solidFill>
                  <a:srgbClr val="2E24FC"/>
                </a:solidFill>
                <a:latin typeface="DengXian" panose="02010600030101010101" pitchFamily="2" charset="-122"/>
                <a:ea typeface="DengXian" panose="02010600030101010101" pitchFamily="2" charset="-122"/>
              </a:rPr>
              <a:t>十一奉献</a:t>
            </a:r>
            <a:r>
              <a:rPr lang="zh-CN" altLang="en-US" sz="3600" b="1" dirty="0">
                <a:solidFill>
                  <a:schemeClr val="tx1"/>
                </a:solidFill>
                <a:latin typeface="DengXian" panose="02010600030101010101" pitchFamily="2" charset="-122"/>
                <a:ea typeface="DengXian" panose="02010600030101010101" pitchFamily="2" charset="-122"/>
              </a:rPr>
              <a:t>的问题时，使我有能力探索神学的答案。</a:t>
            </a:r>
            <a:endParaRPr lang="en-US" sz="3600" b="1" dirty="0">
              <a:solidFill>
                <a:schemeClr val="tx1"/>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2181DE9C-DBD0-239F-7C33-4F649FD3B624}"/>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13</a:t>
            </a:fld>
            <a:endParaRPr lang="en-US" altLang="zh-CN">
              <a:solidFill>
                <a:srgbClr val="55554A"/>
              </a:solidFill>
            </a:endParaRPr>
          </a:p>
        </p:txBody>
      </p:sp>
    </p:spTree>
    <p:extLst>
      <p:ext uri="{BB962C8B-B14F-4D97-AF65-F5344CB8AC3E}">
        <p14:creationId xmlns:p14="http://schemas.microsoft.com/office/powerpoint/2010/main" val="684613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800100">
              <a:lnSpc>
                <a:spcPct val="115000"/>
              </a:lnSpc>
              <a:spcBef>
                <a:spcPts val="600"/>
              </a:spcBef>
              <a:spcAft>
                <a:spcPts val="600"/>
              </a:spcAft>
              <a:buNone/>
            </a:pPr>
            <a:r>
              <a:rPr lang="en-US" sz="3200" kern="100" dirty="0">
                <a:latin typeface="Calibri"/>
                <a:ea typeface="DengXian"/>
                <a:cs typeface="Times New Roman"/>
              </a:rPr>
              <a:t> </a:t>
            </a:r>
            <a:r>
              <a:rPr lang="zh-CN" altLang="en-US" sz="3200" b="1" kern="100" dirty="0">
                <a:solidFill>
                  <a:schemeClr val="tx1"/>
                </a:solidFill>
                <a:latin typeface="Calibri"/>
                <a:ea typeface="DengXian"/>
                <a:cs typeface="Times New Roman"/>
              </a:rPr>
              <a:t>稍微浏览一下当下所流行的网络视频，不难发现关于十一奉献的议题存在着五大迷思，它们都偏离了神的真道。</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（一）迷思一：十一奉献是旧约时期以色列人的宗教行为，现在已经过时，不适合于新约时期的教会。</a:t>
            </a:r>
            <a:endParaRPr lang="en-CA" sz="3200" b="1" kern="100" dirty="0">
              <a:solidFill>
                <a:srgbClr val="2E24FC"/>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238163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en-US" sz="3200" kern="100" dirty="0">
                <a:latin typeface="Calibri"/>
                <a:ea typeface="DengXian"/>
                <a:cs typeface="Times New Roman"/>
              </a:rPr>
              <a:t> </a:t>
            </a:r>
            <a:r>
              <a:rPr lang="zh-CN" altLang="en-US" sz="2800" b="1" kern="100" dirty="0">
                <a:solidFill>
                  <a:schemeClr val="tx1"/>
                </a:solidFill>
                <a:latin typeface="Calibri"/>
                <a:ea typeface="DengXian"/>
                <a:cs typeface="Times New Roman"/>
              </a:rPr>
              <a:t>一些人甚至声称，我们在新约中找不到关于十一奉献的教导。最令我震惊的是，我所尊敬的圣经教师大卫</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鲍松牧师竟然也在此列！</a:t>
            </a:r>
            <a:endParaRPr lang="en-CA" sz="28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2800" b="1" kern="100" dirty="0">
                <a:solidFill>
                  <a:schemeClr val="tx1"/>
                </a:solidFill>
                <a:latin typeface="Calibri"/>
                <a:ea typeface="DengXian"/>
                <a:cs typeface="Times New Roman"/>
              </a:rPr>
              <a:t>大卫</a:t>
            </a:r>
            <a:r>
              <a:rPr lang="en-US" altLang="zh-CN"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DengXian"/>
                <a:cs typeface="Times New Roman"/>
              </a:rPr>
              <a:t>鲍松牧师比我们更熟圣经、也更懂圣经，为什么他会有这种观点呢？他的错误不在于不熟和不懂圣经，而在于对圣经的神学认识有误。</a:t>
            </a:r>
            <a:endParaRPr lang="en-US" altLang="zh-CN" sz="28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2800" b="1" kern="100" dirty="0">
                <a:solidFill>
                  <a:schemeClr val="tx1"/>
                </a:solidFill>
                <a:latin typeface="Calibri"/>
                <a:ea typeface="DengXian"/>
                <a:cs typeface="Times New Roman"/>
              </a:rPr>
              <a:t>提后三</a:t>
            </a:r>
            <a:r>
              <a:rPr lang="en-US" sz="2800" b="1" kern="100" dirty="0">
                <a:solidFill>
                  <a:schemeClr val="tx1"/>
                </a:solidFill>
                <a:latin typeface="Calibri"/>
                <a:ea typeface="DengXian"/>
                <a:cs typeface="Times New Roman"/>
              </a:rPr>
              <a:t>16</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“圣经都是神所默示的，于教训、督责、使人归正、教导人学义都是有益的”。</a:t>
            </a:r>
            <a:endParaRPr lang="en-CA" sz="2800" kern="100" dirty="0">
              <a:solidFill>
                <a:srgbClr val="FF0000"/>
              </a:solidFill>
              <a:latin typeface="Calibri"/>
              <a:ea typeface="DengXian"/>
              <a:cs typeface="Times New Roman"/>
            </a:endParaRPr>
          </a:p>
          <a:p>
            <a:pPr marL="0" marR="0" indent="0">
              <a:lnSpc>
                <a:spcPct val="115000"/>
              </a:lnSpc>
              <a:spcBef>
                <a:spcPts val="600"/>
              </a:spcBef>
              <a:spcAft>
                <a:spcPts val="600"/>
              </a:spcAft>
              <a:buNone/>
            </a:pPr>
            <a:r>
              <a:rPr lang="en-US" sz="3200" b="1" kern="100" dirty="0">
                <a:solidFill>
                  <a:schemeClr val="tx1"/>
                </a:solidFill>
                <a:latin typeface="KaiTi"/>
                <a:ea typeface="DengXian"/>
                <a:cs typeface="Times New Roman"/>
              </a:rPr>
              <a:t> </a:t>
            </a:r>
            <a:endParaRPr lang="en-CA" sz="3200" kern="100" dirty="0">
              <a:solidFill>
                <a:schemeClr val="tx1"/>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44001" cy="4027394"/>
          </a:xfrm>
        </p:spPr>
        <p:txBody>
          <a:bodyPr/>
          <a:lstStyle/>
          <a:p>
            <a:pPr marL="0" marR="0" indent="457200">
              <a:spcBef>
                <a:spcPts val="600"/>
              </a:spcBef>
              <a:spcAft>
                <a:spcPts val="0"/>
              </a:spcAft>
              <a:buNone/>
            </a:pPr>
            <a:r>
              <a:rPr lang="en-US" altLang="zh-CN" sz="3000" b="1"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请问：这节经文中所说的“圣经”是指旧约还是新约？答案是旧约。因为新约圣经是直到公元第三世纪才成为正典。</a:t>
            </a:r>
            <a:endParaRPr lang="en-CA" sz="2800" b="1" kern="100" dirty="0">
              <a:solidFill>
                <a:schemeClr val="tx1"/>
              </a:solidFill>
              <a:latin typeface="Calibri"/>
              <a:ea typeface="DengXian"/>
              <a:cs typeface="Times New Roman"/>
            </a:endParaRPr>
          </a:p>
          <a:p>
            <a:pPr marL="0" marR="0" indent="457200">
              <a:spcBef>
                <a:spcPts val="600"/>
              </a:spcBef>
              <a:spcAft>
                <a:spcPts val="0"/>
              </a:spcAft>
              <a:buNone/>
            </a:pPr>
            <a:r>
              <a:rPr lang="en-US" altLang="zh-CN" sz="2800" b="1"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既然圣经，包括旧约圣经，都是神所默示的，怎么说旧约圣经已经过时，不适合于新约时期的教会了呢？</a:t>
            </a:r>
            <a:endParaRPr lang="en-CA" sz="2800" b="1" kern="100" dirty="0">
              <a:solidFill>
                <a:schemeClr val="tx1"/>
              </a:solidFill>
              <a:latin typeface="Calibri"/>
              <a:ea typeface="DengXian"/>
              <a:cs typeface="Times New Roman"/>
            </a:endParaRPr>
          </a:p>
          <a:p>
            <a:pPr marL="0" marR="0" indent="457200">
              <a:spcBef>
                <a:spcPts val="600"/>
              </a:spcBef>
              <a:spcAft>
                <a:spcPts val="0"/>
              </a:spcAft>
              <a:buNone/>
            </a:pPr>
            <a:r>
              <a:rPr lang="en-US" altLang="zh-CN" sz="2800" b="1"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至于他说新约中没有讲十一奉献，其实他是说新约圣经中所讲的十一奉献只适合犹太人，不适合外邦基督徒。</a:t>
            </a:r>
            <a:endParaRPr lang="en-CA" sz="2800" b="1" kern="100" dirty="0">
              <a:solidFill>
                <a:schemeClr val="tx1"/>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0">
              <a:spcBef>
                <a:spcPts val="600"/>
              </a:spcBef>
              <a:spcAft>
                <a:spcPts val="0"/>
              </a:spcAft>
              <a:buNone/>
            </a:pPr>
            <a:r>
              <a:rPr lang="en-US" sz="3200" kern="100" dirty="0">
                <a:latin typeface="Calibri"/>
                <a:ea typeface="DengXian"/>
                <a:cs typeface="Times New Roman"/>
              </a:rPr>
              <a:t> </a:t>
            </a:r>
            <a:r>
              <a:rPr lang="zh-CN" altLang="en-US" sz="3200" b="1" kern="100" dirty="0">
                <a:solidFill>
                  <a:srgbClr val="2E24FC"/>
                </a:solidFill>
                <a:latin typeface="Calibri"/>
                <a:ea typeface="DengXian"/>
                <a:cs typeface="Times New Roman"/>
              </a:rPr>
              <a:t>（二）迷思二：十一奉献是摩西律法的一部分，我们现在是恩典时代，律法对我们已经无效了。</a:t>
            </a:r>
            <a:endParaRPr lang="en-CA" sz="3200" b="1" kern="100" dirty="0">
              <a:solidFill>
                <a:srgbClr val="2E24FC"/>
              </a:solidFill>
              <a:latin typeface="Calibri"/>
              <a:ea typeface="DengXian"/>
              <a:cs typeface="Times New Roman"/>
            </a:endParaRPr>
          </a:p>
          <a:p>
            <a:pPr marL="0" indent="800100">
              <a:spcBef>
                <a:spcPts val="600"/>
              </a:spcBef>
              <a:spcAft>
                <a:spcPts val="0"/>
              </a:spcAft>
              <a:buNone/>
            </a:pPr>
            <a:r>
              <a:rPr lang="zh-CN" altLang="en-US" sz="3200" b="1" kern="100" dirty="0">
                <a:solidFill>
                  <a:schemeClr val="tx1"/>
                </a:solidFill>
                <a:latin typeface="Calibri"/>
                <a:ea typeface="DengXian"/>
                <a:cs typeface="Times New Roman"/>
              </a:rPr>
              <a:t>这个迷思的错误是显而易见的，因为它将律法和恩典对立起来，直接违背了主耶稣的教训：</a:t>
            </a:r>
            <a:endParaRPr lang="en-US" altLang="zh-CN" sz="3200" b="1" kern="100" dirty="0">
              <a:solidFill>
                <a:schemeClr val="tx1"/>
              </a:solidFill>
              <a:latin typeface="Calibri"/>
              <a:ea typeface="DengXian"/>
              <a:cs typeface="Times New Roman"/>
            </a:endParaRPr>
          </a:p>
          <a:p>
            <a:pPr marL="0" indent="800100">
              <a:spcBef>
                <a:spcPts val="600"/>
              </a:spcBef>
              <a:spcAft>
                <a:spcPts val="0"/>
              </a:spcAft>
              <a:buNone/>
            </a:pPr>
            <a:r>
              <a:rPr lang="zh-CN" altLang="en-US" sz="3200" b="1" kern="100" dirty="0">
                <a:solidFill>
                  <a:schemeClr val="tx1"/>
                </a:solidFill>
                <a:latin typeface="Calibri"/>
                <a:ea typeface="DengXian"/>
                <a:cs typeface="Times New Roman"/>
              </a:rPr>
              <a:t>太五</a:t>
            </a:r>
            <a:r>
              <a:rPr lang="en-US" sz="3200" b="1" kern="100" dirty="0">
                <a:solidFill>
                  <a:schemeClr val="tx1"/>
                </a:solidFill>
                <a:latin typeface="Calibri"/>
                <a:ea typeface="DengXian"/>
                <a:cs typeface="Times New Roman"/>
              </a:rPr>
              <a:t>17-18</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“莫想我来要废掉律法和先知；我来不是要废掉，乃是要成全。我实在告诉你们，就是天地都废去了，律法的一点一画也不能废去，都要成全。”</a:t>
            </a:r>
            <a:endParaRPr lang="en-CA" sz="3200" kern="100" dirty="0">
              <a:solidFill>
                <a:srgbClr val="FF0000"/>
              </a:solidFill>
              <a:latin typeface="Calibri"/>
              <a:ea typeface="DengXian"/>
              <a:cs typeface="Times New Roman"/>
            </a:endParaRPr>
          </a:p>
          <a:p>
            <a:pPr marL="0" marR="0" indent="80010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solidFill>
                  <a:schemeClr val="tx1"/>
                </a:solidFill>
                <a:latin typeface="Calibri"/>
                <a:ea typeface="DengXian"/>
                <a:cs typeface="Times New Roman"/>
              </a:rPr>
              <a:t> </a:t>
            </a:r>
            <a:endParaRPr lang="en-CA" sz="3200" kern="100" dirty="0">
              <a:solidFill>
                <a:schemeClr val="tx1"/>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2800" b="1" dirty="0">
                <a:solidFill>
                  <a:schemeClr val="tx1"/>
                </a:solidFill>
                <a:latin typeface="DengXian" panose="02010600030101010101" pitchFamily="2" charset="-122"/>
                <a:ea typeface="DengXian" panose="02010600030101010101" pitchFamily="2" charset="-122"/>
              </a:rPr>
              <a:t>耶稣来不是要废掉律法，而是要成全律法。不仅由耶稣本人来成全律法，也由耶稣的门徒依靠圣灵来成就律法的义，即成就律法的公义要求。</a:t>
            </a:r>
            <a:endParaRPr lang="en-US" altLang="zh-CN" sz="2800" b="1" dirty="0">
              <a:solidFill>
                <a:schemeClr val="tx1"/>
              </a:solidFill>
              <a:latin typeface="DengXian" panose="02010600030101010101" pitchFamily="2" charset="-122"/>
              <a:ea typeface="DengXian" panose="02010600030101010101" pitchFamily="2" charset="-122"/>
            </a:endParaRPr>
          </a:p>
          <a:p>
            <a:pPr marL="0" marR="0" indent="800100">
              <a:lnSpc>
                <a:spcPct val="115000"/>
              </a:lnSpc>
              <a:spcBef>
                <a:spcPts val="600"/>
              </a:spcBef>
              <a:spcAft>
                <a:spcPts val="600"/>
              </a:spcAft>
              <a:buNone/>
            </a:pPr>
            <a:r>
              <a:rPr lang="zh-CN" altLang="en-US" sz="2800" b="1" dirty="0">
                <a:solidFill>
                  <a:schemeClr val="tx1"/>
                </a:solidFill>
                <a:latin typeface="DengXian" panose="02010600030101010101" pitchFamily="2" charset="-122"/>
                <a:ea typeface="DengXian" panose="02010600030101010101" pitchFamily="2" charset="-122"/>
              </a:rPr>
              <a:t>有人说，律法的公义要求没有人能够成全，只有耶稣本人可以成全。这话听起来很属灵，在一方面也是对的，就是高举了基督。但是，如果我们真正高举基督，就必须遵行基督的话。 </a:t>
            </a:r>
            <a:r>
              <a:rPr lang="en-US" sz="2800" b="1" kern="100" dirty="0">
                <a:solidFill>
                  <a:schemeClr val="tx1"/>
                </a:solidFill>
                <a:latin typeface="DengXian" panose="02010600030101010101" pitchFamily="2" charset="-122"/>
                <a:ea typeface="DengXian" panose="02010600030101010101" pitchFamily="2" charset="-122"/>
                <a:cs typeface="Times New Roman"/>
              </a:rPr>
              <a:t>	</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B647BF-A9DA-E6FE-8332-CF76C5A06A9F}"/>
              </a:ext>
            </a:extLst>
          </p:cNvPr>
          <p:cNvSpPr>
            <a:spLocks noGrp="1"/>
          </p:cNvSpPr>
          <p:nvPr>
            <p:ph type="title"/>
          </p:nvPr>
        </p:nvSpPr>
        <p:spPr>
          <a:xfrm>
            <a:off x="457200" y="136922"/>
            <a:ext cx="7848600" cy="833438"/>
          </a:xfrm>
        </p:spPr>
        <p:txBody>
          <a:bodyPr>
            <a:noAutofit/>
          </a:bodyPr>
          <a:lstStyle/>
          <a:p>
            <a:r>
              <a:rPr lang="zh-CN" altLang="en-US" sz="3600" b="1" dirty="0">
                <a:solidFill>
                  <a:srgbClr val="FF0000"/>
                </a:solidFill>
                <a:effectLst/>
                <a:latin typeface="+mn-ea"/>
                <a:cs typeface="Times New Roman"/>
              </a:rPr>
              <a:t>二、关于十一奉献的五大迷思与错误</a:t>
            </a:r>
            <a:endParaRPr lang="en-US" sz="3600" dirty="0"/>
          </a:p>
        </p:txBody>
      </p:sp>
      <p:sp>
        <p:nvSpPr>
          <p:cNvPr id="3" name="Content Placeholder 2">
            <a:extLst>
              <a:ext uri="{FF2B5EF4-FFF2-40B4-BE49-F238E27FC236}">
                <a16:creationId xmlns:a16="http://schemas.microsoft.com/office/drawing/2014/main" xmlns="" id="{533879F9-47BC-CB20-EFDF-CF2D0F74C271}"/>
              </a:ext>
            </a:extLst>
          </p:cNvPr>
          <p:cNvSpPr>
            <a:spLocks noGrp="1"/>
          </p:cNvSpPr>
          <p:nvPr>
            <p:ph idx="1"/>
          </p:nvPr>
        </p:nvSpPr>
        <p:spPr>
          <a:xfrm>
            <a:off x="0" y="1200150"/>
            <a:ext cx="9067800" cy="3943349"/>
          </a:xfrm>
        </p:spPr>
        <p:txBody>
          <a:bodyPr/>
          <a:lstStyle/>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基督的话针对律法是怎么说的？</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基督对门徒说：</a:t>
            </a:r>
            <a:r>
              <a:rPr lang="zh-CN" altLang="en-US" sz="2800" b="1" dirty="0">
                <a:solidFill>
                  <a:srgbClr val="FF0000"/>
                </a:solidFill>
                <a:latin typeface="KaiTi" panose="02010609060101010101" pitchFamily="49" charset="-122"/>
                <a:ea typeface="KaiTi" panose="02010609060101010101" pitchFamily="49" charset="-122"/>
              </a:rPr>
              <a:t>“</a:t>
            </a:r>
            <a:r>
              <a:rPr lang="zh-CN" altLang="en-US" sz="2800" b="1" dirty="0">
                <a:solidFill>
                  <a:srgbClr val="2E24FC"/>
                </a:solidFill>
                <a:latin typeface="KaiTi" panose="02010609060101010101" pitchFamily="49" charset="-122"/>
                <a:ea typeface="KaiTi" panose="02010609060101010101" pitchFamily="49" charset="-122"/>
              </a:rPr>
              <a:t>你们</a:t>
            </a:r>
            <a:r>
              <a:rPr lang="zh-CN" altLang="en-US" sz="2800" b="1" dirty="0">
                <a:solidFill>
                  <a:srgbClr val="FF0000"/>
                </a:solidFill>
                <a:latin typeface="KaiTi" panose="02010609060101010101" pitchFamily="49" charset="-122"/>
                <a:ea typeface="KaiTi" panose="02010609060101010101" pitchFamily="49" charset="-122"/>
              </a:rPr>
              <a:t>的义（即律法的公义要求），若不胜于文士和法利赛人的义，断不能进天国！”  </a:t>
            </a:r>
            <a:r>
              <a:rPr lang="zh-CN" altLang="en-US" sz="2800" b="1" dirty="0">
                <a:solidFill>
                  <a:schemeClr val="tx1"/>
                </a:solidFill>
                <a:latin typeface="DengXian" panose="02010600030101010101" pitchFamily="2" charset="-122"/>
                <a:ea typeface="DengXian" panose="02010600030101010101" pitchFamily="2" charset="-122"/>
              </a:rPr>
              <a:t>（太五</a:t>
            </a:r>
            <a:r>
              <a:rPr lang="en-US" sz="2800" b="1" dirty="0">
                <a:solidFill>
                  <a:schemeClr val="tx1"/>
                </a:solidFill>
                <a:latin typeface="DengXian" panose="02010600030101010101" pitchFamily="2" charset="-122"/>
                <a:ea typeface="DengXian" panose="02010600030101010101" pitchFamily="2" charset="-122"/>
              </a:rPr>
              <a:t>20</a:t>
            </a:r>
            <a:r>
              <a:rPr lang="zh-CN" altLang="en-US" sz="2800" b="1" dirty="0">
                <a:solidFill>
                  <a:schemeClr val="tx1"/>
                </a:solidFill>
                <a:latin typeface="DengXian" panose="02010600030101010101" pitchFamily="2" charset="-122"/>
                <a:ea typeface="DengXian" panose="02010600030101010101" pitchFamily="2" charset="-122"/>
              </a:rPr>
              <a:t>）</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使徒保罗回应基督的话说：</a:t>
            </a:r>
            <a:r>
              <a:rPr lang="zh-CN" altLang="en-US" sz="2800" b="1" dirty="0">
                <a:solidFill>
                  <a:srgbClr val="FF0000"/>
                </a:solidFill>
                <a:latin typeface="KaiTi" panose="02010609060101010101" pitchFamily="49" charset="-122"/>
                <a:ea typeface="KaiTi" panose="02010609060101010101" pitchFamily="49" charset="-122"/>
              </a:rPr>
              <a:t>“使律法的义（即律法的公义要求）成就在</a:t>
            </a:r>
            <a:r>
              <a:rPr lang="zh-CN" altLang="en-US" sz="2800" b="1" dirty="0">
                <a:solidFill>
                  <a:srgbClr val="2E24FC"/>
                </a:solidFill>
                <a:latin typeface="KaiTi" panose="02010609060101010101" pitchFamily="49" charset="-122"/>
                <a:ea typeface="KaiTi" panose="02010609060101010101" pitchFamily="49" charset="-122"/>
              </a:rPr>
              <a:t>我们</a:t>
            </a:r>
            <a:r>
              <a:rPr lang="zh-CN" altLang="en-US" sz="2800" b="1" dirty="0">
                <a:solidFill>
                  <a:srgbClr val="FF0000"/>
                </a:solidFill>
                <a:latin typeface="KaiTi" panose="02010609060101010101" pitchFamily="49" charset="-122"/>
                <a:ea typeface="KaiTi" panose="02010609060101010101" pitchFamily="49" charset="-122"/>
              </a:rPr>
              <a:t>这不随从肉体、只随从圣灵的人身上。”</a:t>
            </a:r>
            <a:r>
              <a:rPr lang="zh-CN" altLang="en-US" sz="2800" b="1" dirty="0">
                <a:solidFill>
                  <a:schemeClr val="tx1"/>
                </a:solidFill>
                <a:latin typeface="DengXian" panose="02010600030101010101" pitchFamily="2" charset="-122"/>
                <a:ea typeface="DengXian" panose="02010600030101010101" pitchFamily="2" charset="-122"/>
              </a:rPr>
              <a:t>（罗八</a:t>
            </a:r>
            <a:r>
              <a:rPr lang="en-US" sz="2800" b="1" dirty="0">
                <a:solidFill>
                  <a:schemeClr val="tx1"/>
                </a:solidFill>
                <a:latin typeface="DengXian" panose="02010600030101010101" pitchFamily="2" charset="-122"/>
                <a:ea typeface="DengXian" panose="02010600030101010101" pitchFamily="2" charset="-122"/>
              </a:rPr>
              <a:t>4</a:t>
            </a:r>
            <a:r>
              <a:rPr lang="zh-CN" altLang="en-US" sz="2800" b="1" dirty="0">
                <a:solidFill>
                  <a:schemeClr val="tx1"/>
                </a:solidFill>
                <a:latin typeface="DengXian" panose="02010600030101010101" pitchFamily="2" charset="-122"/>
                <a:ea typeface="DengXian" panose="02010600030101010101" pitchFamily="2" charset="-122"/>
              </a:rPr>
              <a:t>）</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a16="http://schemas.microsoft.com/office/drawing/2014/main" xmlns="" id="{D2647110-91BC-D9B7-1F0E-7FF8B07C219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19</a:t>
            </a:fld>
            <a:endParaRPr lang="en-US" altLang="zh-CN">
              <a:solidFill>
                <a:srgbClr val="55554A"/>
              </a:solidFill>
            </a:endParaRPr>
          </a:p>
        </p:txBody>
      </p:sp>
    </p:spTree>
    <p:extLst>
      <p:ext uri="{BB962C8B-B14F-4D97-AF65-F5344CB8AC3E}">
        <p14:creationId xmlns:p14="http://schemas.microsoft.com/office/powerpoint/2010/main" val="2305366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949EA5-8C9D-0227-96BE-8E33D8ED7E8A}"/>
              </a:ext>
            </a:extLst>
          </p:cNvPr>
          <p:cNvSpPr>
            <a:spLocks noGrp="1"/>
          </p:cNvSpPr>
          <p:nvPr>
            <p:ph type="title"/>
          </p:nvPr>
        </p:nvSpPr>
        <p:spPr/>
        <p:txBody>
          <a:bodyPr/>
          <a:lstStyle/>
          <a:p>
            <a:r>
              <a:rPr lang="zh-CN" altLang="en-US" b="1" dirty="0">
                <a:solidFill>
                  <a:srgbClr val="FF0000"/>
                </a:solidFill>
              </a:rPr>
              <a:t>引言</a:t>
            </a:r>
            <a:endParaRPr lang="en-US" b="1" dirty="0">
              <a:solidFill>
                <a:srgbClr val="FF0000"/>
              </a:solidFill>
            </a:endParaRPr>
          </a:p>
        </p:txBody>
      </p:sp>
      <p:sp>
        <p:nvSpPr>
          <p:cNvPr id="3" name="Content Placeholder 2">
            <a:extLst>
              <a:ext uri="{FF2B5EF4-FFF2-40B4-BE49-F238E27FC236}">
                <a16:creationId xmlns:a16="http://schemas.microsoft.com/office/drawing/2014/main" xmlns="" id="{CF3FD2F2-56F0-0B47-69E3-9A94615D06C3}"/>
              </a:ext>
            </a:extLst>
          </p:cNvPr>
          <p:cNvSpPr>
            <a:spLocks noGrp="1"/>
          </p:cNvSpPr>
          <p:nvPr>
            <p:ph idx="1"/>
          </p:nvPr>
        </p:nvSpPr>
        <p:spPr>
          <a:xfrm>
            <a:off x="0" y="1123950"/>
            <a:ext cx="9144000" cy="4019549"/>
          </a:xfrm>
        </p:spPr>
        <p:txBody>
          <a:bodyPr/>
          <a:lstStyle/>
          <a:p>
            <a:pPr marL="0" indent="0">
              <a:buNone/>
            </a:pPr>
            <a:r>
              <a:rPr lang="en-US" altLang="zh-CN" dirty="0"/>
              <a:t>	</a:t>
            </a:r>
            <a:r>
              <a:rPr lang="zh-CN" altLang="en-US" sz="2800" b="1" dirty="0">
                <a:solidFill>
                  <a:schemeClr val="tx1"/>
                </a:solidFill>
                <a:latin typeface="DengXian" panose="02010600030101010101" pitchFamily="2" charset="-122"/>
                <a:ea typeface="DengXian" panose="02010600030101010101" pitchFamily="2" charset="-122"/>
              </a:rPr>
              <a:t>今天信息的题目是：</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latin typeface="DengXian" panose="02010600030101010101" pitchFamily="2" charset="-122"/>
                <a:ea typeface="DengXian" panose="02010600030101010101" pitchFamily="2" charset="-122"/>
              </a:rPr>
              <a:t>	</a:t>
            </a:r>
            <a:r>
              <a:rPr lang="zh-CN" altLang="en-US" sz="2800" b="1" dirty="0">
                <a:solidFill>
                  <a:srgbClr val="FF0000"/>
                </a:solidFill>
                <a:latin typeface="DengXian" panose="02010600030101010101" pitchFamily="2" charset="-122"/>
                <a:ea typeface="DengXian" panose="02010600030101010101" pitchFamily="2" charset="-122"/>
              </a:rPr>
              <a:t>十一奉献的神学与实践（上）</a:t>
            </a:r>
            <a:endParaRPr lang="en-US" altLang="zh-CN" sz="2800" b="1" dirty="0">
              <a:latin typeface="DengXian" panose="02010600030101010101" pitchFamily="2" charset="-122"/>
              <a:ea typeface="DengXian" panose="02010600030101010101" pitchFamily="2" charset="-122"/>
            </a:endParaRPr>
          </a:p>
          <a:p>
            <a:pPr marL="0" indent="0">
              <a:buNone/>
            </a:pPr>
            <a:r>
              <a:rPr lang="en-US" altLang="zh-CN" sz="2800" b="1" dirty="0">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一般华人基督徒，特别是有些灵恩派和奥秘派的基督徒，一听到神学这两个字，就会有些不舒服，甚至会生出反感和抵触情绪。</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所以，在华人教会的讲台，尤其是灵恩派和奥秘派的教会，一般很少会听到神学这两个字。</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这是基于对神学的极大误解。</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a16="http://schemas.microsoft.com/office/drawing/2014/main" xmlns=""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3018969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altLang="zh-CN" sz="3200"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太二十三</a:t>
            </a:r>
            <a:r>
              <a:rPr lang="en-US" sz="3200" b="1" kern="100" dirty="0">
                <a:solidFill>
                  <a:schemeClr val="tx1"/>
                </a:solidFill>
                <a:latin typeface="Calibri"/>
                <a:ea typeface="DengXian"/>
                <a:cs typeface="Times New Roman"/>
              </a:rPr>
              <a:t>23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“你们这假冒伪善的文士和法利赛人有祸了！因为你们将薄荷、茴香、芹菜献上十分之一，那律法上更重的事，就是公义、怜悯、信实，反倒不行了。这更重的是你们当行的，那也是不可不行的。”</a:t>
            </a:r>
            <a:r>
              <a:rPr lang="zh-CN" altLang="en-US" b="1" dirty="0"/>
              <a:t> </a:t>
            </a:r>
            <a:endParaRPr lang="en-US" altLang="zh-CN" b="1" dirty="0"/>
          </a:p>
          <a:p>
            <a:pPr marL="0" marR="0" indent="0">
              <a:spcBef>
                <a:spcPts val="600"/>
              </a:spcBef>
              <a:spcAft>
                <a:spcPts val="600"/>
              </a:spcAft>
              <a:buNone/>
            </a:pPr>
            <a:r>
              <a:rPr lang="en-US" altLang="zh-CN" b="1" dirty="0"/>
              <a:t>	</a:t>
            </a:r>
            <a:r>
              <a:rPr lang="zh-CN" altLang="en-US" sz="3200" b="1" dirty="0">
                <a:solidFill>
                  <a:srgbClr val="FF0000"/>
                </a:solidFill>
                <a:latin typeface="KaiTi" panose="02010609060101010101" pitchFamily="49" charset="-122"/>
                <a:ea typeface="KaiTi" panose="02010609060101010101" pitchFamily="49" charset="-122"/>
              </a:rPr>
              <a:t>“</a:t>
            </a:r>
            <a:r>
              <a:rPr lang="zh-CN" altLang="en-US" sz="3200" b="1" dirty="0">
                <a:solidFill>
                  <a:srgbClr val="2E24FC"/>
                </a:solidFill>
                <a:latin typeface="KaiTi" panose="02010609060101010101" pitchFamily="49" charset="-122"/>
                <a:ea typeface="KaiTi" panose="02010609060101010101" pitchFamily="49" charset="-122"/>
              </a:rPr>
              <a:t>这更重的</a:t>
            </a:r>
            <a:r>
              <a:rPr lang="zh-CN" altLang="en-US" sz="3200" b="1" dirty="0">
                <a:solidFill>
                  <a:srgbClr val="FF0000"/>
                </a:solidFill>
                <a:latin typeface="KaiTi" panose="02010609060101010101" pitchFamily="49" charset="-122"/>
                <a:ea typeface="KaiTi" panose="02010609060101010101" pitchFamily="49" charset="-122"/>
              </a:rPr>
              <a:t>是你们当行的”</a:t>
            </a:r>
            <a:r>
              <a:rPr lang="zh-CN" altLang="en-US" sz="3200" b="1" dirty="0">
                <a:solidFill>
                  <a:schemeClr val="tx1"/>
                </a:solidFill>
                <a:latin typeface="DengXian" panose="02010600030101010101" pitchFamily="2" charset="-122"/>
                <a:ea typeface="DengXian" panose="02010600030101010101" pitchFamily="2" charset="-122"/>
              </a:rPr>
              <a:t>是指公义、怜悯、信实</a:t>
            </a:r>
            <a:r>
              <a:rPr lang="en-US" altLang="zh-CN" b="1" dirty="0">
                <a:solidFill>
                  <a:schemeClr val="tx1"/>
                </a:solidFill>
                <a:latin typeface="FangSong" panose="02010609060101010101" pitchFamily="49" charset="-122"/>
                <a:ea typeface="FangSong" panose="02010609060101010101" pitchFamily="49" charset="-122"/>
              </a:rPr>
              <a:t>;</a:t>
            </a:r>
            <a:r>
              <a:rPr lang="zh-CN" altLang="en-US" sz="3200" b="1" dirty="0">
                <a:solidFill>
                  <a:srgbClr val="FF0000"/>
                </a:solidFill>
                <a:latin typeface="KaiTi" panose="02010609060101010101" pitchFamily="49" charset="-122"/>
                <a:ea typeface="KaiTi" panose="02010609060101010101" pitchFamily="49" charset="-122"/>
              </a:rPr>
              <a:t>“</a:t>
            </a:r>
            <a:r>
              <a:rPr lang="zh-CN" altLang="en-US" sz="3200" b="1" dirty="0">
                <a:solidFill>
                  <a:srgbClr val="2E24FC"/>
                </a:solidFill>
                <a:latin typeface="KaiTi" panose="02010609060101010101" pitchFamily="49" charset="-122"/>
                <a:ea typeface="KaiTi" panose="02010609060101010101" pitchFamily="49" charset="-122"/>
              </a:rPr>
              <a:t>那</a:t>
            </a:r>
            <a:r>
              <a:rPr lang="zh-CN" altLang="en-US" sz="3200" b="1" dirty="0">
                <a:solidFill>
                  <a:srgbClr val="FF0000"/>
                </a:solidFill>
                <a:latin typeface="KaiTi" panose="02010609060101010101" pitchFamily="49" charset="-122"/>
                <a:ea typeface="KaiTi" panose="02010609060101010101" pitchFamily="49" charset="-122"/>
              </a:rPr>
              <a:t>也是不可不行的”</a:t>
            </a:r>
            <a:r>
              <a:rPr lang="zh-CN" altLang="en-US" sz="2800" b="1" dirty="0">
                <a:solidFill>
                  <a:schemeClr val="tx1"/>
                </a:solidFill>
                <a:latin typeface="DengXian" panose="02010600030101010101" pitchFamily="2" charset="-122"/>
                <a:ea typeface="DengXian" panose="02010600030101010101" pitchFamily="2" charset="-122"/>
              </a:rPr>
              <a:t>则是指十一奉献</a:t>
            </a:r>
            <a:r>
              <a:rPr lang="zh-CN" altLang="en-US" b="1" dirty="0">
                <a:solidFill>
                  <a:schemeClr val="tx1"/>
                </a:solidFill>
              </a:rPr>
              <a:t>。</a:t>
            </a:r>
            <a:endParaRPr lang="en-CA" sz="3200" b="1"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600" y="102393"/>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由此可见，认为恩典时代已经废掉了律法是一个严重的错误，就是废法主义的错误。</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rPr>
              <a:t>有人反驳说：太二十三</a:t>
            </a:r>
            <a:r>
              <a:rPr lang="en-US" sz="3200" b="1" dirty="0">
                <a:solidFill>
                  <a:schemeClr val="tx1"/>
                </a:solidFill>
                <a:latin typeface="DengXian" panose="02010600030101010101" pitchFamily="2" charset="-122"/>
                <a:ea typeface="DengXian" panose="02010600030101010101" pitchFamily="2" charset="-122"/>
              </a:rPr>
              <a:t>23</a:t>
            </a:r>
            <a:r>
              <a:rPr lang="zh-CN" altLang="en-US" sz="3200" b="1" dirty="0">
                <a:solidFill>
                  <a:schemeClr val="tx1"/>
                </a:solidFill>
                <a:latin typeface="DengXian" panose="02010600030101010101" pitchFamily="2" charset="-122"/>
                <a:ea typeface="DengXian" panose="02010600030101010101" pitchFamily="2" charset="-122"/>
              </a:rPr>
              <a:t>是对犹太人说的，所以十一奉献只对犹太人是不可不行的，对外邦人是可行可不行的。</a:t>
            </a:r>
            <a:endParaRPr lang="zh-CN" altLang="en-US" sz="3200" b="1" dirty="0">
              <a:solidFill>
                <a:schemeClr val="tx1"/>
              </a:solidFill>
              <a:latin typeface="DengXian" panose="02010600030101010101" pitchFamily="2" charset="-122"/>
              <a:ea typeface="DengXian" panose="02010600030101010101" pitchFamily="2"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14CDDE-6F11-3520-1F78-08251F46FC61}"/>
              </a:ext>
            </a:extLst>
          </p:cNvPr>
          <p:cNvSpPr>
            <a:spLocks noGrp="1"/>
          </p:cNvSpPr>
          <p:nvPr>
            <p:ph type="title"/>
          </p:nvPr>
        </p:nvSpPr>
        <p:spPr>
          <a:xfrm>
            <a:off x="457200" y="136922"/>
            <a:ext cx="7620000" cy="833438"/>
          </a:xfrm>
        </p:spPr>
        <p:txBody>
          <a:bodyPr>
            <a:noAutofit/>
          </a:bodyPr>
          <a:lstStyle/>
          <a:p>
            <a:r>
              <a:rPr lang="zh-CN" altLang="en-US" sz="3600" b="1" dirty="0">
                <a:solidFill>
                  <a:srgbClr val="FF0000"/>
                </a:solidFill>
                <a:effectLst/>
                <a:latin typeface="+mn-ea"/>
                <a:cs typeface="Times New Roman"/>
              </a:rPr>
              <a:t>二、关于十一奉献的五大迷思与错误</a:t>
            </a:r>
            <a:endParaRPr lang="en-US" sz="3600" dirty="0"/>
          </a:p>
        </p:txBody>
      </p:sp>
      <p:sp>
        <p:nvSpPr>
          <p:cNvPr id="3" name="Content Placeholder 2">
            <a:extLst>
              <a:ext uri="{FF2B5EF4-FFF2-40B4-BE49-F238E27FC236}">
                <a16:creationId xmlns:a16="http://schemas.microsoft.com/office/drawing/2014/main" xmlns="" id="{A0E4C114-29D6-5B45-9AA8-AA997F588138}"/>
              </a:ext>
            </a:extLst>
          </p:cNvPr>
          <p:cNvSpPr>
            <a:spLocks noGrp="1"/>
          </p:cNvSpPr>
          <p:nvPr>
            <p:ph idx="1"/>
          </p:nvPr>
        </p:nvSpPr>
        <p:spPr>
          <a:xfrm>
            <a:off x="0" y="1200150"/>
            <a:ext cx="9067800" cy="3943349"/>
          </a:xfrm>
        </p:spPr>
        <p:txBody>
          <a:bodyPr/>
          <a:lstStyle/>
          <a:p>
            <a:pPr marL="0" indent="0">
              <a:buNone/>
            </a:pPr>
            <a:r>
              <a:rPr lang="en-US" altLang="zh-CN" dirty="0"/>
              <a:t>	</a:t>
            </a:r>
            <a:r>
              <a:rPr lang="zh-CN" altLang="en-US" sz="3200" b="1" dirty="0">
                <a:solidFill>
                  <a:schemeClr val="tx1"/>
                </a:solidFill>
                <a:latin typeface="DengXian" panose="02010600030101010101" pitchFamily="2" charset="-122"/>
                <a:ea typeface="DengXian" panose="02010600030101010101" pitchFamily="2" charset="-122"/>
              </a:rPr>
              <a:t>真是这样吗？那么如何理解基督在太二十八</a:t>
            </a:r>
            <a:r>
              <a:rPr lang="en-US" sz="3200" b="1" dirty="0">
                <a:solidFill>
                  <a:schemeClr val="tx1"/>
                </a:solidFill>
                <a:latin typeface="DengXian" panose="02010600030101010101" pitchFamily="2" charset="-122"/>
                <a:ea typeface="DengXian" panose="02010600030101010101" pitchFamily="2" charset="-122"/>
              </a:rPr>
              <a:t>19-20</a:t>
            </a:r>
            <a:r>
              <a:rPr lang="zh-CN" altLang="en-US" sz="3200" b="1" dirty="0">
                <a:solidFill>
                  <a:schemeClr val="tx1"/>
                </a:solidFill>
                <a:latin typeface="DengXian" panose="02010600030101010101" pitchFamily="2" charset="-122"/>
                <a:ea typeface="DengXian" panose="02010600030101010101" pitchFamily="2" charset="-122"/>
              </a:rPr>
              <a:t>所说的：</a:t>
            </a:r>
            <a:r>
              <a:rPr lang="zh-CN" altLang="en-US" sz="3200" b="1" dirty="0">
                <a:solidFill>
                  <a:srgbClr val="FF0000"/>
                </a:solidFill>
                <a:latin typeface="KaiTi" panose="02010609060101010101" pitchFamily="49" charset="-122"/>
                <a:ea typeface="KaiTi" panose="02010609060101010101" pitchFamily="49" charset="-122"/>
              </a:rPr>
              <a:t>“所以你们要去使</a:t>
            </a:r>
            <a:r>
              <a:rPr lang="zh-CN" altLang="en-US" sz="3200" b="1" dirty="0">
                <a:solidFill>
                  <a:srgbClr val="2E24FC"/>
                </a:solidFill>
                <a:latin typeface="KaiTi" panose="02010609060101010101" pitchFamily="49" charset="-122"/>
                <a:ea typeface="KaiTi" panose="02010609060101010101" pitchFamily="49" charset="-122"/>
              </a:rPr>
              <a:t>万民</a:t>
            </a:r>
            <a:r>
              <a:rPr lang="zh-CN" altLang="en-US" sz="3200" b="1" dirty="0">
                <a:solidFill>
                  <a:srgbClr val="FF0000"/>
                </a:solidFill>
                <a:latin typeface="KaiTi" panose="02010609060101010101" pitchFamily="49" charset="-122"/>
                <a:ea typeface="KaiTi" panose="02010609060101010101" pitchFamily="49" charset="-122"/>
              </a:rPr>
              <a:t>作我的门徒，</a:t>
            </a:r>
            <a:r>
              <a:rPr lang="en-US" sz="3200" b="1" dirty="0">
                <a:solidFill>
                  <a:srgbClr val="FF0000"/>
                </a:solidFill>
                <a:latin typeface="KaiTi" panose="02010609060101010101" pitchFamily="49" charset="-122"/>
                <a:ea typeface="KaiTi" panose="02010609060101010101" pitchFamily="49" charset="-122"/>
              </a:rPr>
              <a:t>……</a:t>
            </a:r>
            <a:r>
              <a:rPr lang="zh-CN" altLang="en-US" sz="3200" b="1" dirty="0">
                <a:solidFill>
                  <a:srgbClr val="2E24FC"/>
                </a:solidFill>
                <a:latin typeface="KaiTi" panose="02010609060101010101" pitchFamily="49" charset="-122"/>
                <a:ea typeface="KaiTi" panose="02010609060101010101" pitchFamily="49" charset="-122"/>
              </a:rPr>
              <a:t>凡我所吩咐你们的都教训他们遵守</a:t>
            </a:r>
            <a:r>
              <a:rPr lang="zh-CN" altLang="en-US" sz="3200" b="1" dirty="0">
                <a:solidFill>
                  <a:srgbClr val="FF0000"/>
                </a:solidFill>
                <a:latin typeface="KaiTi" panose="02010609060101010101" pitchFamily="49" charset="-122"/>
                <a:ea typeface="KaiTi" panose="02010609060101010101" pitchFamily="49" charset="-122"/>
              </a:rPr>
              <a:t>，</a:t>
            </a:r>
            <a:r>
              <a:rPr lang="en-US" sz="3200" b="1" dirty="0">
                <a:solidFill>
                  <a:srgbClr val="FF0000"/>
                </a:solidFill>
                <a:latin typeface="KaiTi" panose="02010609060101010101" pitchFamily="49" charset="-122"/>
                <a:ea typeface="KaiTi" panose="02010609060101010101" pitchFamily="49" charset="-122"/>
              </a:rPr>
              <a:t>……</a:t>
            </a:r>
            <a:r>
              <a:rPr lang="zh-CN" altLang="en-US" sz="3200" b="1" dirty="0">
                <a:solidFill>
                  <a:srgbClr val="FF0000"/>
                </a:solidFill>
                <a:latin typeface="KaiTi" panose="02010609060101010101" pitchFamily="49" charset="-122"/>
                <a:ea typeface="KaiTi" panose="02010609060101010101" pitchFamily="49" charset="-122"/>
              </a:rPr>
              <a:t>”</a:t>
            </a:r>
            <a:r>
              <a:rPr lang="zh-CN" altLang="en-US" sz="3200" b="1" dirty="0">
                <a:solidFill>
                  <a:schemeClr val="tx1"/>
                </a:solidFill>
                <a:latin typeface="DengXian" panose="02010600030101010101" pitchFamily="2" charset="-122"/>
                <a:ea typeface="DengXian" panose="02010600030101010101" pitchFamily="2" charset="-122"/>
              </a:rPr>
              <a:t>。</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根据上述经文，太二十三</a:t>
            </a:r>
            <a:r>
              <a:rPr lang="en-US" sz="3200" b="1" dirty="0">
                <a:solidFill>
                  <a:schemeClr val="tx1"/>
                </a:solidFill>
                <a:latin typeface="DengXian" panose="02010600030101010101" pitchFamily="2" charset="-122"/>
                <a:ea typeface="DengXian" panose="02010600030101010101" pitchFamily="2" charset="-122"/>
              </a:rPr>
              <a:t>23</a:t>
            </a:r>
            <a:r>
              <a:rPr lang="zh-CN" altLang="en-US" sz="3200" b="1" dirty="0">
                <a:solidFill>
                  <a:schemeClr val="tx1"/>
                </a:solidFill>
                <a:latin typeface="DengXian" panose="02010600030101010101" pitchFamily="2" charset="-122"/>
                <a:ea typeface="DengXian" panose="02010600030101010101" pitchFamily="2" charset="-122"/>
              </a:rPr>
              <a:t>只是对犹太人的要求吗？不也是对外邦基督徒的要求吗？</a:t>
            </a:r>
            <a:endParaRPr lang="en-US" sz="3200" b="1" dirty="0">
              <a:solidFill>
                <a:schemeClr val="tx1"/>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6EC25325-F038-C9FE-5B98-05DBC458AF73}"/>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22</a:t>
            </a:fld>
            <a:endParaRPr lang="en-US" altLang="zh-CN">
              <a:solidFill>
                <a:srgbClr val="55554A"/>
              </a:solidFill>
            </a:endParaRPr>
          </a:p>
        </p:txBody>
      </p:sp>
    </p:spTree>
    <p:extLst>
      <p:ext uri="{BB962C8B-B14F-4D97-AF65-F5344CB8AC3E}">
        <p14:creationId xmlns:p14="http://schemas.microsoft.com/office/powerpoint/2010/main" val="4145917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zh-CN" altLang="en-US" sz="3200" b="1" kern="100" dirty="0">
                <a:solidFill>
                  <a:srgbClr val="2E24FC"/>
                </a:solidFill>
                <a:latin typeface="Calibri"/>
                <a:ea typeface="DengXian"/>
                <a:cs typeface="Times New Roman"/>
              </a:rPr>
              <a:t>（三）迷思三：新约中十一奉献是完全自愿的，如果教会让信徒在十一奉献上感受到任何压力，就是对信徒的道德绑架。</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en-US" sz="3200" kern="100" dirty="0">
                <a:solidFill>
                  <a:schemeClr val="tx1"/>
                </a:solidFill>
                <a:latin typeface="Calibri"/>
                <a:ea typeface="DengXian"/>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讲这话的人通常会引用林后九</a:t>
            </a:r>
            <a:r>
              <a:rPr lang="en-US" sz="3200" b="1" kern="100" dirty="0">
                <a:solidFill>
                  <a:schemeClr val="tx1"/>
                </a:solidFill>
                <a:latin typeface="DengXian" panose="02010600030101010101" pitchFamily="2" charset="-122"/>
                <a:ea typeface="DengXian" panose="02010600030101010101" pitchFamily="2" charset="-122"/>
                <a:cs typeface="Times New Roman"/>
              </a:rPr>
              <a:t>6-7</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作为根据：</a:t>
            </a:r>
            <a:r>
              <a:rPr lang="zh-CN" altLang="en-US" sz="3200" b="1" kern="100" dirty="0">
                <a:solidFill>
                  <a:srgbClr val="FF0000"/>
                </a:solidFill>
                <a:latin typeface="Calibri"/>
                <a:ea typeface="KaiTi"/>
                <a:cs typeface="Times New Roman"/>
              </a:rPr>
              <a:t>“少种的少收，多种的多收，这话是真的。各人要随本心所酌量的，不要作难，不要勉强，因为捐得乐意的人是神所喜爱的。”</a:t>
            </a:r>
            <a:endParaRPr lang="en-CA" sz="3200" kern="100" dirty="0">
              <a:solidFill>
                <a:srgbClr val="FF0000"/>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en-US" sz="32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但是，根据上下文就知道，这里所说的奉献，根本就不是十一奉献，而是慈善捐款，用以救助耶路撒冷教会的需要。</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慈善捐款的确是完全自愿的，属于素祭；但十一奉献不是完全自愿的，属于举祭</a:t>
            </a:r>
            <a:r>
              <a:rPr lang="zh-CN" altLang="en-US" sz="2800" b="1" dirty="0">
                <a:solidFill>
                  <a:schemeClr val="tx1"/>
                </a:solidFill>
                <a:latin typeface="DengXian" panose="02010600030101010101" pitchFamily="2" charset="-122"/>
                <a:ea typeface="DengXian" panose="02010600030101010101" pitchFamily="2" charset="-122"/>
              </a:rPr>
              <a:t>（出二十九</a:t>
            </a:r>
            <a:r>
              <a:rPr lang="en-US" sz="2800" b="1" dirty="0">
                <a:solidFill>
                  <a:schemeClr val="tx1"/>
                </a:solidFill>
                <a:latin typeface="DengXian" panose="02010600030101010101" pitchFamily="2" charset="-122"/>
                <a:ea typeface="DengXian" panose="02010600030101010101" pitchFamily="2" charset="-122"/>
              </a:rPr>
              <a:t>28</a:t>
            </a:r>
            <a:r>
              <a:rPr lang="zh-CN" altLang="en-US" sz="2800" b="1" dirty="0">
                <a:solidFill>
                  <a:schemeClr val="tx1"/>
                </a:solidFill>
                <a:latin typeface="DengXian" panose="02010600030101010101" pitchFamily="2" charset="-122"/>
                <a:ea typeface="DengXian" panose="02010600030101010101" pitchFamily="2" charset="-122"/>
              </a:rPr>
              <a:t>），</a:t>
            </a:r>
            <a:r>
              <a:rPr lang="zh-CN" altLang="en-US" sz="3200" b="1" dirty="0">
                <a:solidFill>
                  <a:schemeClr val="tx1"/>
                </a:solidFill>
                <a:latin typeface="DengXian" panose="02010600030101010101" pitchFamily="2" charset="-122"/>
                <a:ea typeface="DengXian" panose="02010600030101010101" pitchFamily="2" charset="-122"/>
              </a:rPr>
              <a:t>是当纳的。（玛三</a:t>
            </a:r>
            <a:r>
              <a:rPr lang="en-US" sz="3200" b="1" dirty="0">
                <a:solidFill>
                  <a:schemeClr val="tx1"/>
                </a:solidFill>
                <a:latin typeface="DengXian" panose="02010600030101010101" pitchFamily="2" charset="-122"/>
                <a:ea typeface="DengXian" panose="02010600030101010101" pitchFamily="2" charset="-122"/>
              </a:rPr>
              <a:t>8-10</a:t>
            </a:r>
            <a:r>
              <a:rPr lang="zh-CN" altLang="en-US" sz="3200" b="1" dirty="0">
                <a:solidFill>
                  <a:schemeClr val="tx1"/>
                </a:solidFill>
                <a:latin typeface="DengXian" panose="02010600030101010101" pitchFamily="2" charset="-122"/>
                <a:ea typeface="DengXian" panose="02010600030101010101" pitchFamily="2" charset="-122"/>
              </a:rPr>
              <a:t>）</a:t>
            </a:r>
            <a:endParaRPr lang="en-US" sz="3200" b="1" dirty="0">
              <a:solidFill>
                <a:schemeClr val="tx1"/>
              </a:solidFill>
              <a:latin typeface="DengXian" panose="02010600030101010101" pitchFamily="2" charset="-122"/>
              <a:ea typeface="DengXian" panose="02010600030101010101" pitchFamily="2" charset="-122"/>
            </a:endParaRPr>
          </a:p>
          <a:p>
            <a:pPr marL="0" marR="0" indent="800100">
              <a:lnSpc>
                <a:spcPct val="115000"/>
              </a:lnSpc>
              <a:spcBef>
                <a:spcPts val="600"/>
              </a:spcBef>
              <a:spcAft>
                <a:spcPts val="600"/>
              </a:spcAft>
              <a:buNone/>
            </a:pPr>
            <a:r>
              <a:rPr lang="en-US" altLang="zh-CN" sz="3200" b="1" kern="100" dirty="0">
                <a:solidFill>
                  <a:schemeClr val="tx1"/>
                </a:solidFill>
                <a:latin typeface="DengXian" panose="02010600030101010101" pitchFamily="2" charset="-122"/>
                <a:ea typeface="DengXian" panose="02010600030101010101" pitchFamily="2" charset="-122"/>
                <a:cs typeface="Times New Roman"/>
              </a:rPr>
              <a:t> </a:t>
            </a:r>
            <a:endParaRPr lang="en-CA" sz="3200" b="1" kern="100" dirty="0">
              <a:solidFill>
                <a:schemeClr val="tx1"/>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15000"/>
              </a:lnSpc>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（四）迷思四：只要心里爱神就好，作不作十一奉献无关紧要，因为神是看内心，人是看外表。</a:t>
            </a:r>
            <a:endParaRPr lang="en-CA" sz="3200" b="1" kern="100" dirty="0">
              <a:solidFill>
                <a:srgbClr val="2E24FC"/>
              </a:solidFill>
              <a:latin typeface="Calibri"/>
              <a:ea typeface="DengXian"/>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这个迷思的错误是看问题不全面，只看到事情的一面，没有看到事情的另一面。</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0" y="1047750"/>
            <a:ext cx="9144001" cy="4103594"/>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关于十一奉献的教导，一方面，神创造万物并不缺物质供养，祂看重信徒内心的真诚与敬畏，超过外在的财物献祭。所以，内心态度优先于外在行为。</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另一方面，十一奉献又是信仰回应的外在体现。这一点主耶稣在太六</a:t>
            </a:r>
            <a:r>
              <a:rPr lang="en-US" sz="3200" b="1" kern="100" dirty="0">
                <a:solidFill>
                  <a:schemeClr val="tx1"/>
                </a:solidFill>
                <a:latin typeface="Calibri"/>
                <a:ea typeface="DengXian"/>
                <a:cs typeface="Times New Roman"/>
              </a:rPr>
              <a:t>21</a:t>
            </a:r>
            <a:r>
              <a:rPr lang="zh-CN" altLang="en-US" sz="3200" b="1" kern="100" dirty="0">
                <a:solidFill>
                  <a:schemeClr val="tx1"/>
                </a:solidFill>
                <a:latin typeface="Calibri"/>
                <a:ea typeface="DengXian"/>
                <a:cs typeface="Times New Roman"/>
              </a:rPr>
              <a:t>说得非常清楚，</a:t>
            </a:r>
            <a:r>
              <a:rPr lang="zh-CN" altLang="en-US" sz="3200" b="1" kern="100" dirty="0">
                <a:solidFill>
                  <a:srgbClr val="FF0000"/>
                </a:solidFill>
                <a:latin typeface="Calibri"/>
                <a:ea typeface="KaiTi"/>
                <a:cs typeface="Times New Roman"/>
              </a:rPr>
              <a:t>“你的财宝在哪里，你的心也在那里。”</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十一奉献正是你内在价值观的外在表现。</a:t>
            </a:r>
            <a:endParaRPr lang="en-CA" sz="3200" kern="100" dirty="0">
              <a:solidFill>
                <a:srgbClr val="2E24FC"/>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200" y="0"/>
            <a:ext cx="7543800" cy="970360"/>
          </a:xfrm>
        </p:spPr>
        <p:txBody>
          <a:bodyPr>
            <a:noAutofit/>
          </a:bodyPr>
          <a:lstStyle/>
          <a:p>
            <a:pPr>
              <a:tabLst>
                <a:tab pos="4457700" algn="l"/>
              </a:tabLst>
            </a:pPr>
            <a:r>
              <a:rPr lang="zh-CN" altLang="en-US" sz="3600" b="1" dirty="0">
                <a:solidFill>
                  <a:srgbClr val="FF0000"/>
                </a:solidFill>
                <a:effectLst/>
                <a:latin typeface="+mn-ea"/>
                <a:cs typeface="Times New Roman"/>
              </a:rPr>
              <a:t>二、关于十一奉献的五大迷思与错误</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buNone/>
            </a:pPr>
            <a:r>
              <a:rPr lang="en-US" altLang="zh-CN" dirty="0"/>
              <a:t>	</a:t>
            </a:r>
            <a:r>
              <a:rPr lang="zh-CN" altLang="en-US" sz="2800" b="1" dirty="0">
                <a:solidFill>
                  <a:srgbClr val="2E24FC"/>
                </a:solidFill>
                <a:latin typeface="DengXian" panose="02010600030101010101" pitchFamily="2" charset="-122"/>
                <a:ea typeface="DengXian" panose="02010600030101010101" pitchFamily="2" charset="-122"/>
              </a:rPr>
              <a:t>（五）迷思五：新约信徒要像旧约犹太人遵守律法一样完全遵守十一奉献。 </a:t>
            </a:r>
            <a:endParaRPr lang="en-US" sz="2800" b="1" dirty="0">
              <a:solidFill>
                <a:srgbClr val="2E24FC"/>
              </a:solidFill>
              <a:latin typeface="DengXian" panose="02010600030101010101" pitchFamily="2" charset="-122"/>
              <a:ea typeface="DengXian" panose="02010600030101010101" pitchFamily="2" charset="-122"/>
            </a:endParaRPr>
          </a:p>
          <a:p>
            <a:pPr marL="0" indent="0">
              <a:buNone/>
            </a:pPr>
            <a:r>
              <a:rPr lang="en-US"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这种观点的问题是没有看到新约的新颖性，它是对旧约的更新，虽与旧约有连续性，但不是完全相同。</a:t>
            </a:r>
            <a:endParaRPr lang="en-US" sz="2800" b="1" dirty="0">
              <a:solidFill>
                <a:schemeClr val="tx1"/>
              </a:solidFill>
              <a:latin typeface="DengXian" panose="02010600030101010101" pitchFamily="2" charset="-122"/>
              <a:ea typeface="DengXian" panose="02010600030101010101" pitchFamily="2" charset="-122"/>
            </a:endParaRPr>
          </a:p>
          <a:p>
            <a:pPr marL="0" indent="0">
              <a:buNone/>
            </a:pPr>
            <a:r>
              <a:rPr lang="en-US"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进一步说，对于十一奉献，基督徒跟犹太人究竟有什么异同？这其实是一个神学问题，一个绝不简单的神学问题。</a:t>
            </a:r>
            <a:endParaRPr lang="en-US" altLang="zh-CN" sz="2800" b="1" kern="100" dirty="0">
              <a:solidFill>
                <a:schemeClr val="tx1"/>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835756-7704-8B9C-AEB6-C4F10819D9A7}"/>
              </a:ext>
            </a:extLst>
          </p:cNvPr>
          <p:cNvSpPr>
            <a:spLocks noGrp="1"/>
          </p:cNvSpPr>
          <p:nvPr>
            <p:ph type="title"/>
          </p:nvPr>
        </p:nvSpPr>
        <p:spPr>
          <a:xfrm>
            <a:off x="457200" y="136922"/>
            <a:ext cx="7696200" cy="833438"/>
          </a:xfrm>
        </p:spPr>
        <p:txBody>
          <a:bodyPr>
            <a:noAutofit/>
          </a:bodyPr>
          <a:lstStyle/>
          <a:p>
            <a:r>
              <a:rPr lang="zh-CN" altLang="en-US" sz="3600" b="1" dirty="0">
                <a:solidFill>
                  <a:srgbClr val="FF0000"/>
                </a:solidFill>
                <a:effectLst/>
                <a:latin typeface="+mn-ea"/>
                <a:cs typeface="Times New Roman"/>
              </a:rPr>
              <a:t>二、关于十一奉献的五大迷思与错误</a:t>
            </a:r>
            <a:endParaRPr lang="en-US" sz="3600" dirty="0"/>
          </a:p>
        </p:txBody>
      </p:sp>
      <p:sp>
        <p:nvSpPr>
          <p:cNvPr id="3" name="Content Placeholder 2">
            <a:extLst>
              <a:ext uri="{FF2B5EF4-FFF2-40B4-BE49-F238E27FC236}">
                <a16:creationId xmlns:a16="http://schemas.microsoft.com/office/drawing/2014/main" xmlns="" id="{4115DF2E-3104-6765-8D75-9788DF12D0C3}"/>
              </a:ext>
            </a:extLst>
          </p:cNvPr>
          <p:cNvSpPr>
            <a:spLocks noGrp="1"/>
          </p:cNvSpPr>
          <p:nvPr>
            <p:ph idx="1"/>
          </p:nvPr>
        </p:nvSpPr>
        <p:spPr>
          <a:xfrm>
            <a:off x="0" y="1200150"/>
            <a:ext cx="9144000" cy="3943349"/>
          </a:xfrm>
        </p:spPr>
        <p:txBody>
          <a:bodyPr/>
          <a:lstStyle/>
          <a:p>
            <a:pPr marL="0" indent="0">
              <a:buNone/>
            </a:pPr>
            <a:r>
              <a:rPr lang="en-US" altLang="zh-CN" dirty="0"/>
              <a:t>	</a:t>
            </a:r>
            <a:r>
              <a:rPr lang="zh-CN" altLang="en-US" sz="2800" b="1" dirty="0">
                <a:solidFill>
                  <a:schemeClr val="tx1"/>
                </a:solidFill>
                <a:latin typeface="DengXian" panose="02010600030101010101" pitchFamily="2" charset="-122"/>
                <a:ea typeface="DengXian" panose="02010600030101010101" pitchFamily="2" charset="-122"/>
              </a:rPr>
              <a:t>关键在于：犹太人守十一奉献是作为遵守全律法   （即律法的整个系统，包括其中的一点一画）的一部分；这情形就像一个现代公民，遵守税收制度是作为遵守国家法律制度的一部分。</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对基督徒来说，我们要区分律法的实质内容与律法的施行方式。</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对于律法的施行方式，我们是在恩典之下，不是在律法之下，我们已经脱离了旧约律法的系统或整个体制。</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a16="http://schemas.microsoft.com/office/drawing/2014/main" xmlns="" id="{3E9687FC-122E-4DCA-53A2-6D607C6EBBC6}"/>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28</a:t>
            </a:fld>
            <a:endParaRPr lang="en-US" altLang="zh-CN">
              <a:solidFill>
                <a:srgbClr val="55554A"/>
              </a:solidFill>
            </a:endParaRPr>
          </a:p>
        </p:txBody>
      </p:sp>
    </p:spTree>
    <p:extLst>
      <p:ext uri="{BB962C8B-B14F-4D97-AF65-F5344CB8AC3E}">
        <p14:creationId xmlns:p14="http://schemas.microsoft.com/office/powerpoint/2010/main" val="1590864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1E242D-1A50-3223-7219-C082B89899A5}"/>
              </a:ext>
            </a:extLst>
          </p:cNvPr>
          <p:cNvSpPr>
            <a:spLocks noGrp="1"/>
          </p:cNvSpPr>
          <p:nvPr>
            <p:ph type="title"/>
          </p:nvPr>
        </p:nvSpPr>
        <p:spPr/>
        <p:txBody>
          <a:bodyPr>
            <a:normAutofit fontScale="90000"/>
          </a:bodyPr>
          <a:lstStyle/>
          <a:p>
            <a:r>
              <a:rPr lang="zh-CN" altLang="en-US" sz="3600" b="1" dirty="0">
                <a:solidFill>
                  <a:srgbClr val="FF0000"/>
                </a:solidFill>
                <a:effectLst/>
                <a:latin typeface="+mn-ea"/>
                <a:cs typeface="Times New Roman"/>
              </a:rPr>
              <a:t>二、关于十一奉献的五大迷思与错误</a:t>
            </a:r>
            <a:endParaRPr lang="en-US" sz="3600" dirty="0"/>
          </a:p>
        </p:txBody>
      </p:sp>
      <p:sp>
        <p:nvSpPr>
          <p:cNvPr id="3" name="Content Placeholder 2">
            <a:extLst>
              <a:ext uri="{FF2B5EF4-FFF2-40B4-BE49-F238E27FC236}">
                <a16:creationId xmlns:a16="http://schemas.microsoft.com/office/drawing/2014/main" xmlns="" id="{E32ACAC6-1EA9-DCB0-AF51-E00BA2B5E88B}"/>
              </a:ext>
            </a:extLst>
          </p:cNvPr>
          <p:cNvSpPr>
            <a:spLocks noGrp="1"/>
          </p:cNvSpPr>
          <p:nvPr>
            <p:ph idx="1"/>
          </p:nvPr>
        </p:nvSpPr>
        <p:spPr>
          <a:xfrm>
            <a:off x="0" y="1047750"/>
            <a:ext cx="9144000" cy="4095749"/>
          </a:xfrm>
        </p:spPr>
        <p:txBody>
          <a:bodyPr/>
          <a:lstStyle/>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但是，律法的实质内容，例如爱神爱人爱自己爱万物等，是</a:t>
            </a:r>
            <a:r>
              <a:rPr lang="zh-CN" altLang="en-US" sz="3200" b="1" dirty="0">
                <a:solidFill>
                  <a:srgbClr val="2E24FC"/>
                </a:solidFill>
                <a:latin typeface="DengXian" panose="02010600030101010101" pitchFamily="2" charset="-122"/>
                <a:ea typeface="DengXian" panose="02010600030101010101" pitchFamily="2" charset="-122"/>
              </a:rPr>
              <a:t>神的本性的体现</a:t>
            </a:r>
            <a:r>
              <a:rPr lang="zh-CN" altLang="en-US" sz="3200" b="1" dirty="0">
                <a:solidFill>
                  <a:schemeClr val="tx1"/>
                </a:solidFill>
                <a:latin typeface="DengXian" panose="02010600030101010101" pitchFamily="2" charset="-122"/>
                <a:ea typeface="DengXian" panose="02010600030101010101" pitchFamily="2" charset="-122"/>
              </a:rPr>
              <a:t>，是</a:t>
            </a:r>
            <a:r>
              <a:rPr lang="zh-CN" altLang="en-US" sz="3200" b="1" dirty="0">
                <a:solidFill>
                  <a:srgbClr val="2E24FC"/>
                </a:solidFill>
                <a:latin typeface="DengXian" panose="02010600030101010101" pitchFamily="2" charset="-122"/>
                <a:ea typeface="DengXian" panose="02010600030101010101" pitchFamily="2" charset="-122"/>
              </a:rPr>
              <a:t>神的旨意</a:t>
            </a:r>
            <a:r>
              <a:rPr lang="zh-CN" altLang="en-US" sz="3200" b="1" dirty="0">
                <a:solidFill>
                  <a:schemeClr val="tx1"/>
                </a:solidFill>
                <a:latin typeface="DengXian" panose="02010600030101010101" pitchFamily="2" charset="-122"/>
                <a:ea typeface="DengXian" panose="02010600030101010101" pitchFamily="2" charset="-122"/>
              </a:rPr>
              <a:t>的一部分。</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它是不会废弃的，是永远长存的，因此是基督徒需要竭力追求和遵行的。</a:t>
            </a:r>
            <a:endParaRPr lang="en-US"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rgbClr val="2E24FC"/>
                </a:solidFill>
                <a:latin typeface="DengXian" panose="02010600030101010101" pitchFamily="2" charset="-122"/>
                <a:ea typeface="DengXian" panose="02010600030101010101" pitchFamily="2" charset="-122"/>
              </a:rPr>
              <a:t>简而言之，新约中的十一奉献不是律法，而是恩典、特权和祝福（施比受更为有福），超过了旧约，对今生和来生都大有益处。</a:t>
            </a:r>
            <a:endParaRPr lang="en-US" sz="3200" b="1" dirty="0">
              <a:solidFill>
                <a:srgbClr val="2E24FC"/>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B952D301-4E27-C065-07F6-6F15B5C4ECE6}"/>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29</a:t>
            </a:fld>
            <a:endParaRPr lang="en-US" altLang="zh-CN">
              <a:solidFill>
                <a:srgbClr val="55554A"/>
              </a:solidFill>
            </a:endParaRPr>
          </a:p>
        </p:txBody>
      </p:sp>
    </p:spTree>
    <p:extLst>
      <p:ext uri="{BB962C8B-B14F-4D97-AF65-F5344CB8AC3E}">
        <p14:creationId xmlns:p14="http://schemas.microsoft.com/office/powerpoint/2010/main" val="158454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F4E9D0-CD9F-20D2-FE84-27821D88E368}"/>
              </a:ext>
            </a:extLst>
          </p:cNvPr>
          <p:cNvSpPr>
            <a:spLocks noGrp="1"/>
          </p:cNvSpPr>
          <p:nvPr>
            <p:ph type="title"/>
          </p:nvPr>
        </p:nvSpPr>
        <p:spPr/>
        <p:txBody>
          <a:bodyPr/>
          <a:lstStyle/>
          <a:p>
            <a:r>
              <a:rPr lang="zh-CN" altLang="en-US" b="1" dirty="0">
                <a:solidFill>
                  <a:srgbClr val="FF0000"/>
                </a:solidFill>
              </a:rPr>
              <a:t>引言</a:t>
            </a:r>
            <a:endParaRPr lang="en-US" dirty="0"/>
          </a:p>
        </p:txBody>
      </p:sp>
      <p:sp>
        <p:nvSpPr>
          <p:cNvPr id="3" name="Content Placeholder 2">
            <a:extLst>
              <a:ext uri="{FF2B5EF4-FFF2-40B4-BE49-F238E27FC236}">
                <a16:creationId xmlns:a16="http://schemas.microsoft.com/office/drawing/2014/main" xmlns="" id="{98889948-B552-7B3B-D927-295947C8A1F5}"/>
              </a:ext>
            </a:extLst>
          </p:cNvPr>
          <p:cNvSpPr>
            <a:spLocks noGrp="1"/>
          </p:cNvSpPr>
          <p:nvPr>
            <p:ph idx="1"/>
          </p:nvPr>
        </p:nvSpPr>
        <p:spPr>
          <a:xfrm>
            <a:off x="0" y="1123950"/>
            <a:ext cx="9144000" cy="4038599"/>
          </a:xfrm>
        </p:spPr>
        <p:txBody>
          <a:bodyPr/>
          <a:lstStyle/>
          <a:p>
            <a:pPr marL="0" indent="0">
              <a:buNone/>
            </a:pPr>
            <a:r>
              <a:rPr lang="en-US" altLang="zh-CN" dirty="0"/>
              <a:t>	</a:t>
            </a:r>
            <a:r>
              <a:rPr lang="zh-CN" altLang="en-US" sz="2800" b="1" dirty="0">
                <a:solidFill>
                  <a:schemeClr val="tx1"/>
                </a:solidFill>
                <a:latin typeface="DengXian" panose="02010600030101010101" pitchFamily="2" charset="-122"/>
                <a:ea typeface="DengXian" panose="02010600030101010101" pitchFamily="2" charset="-122"/>
              </a:rPr>
              <a:t>不过，要讲清楚什么是神学并非易事，因为它包罗万象，在神学院要用专门的课程来讲解。</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今天我用一句简单的话来概括，神学一言以蔽之，就是圣经三观，包括圣经世界观、人生观和价值观。</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举例来说，</a:t>
            </a:r>
            <a:r>
              <a:rPr lang="zh-CN" altLang="en-US" sz="2800" b="1" dirty="0">
                <a:solidFill>
                  <a:srgbClr val="2E24FC"/>
                </a:solidFill>
                <a:latin typeface="DengXian" panose="02010600030101010101" pitchFamily="2" charset="-122"/>
                <a:ea typeface="DengXian" panose="02010600030101010101" pitchFamily="2" charset="-122"/>
              </a:rPr>
              <a:t>圣经世界观</a:t>
            </a:r>
            <a:r>
              <a:rPr lang="zh-CN" altLang="en-US" sz="2800" b="1" dirty="0">
                <a:solidFill>
                  <a:schemeClr val="tx1"/>
                </a:solidFill>
                <a:latin typeface="DengXian" panose="02010600030101010101" pitchFamily="2" charset="-122"/>
                <a:ea typeface="DengXian" panose="02010600030101010101" pitchFamily="2" charset="-122"/>
              </a:rPr>
              <a:t>包括：创造、救赎、属灵争战、救恩历史、末世论等；</a:t>
            </a:r>
            <a:r>
              <a:rPr lang="zh-CN" altLang="en-US" sz="2800" b="1" dirty="0">
                <a:solidFill>
                  <a:srgbClr val="2E24FC"/>
                </a:solidFill>
                <a:latin typeface="DengXian" panose="02010600030101010101" pitchFamily="2" charset="-122"/>
                <a:ea typeface="DengXian" panose="02010600030101010101" pitchFamily="2" charset="-122"/>
              </a:rPr>
              <a:t>圣经人生观</a:t>
            </a:r>
            <a:r>
              <a:rPr lang="zh-CN" altLang="en-US" sz="2800" b="1" dirty="0">
                <a:solidFill>
                  <a:schemeClr val="tx1"/>
                </a:solidFill>
                <a:latin typeface="DengXian" panose="02010600030101010101" pitchFamily="2" charset="-122"/>
                <a:ea typeface="DengXian" panose="02010600030101010101" pitchFamily="2" charset="-122"/>
              </a:rPr>
              <a:t>包括得救、感恩、奉献、成圣、得胜、使命、产业、命定，信、望、爱等；</a:t>
            </a:r>
            <a:r>
              <a:rPr lang="zh-CN" altLang="en-US" sz="2800" b="1" dirty="0">
                <a:solidFill>
                  <a:srgbClr val="2E24FC"/>
                </a:solidFill>
                <a:latin typeface="DengXian" panose="02010600030101010101" pitchFamily="2" charset="-122"/>
                <a:ea typeface="DengXian" panose="02010600030101010101" pitchFamily="2" charset="-122"/>
              </a:rPr>
              <a:t>圣经的价值观</a:t>
            </a:r>
            <a:r>
              <a:rPr lang="zh-CN" altLang="en-US" sz="2800" b="1" dirty="0">
                <a:solidFill>
                  <a:schemeClr val="tx1"/>
                </a:solidFill>
                <a:latin typeface="DengXian" panose="02010600030101010101" pitchFamily="2" charset="-122"/>
                <a:ea typeface="DengXian" panose="02010600030101010101" pitchFamily="2" charset="-122"/>
              </a:rPr>
              <a:t>包括神观、人观、家庭观、教会观、天国观、物观，以及它们之间的关系观等等。</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a16="http://schemas.microsoft.com/office/drawing/2014/main" xmlns="" id="{C6E1B133-9371-9BF4-E421-F45CD78610B2}"/>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4065084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37E45D-1E89-53F8-3230-061F104DEBC5}"/>
              </a:ext>
            </a:extLst>
          </p:cNvPr>
          <p:cNvSpPr>
            <a:spLocks noGrp="1"/>
          </p:cNvSpPr>
          <p:nvPr>
            <p:ph type="title"/>
          </p:nvPr>
        </p:nvSpPr>
        <p:spPr>
          <a:xfrm>
            <a:off x="457200" y="136922"/>
            <a:ext cx="7772400" cy="833438"/>
          </a:xfrm>
        </p:spPr>
        <p:txBody>
          <a:bodyPr>
            <a:noAutofit/>
          </a:bodyPr>
          <a:lstStyle/>
          <a:p>
            <a:r>
              <a:rPr lang="zh-CN" altLang="en-US" sz="3600" b="1" dirty="0">
                <a:solidFill>
                  <a:srgbClr val="FF0000"/>
                </a:solidFill>
                <a:effectLst/>
                <a:latin typeface="+mn-ea"/>
                <a:cs typeface="Times New Roman"/>
              </a:rPr>
              <a:t>二、关于十一奉献的五大迷思与错误</a:t>
            </a:r>
            <a:endParaRPr lang="en-US" sz="3600" dirty="0"/>
          </a:p>
        </p:txBody>
      </p:sp>
      <p:sp>
        <p:nvSpPr>
          <p:cNvPr id="3" name="Content Placeholder 2">
            <a:extLst>
              <a:ext uri="{FF2B5EF4-FFF2-40B4-BE49-F238E27FC236}">
                <a16:creationId xmlns:a16="http://schemas.microsoft.com/office/drawing/2014/main" xmlns="" id="{D489C80A-F6AA-AE71-F936-139EB56737E5}"/>
              </a:ext>
            </a:extLst>
          </p:cNvPr>
          <p:cNvSpPr>
            <a:spLocks noGrp="1"/>
          </p:cNvSpPr>
          <p:nvPr>
            <p:ph idx="1"/>
          </p:nvPr>
        </p:nvSpPr>
        <p:spPr>
          <a:xfrm>
            <a:off x="0" y="1200150"/>
            <a:ext cx="9144000" cy="3943349"/>
          </a:xfrm>
        </p:spPr>
        <p:txBody>
          <a:bodyPr/>
          <a:lstStyle/>
          <a:p>
            <a:pPr marL="0" indent="0">
              <a:buNone/>
            </a:pPr>
            <a:r>
              <a:rPr lang="en-US" altLang="zh-CN" dirty="0"/>
              <a:t>	</a:t>
            </a:r>
            <a:r>
              <a:rPr lang="zh-CN" altLang="en-US" sz="3200" b="1" dirty="0">
                <a:solidFill>
                  <a:schemeClr val="tx1"/>
                </a:solidFill>
                <a:latin typeface="DengXian" panose="02010600030101010101" pitchFamily="2" charset="-122"/>
                <a:ea typeface="DengXian" panose="02010600030101010101" pitchFamily="2" charset="-122"/>
              </a:rPr>
              <a:t>所以，若有人问你基督徒要不要十一奉献？</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你不要按守不守律法的思路来回答，而要按遵行神的旨意的思路来回答。</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你可以反问道：</a:t>
            </a:r>
            <a:r>
              <a:rPr lang="zh-CN" altLang="en-US" sz="3200" b="1" dirty="0">
                <a:solidFill>
                  <a:srgbClr val="2E24FC"/>
                </a:solidFill>
                <a:latin typeface="DengXian" panose="02010600030101010101" pitchFamily="2" charset="-122"/>
                <a:ea typeface="DengXian" panose="02010600030101010101" pitchFamily="2" charset="-122"/>
              </a:rPr>
              <a:t>基督徒作十一奉献是神的旨意吗？</a:t>
            </a:r>
            <a:endParaRPr lang="en-US" altLang="zh-CN" sz="3200" b="1" dirty="0">
              <a:solidFill>
                <a:srgbClr val="2E24FC"/>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rgbClr val="7030A0"/>
                </a:solidFill>
                <a:latin typeface="DengXian" panose="02010600030101010101" pitchFamily="2" charset="-122"/>
                <a:ea typeface="DengXian" panose="02010600030101010101" pitchFamily="2" charset="-122"/>
              </a:rPr>
              <a:t>更详细的解释请听下回分解。</a:t>
            </a:r>
            <a:endParaRPr lang="en-US" sz="3200" b="1" dirty="0">
              <a:solidFill>
                <a:srgbClr val="7030A0"/>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9784D79E-2CCE-7767-E294-A4078506ABFD}"/>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30</a:t>
            </a:fld>
            <a:endParaRPr lang="en-US" altLang="zh-CN">
              <a:solidFill>
                <a:srgbClr val="55554A"/>
              </a:solidFill>
            </a:endParaRPr>
          </a:p>
        </p:txBody>
      </p:sp>
    </p:spTree>
    <p:extLst>
      <p:ext uri="{BB962C8B-B14F-4D97-AF65-F5344CB8AC3E}">
        <p14:creationId xmlns:p14="http://schemas.microsoft.com/office/powerpoint/2010/main" val="2598551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sz="3200" kern="100" dirty="0">
                <a:latin typeface="Calibri"/>
                <a:ea typeface="DengXian"/>
                <a:cs typeface="Times New Roman"/>
              </a:rPr>
              <a:t> </a:t>
            </a:r>
            <a:r>
              <a:rPr lang="zh-CN" altLang="en-US" sz="3200" b="1" kern="100" dirty="0">
                <a:solidFill>
                  <a:srgbClr val="2E24FC"/>
                </a:solidFill>
                <a:latin typeface="Calibri"/>
                <a:ea typeface="DengXian"/>
                <a:cs typeface="Times New Roman"/>
              </a:rPr>
              <a:t>（一）最早出现的十一奉献：亚伯拉罕的时代</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旧约中最早出现十一奉献的地方是在亚伯拉罕的时代，记载在创世记十四章，它最初是以一种个体自愿的敬拜方式出现。</a:t>
            </a:r>
            <a:endParaRPr lang="en-CA" sz="3200" b="1" kern="100" dirty="0">
              <a:solidFill>
                <a:schemeClr val="tx1"/>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4094291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spcBef>
                <a:spcPts val="600"/>
              </a:spcBef>
              <a:spcAft>
                <a:spcPts val="600"/>
              </a:spcAft>
              <a:buNone/>
            </a:pPr>
            <a:r>
              <a:rPr lang="en-US" sz="3200" kern="100" dirty="0">
                <a:solidFill>
                  <a:srgbClr val="FF0000"/>
                </a:solidFill>
                <a:latin typeface="Calibri"/>
                <a:ea typeface="DengXian"/>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创十四</a:t>
            </a:r>
            <a:r>
              <a:rPr lang="en-US" sz="3200" b="1" kern="100" dirty="0">
                <a:solidFill>
                  <a:schemeClr val="tx1"/>
                </a:solidFill>
                <a:latin typeface="DengXian" panose="02010600030101010101" pitchFamily="2" charset="-122"/>
                <a:ea typeface="DengXian" panose="02010600030101010101" pitchFamily="2" charset="-122"/>
                <a:cs typeface="Times New Roman"/>
              </a:rPr>
              <a:t>17-20</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200" b="1" kern="100" dirty="0">
                <a:solidFill>
                  <a:srgbClr val="FF0000"/>
                </a:solidFill>
                <a:latin typeface="Calibri"/>
                <a:ea typeface="KaiTi"/>
                <a:cs typeface="Times New Roman"/>
              </a:rPr>
              <a:t>“亚伯兰杀败基大老玛和与他同盟的王回来的时候，所多玛王出来，在沙微谷迎接他；沙微谷就是王谷。又有撒冷王麦基洗德带着饼和酒出来迎接，他是至高神的祭司。他为亚伯兰祝福，说：‘原天地的主，至高的神赐福与亚伯兰。至高的神把敌人交在你手中，是应当称颂的。’亚伯兰就把所得的拿出十分之一来，给麦基洗德。”</a:t>
            </a:r>
            <a:endParaRPr lang="en-CA" sz="3200" kern="100" dirty="0">
              <a:solidFill>
                <a:srgbClr val="FF0000"/>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亚伯拉罕在一场激烈的战斗中，杀败了基大老玛和他的同盟王，成功夺回了侄儿罗得和被掳掠的财物，更成为了他生命中一次重要的属灵转折点。</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当他凯旋而归时，撒冷王麦基洗德，这位至高神的祭司，带着饼和酒出来迎接他。</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麦基洗德为亚伯拉罕祝福：</a:t>
            </a:r>
            <a:r>
              <a:rPr lang="zh-CN" altLang="en-US" sz="3200" b="1" kern="100" dirty="0">
                <a:solidFill>
                  <a:srgbClr val="FF0000"/>
                </a:solidFill>
                <a:latin typeface="Calibri"/>
                <a:ea typeface="KaiTi"/>
                <a:cs typeface="Times New Roman"/>
              </a:rPr>
              <a:t>“愿天地的主，至高的神赐福与亚伯兰，至高的神把敌人交在你手里，是应当称颂的。”</a:t>
            </a:r>
            <a:endParaRPr lang="en-CA" sz="3200" kern="100" dirty="0">
              <a:solidFill>
                <a:srgbClr val="FF0000"/>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亚伯拉罕心怀感恩，他深知这场胜利并非凭借自己的力量，而是上帝的奇妙作为。</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于是，他毫不犹豫地把战利品拿出十分之一来，交给麦基洗德。</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en-US" sz="3200" kern="100" dirty="0">
                <a:latin typeface="Calibri"/>
                <a:ea typeface="DengXian"/>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这一举动不仅仅是物质的奉献，更是对上帝主权的深刻承认。</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亚伯拉罕明白，他所拥有的一切，包括这场胜利，都源自上帝的恩赐。他以十一奉献的方式表达对上帝的敬畏与感恩。</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0">
              <a:spcBef>
                <a:spcPts val="600"/>
              </a:spcBef>
              <a:spcAft>
                <a:spcPts val="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（二）摩西时代的十一奉献</a:t>
            </a:r>
            <a:endParaRPr lang="en-CA" sz="32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随着历史的演进，以色列民在上帝的引领下进入摩西时代。</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随著时间的推移，十一奉献也从最初的一种简单的个人奉献行为（素祭），逐渐演变成一种具有明确教义和规范的宗教制度（举祭）。</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在摩西律法时期，它被正式纳入的律法体系之中，成为以色列人必须遵守的诫命之一。</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从此，十一奉献不再仅仅是个体的自愿行为，而是上升为整个以色列民族必须遵行的律法诫命。</a:t>
            </a:r>
            <a:endParaRPr lang="en-CA" sz="3200" b="1"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根据律法书的教导，十一奉献有如下三个要点：</a:t>
            </a:r>
            <a:endParaRPr lang="en-CA" sz="3200" b="1" kern="100" dirty="0">
              <a:solidFill>
                <a:schemeClr val="tx1"/>
              </a:solidFill>
              <a:latin typeface="Calibri"/>
              <a:ea typeface="DengXian"/>
              <a:cs typeface="Times New Roman"/>
            </a:endParaRPr>
          </a:p>
          <a:p>
            <a:pPr marL="0" indent="0">
              <a:lnSpc>
                <a:spcPct val="115000"/>
              </a:lnSpc>
              <a:spcBef>
                <a:spcPts val="600"/>
              </a:spcBef>
              <a:spcAft>
                <a:spcPts val="600"/>
              </a:spcAft>
              <a:buNone/>
            </a:pPr>
            <a:r>
              <a:rPr lang="en-US" altLang="zh-CN" sz="3200" b="1" kern="100" dirty="0">
                <a:solidFill>
                  <a:srgbClr val="2E24FC"/>
                </a:solidFill>
                <a:latin typeface="Calibri"/>
                <a:ea typeface="DengXian"/>
                <a:cs typeface="Times New Roman"/>
              </a:rPr>
              <a:t>	1</a:t>
            </a:r>
            <a:r>
              <a:rPr lang="zh-CN" altLang="en-US" sz="3200" b="1" kern="100" dirty="0">
                <a:solidFill>
                  <a:srgbClr val="2E24FC"/>
                </a:solidFill>
                <a:latin typeface="Calibri"/>
                <a:ea typeface="DengXian"/>
                <a:cs typeface="Times New Roman"/>
              </a:rPr>
              <a:t>、十一奉献的性质：</a:t>
            </a:r>
            <a:r>
              <a:rPr lang="zh-CN" altLang="en-US" sz="3200" b="1" kern="100" dirty="0">
                <a:solidFill>
                  <a:srgbClr val="FF0000"/>
                </a:solidFill>
                <a:latin typeface="Calibri"/>
                <a:ea typeface="KaiTi"/>
                <a:cs typeface="Times New Roman"/>
              </a:rPr>
              <a:t>十分之一是耶和华的，是归给耶和华为圣的。</a:t>
            </a:r>
            <a:endParaRPr lang="en-CA" sz="3200" b="1" kern="100" dirty="0">
              <a:solidFill>
                <a:srgbClr val="FF0000"/>
              </a:solidFill>
              <a:latin typeface="Calibri"/>
              <a:ea typeface="DengXian"/>
              <a:cs typeface="Times New Roman"/>
            </a:endParaRPr>
          </a:p>
          <a:p>
            <a:pPr marL="0" indent="80010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0"/>
              </a:spcAft>
              <a:buNone/>
            </a:pPr>
            <a:r>
              <a:rPr lang="en-US" sz="3200" kern="100" dirty="0">
                <a:latin typeface="Calibri"/>
                <a:ea typeface="DengXian"/>
                <a:cs typeface="Times New Roman"/>
              </a:rPr>
              <a:t> </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在利未记的末尾处，二十七</a:t>
            </a:r>
            <a:r>
              <a:rPr lang="en-US" sz="3200" b="1" kern="100" dirty="0">
                <a:solidFill>
                  <a:schemeClr val="tx1"/>
                </a:solidFill>
                <a:latin typeface="DengXian" panose="02010600030101010101" pitchFamily="2" charset="-122"/>
                <a:ea typeface="DengXian" panose="02010600030101010101" pitchFamily="2" charset="-122"/>
                <a:cs typeface="Times New Roman"/>
              </a:rPr>
              <a:t>30-32</a:t>
            </a:r>
            <a:r>
              <a:rPr lang="zh-CN" altLang="en-US" sz="3200" b="1" kern="100" dirty="0">
                <a:solidFill>
                  <a:schemeClr val="tx1"/>
                </a:solidFill>
                <a:latin typeface="DengXian" panose="02010600030101010101" pitchFamily="2" charset="-122"/>
                <a:ea typeface="DengXian" panose="02010600030101010101" pitchFamily="2" charset="-122"/>
                <a:cs typeface="Times New Roman"/>
              </a:rPr>
              <a:t>，上帝明确宣告：</a:t>
            </a:r>
            <a:r>
              <a:rPr lang="zh-CN" altLang="en-US" sz="3200" b="1" kern="100" dirty="0">
                <a:solidFill>
                  <a:srgbClr val="FF0000"/>
                </a:solidFill>
                <a:latin typeface="Calibri"/>
                <a:ea typeface="KaiTi"/>
                <a:cs typeface="Times New Roman"/>
              </a:rPr>
              <a:t>“地上所有的，无论是地上的种子，是树上的果子，十分之一是耶和华的，是归给耶和华为圣的。人若要赎这十分之一的什么物，就要加上五分之一。凡牛群羊群中一切从杖下经过的，每第十只要归给耶和华为圣，不可问是好是坏，也不可更换；若定要更换，所更换的与本来的牲畜的都要成为圣，不可赎回。”</a:t>
            </a:r>
            <a:endParaRPr lang="en-CA" sz="3200" kern="100" dirty="0">
              <a:solidFill>
                <a:srgbClr val="FF0000"/>
              </a:solidFill>
              <a:latin typeface="Calibri"/>
              <a:ea typeface="DengXian"/>
              <a:cs typeface="Times New Roman"/>
            </a:endParaRPr>
          </a:p>
          <a:p>
            <a:pPr marL="0" marR="0" indent="800100">
              <a:spcBef>
                <a:spcPts val="600"/>
              </a:spcBef>
              <a:spcAft>
                <a:spcPts val="0"/>
              </a:spcAft>
              <a:buNone/>
            </a:pPr>
            <a:r>
              <a:rPr lang="en-US" sz="3200" b="1" kern="100" dirty="0">
                <a:solidFill>
                  <a:schemeClr val="tx1"/>
                </a:solidFill>
                <a:latin typeface="KaiTi"/>
                <a:ea typeface="DengXian"/>
                <a:cs typeface="Times New Roman"/>
              </a:rPr>
              <a:t> </a:t>
            </a:r>
            <a:endParaRPr lang="en-CA" sz="3200"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800100">
              <a:spcBef>
                <a:spcPts val="600"/>
              </a:spcBef>
              <a:spcAft>
                <a:spcPts val="0"/>
              </a:spcAft>
              <a:buNone/>
            </a:pPr>
            <a:r>
              <a:rPr lang="zh-CN" altLang="en-US" sz="2800" b="1" kern="100" dirty="0">
                <a:solidFill>
                  <a:schemeClr val="tx1"/>
                </a:solidFill>
                <a:latin typeface="Calibri"/>
                <a:ea typeface="DengXian"/>
                <a:cs typeface="Times New Roman"/>
              </a:rPr>
              <a:t>这段经文清晰地表明，万物皆来自于上帝，上帝是一切的主宰；但以色列人中所得的十分之一则是属于耶和华。</a:t>
            </a:r>
            <a:endParaRPr lang="en-CA" sz="28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2800" b="1" kern="100" dirty="0">
                <a:solidFill>
                  <a:srgbClr val="2E24FC"/>
                </a:solidFill>
                <a:latin typeface="Calibri"/>
                <a:ea typeface="DengXian"/>
                <a:cs typeface="Times New Roman"/>
              </a:rPr>
              <a:t>所以，十一奉献是将属于耶和华的还给耶和华，这不是完全自愿的，而是当纳的。</a:t>
            </a:r>
            <a:endParaRPr lang="en-CA" sz="2800" b="1" kern="100" dirty="0">
              <a:solidFill>
                <a:srgbClr val="2E24FC"/>
              </a:solidFill>
              <a:latin typeface="Calibri"/>
              <a:ea typeface="DengXian"/>
              <a:cs typeface="Times New Roman"/>
            </a:endParaRPr>
          </a:p>
          <a:p>
            <a:pPr marL="0" marR="0" indent="800100">
              <a:spcBef>
                <a:spcPts val="600"/>
              </a:spcBef>
              <a:spcAft>
                <a:spcPts val="0"/>
              </a:spcAft>
              <a:buNone/>
            </a:pPr>
            <a:r>
              <a:rPr lang="zh-CN" altLang="en-US" sz="2800" b="1" kern="100" dirty="0">
                <a:solidFill>
                  <a:schemeClr val="tx1"/>
                </a:solidFill>
                <a:latin typeface="Calibri"/>
                <a:ea typeface="DengXian"/>
                <a:cs typeface="Times New Roman"/>
              </a:rPr>
              <a:t>以色列人通过十一奉献将自己所得的十分之一归还给上帝，以此承认上帝对万物的主权。这不仅仅是一种物质的奉献，更是一种信仰的表达。</a:t>
            </a:r>
            <a:r>
              <a:rPr lang="zh-CN" altLang="en-US" sz="2800" b="1" kern="100" dirty="0">
                <a:solidFill>
                  <a:srgbClr val="2E24FC"/>
                </a:solidFill>
                <a:latin typeface="Calibri"/>
                <a:ea typeface="DengXian"/>
                <a:cs typeface="Times New Roman"/>
              </a:rPr>
              <a:t>它是律法的实质内容的一部分。</a:t>
            </a:r>
            <a:endParaRPr lang="en-CA" sz="2800" b="1" kern="100" dirty="0">
              <a:solidFill>
                <a:srgbClr val="2E24FC"/>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129711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05893-B0E6-2085-F06F-3BA0BB79A390}"/>
              </a:ext>
            </a:extLst>
          </p:cNvPr>
          <p:cNvSpPr>
            <a:spLocks noGrp="1"/>
          </p:cNvSpPr>
          <p:nvPr>
            <p:ph type="title"/>
          </p:nvPr>
        </p:nvSpPr>
        <p:spPr/>
        <p:txBody>
          <a:bodyPr/>
          <a:lstStyle/>
          <a:p>
            <a:r>
              <a:rPr lang="zh-CN" altLang="en-US" b="1" dirty="0">
                <a:solidFill>
                  <a:srgbClr val="FF0000"/>
                </a:solidFill>
              </a:rPr>
              <a:t>引言</a:t>
            </a:r>
            <a:endParaRPr lang="en-US" dirty="0"/>
          </a:p>
        </p:txBody>
      </p:sp>
      <p:sp>
        <p:nvSpPr>
          <p:cNvPr id="3" name="Content Placeholder 2">
            <a:extLst>
              <a:ext uri="{FF2B5EF4-FFF2-40B4-BE49-F238E27FC236}">
                <a16:creationId xmlns:a16="http://schemas.microsoft.com/office/drawing/2014/main" xmlns="" id="{A7ECB962-DC84-67AE-9E8A-A33A3F6866C4}"/>
              </a:ext>
            </a:extLst>
          </p:cNvPr>
          <p:cNvSpPr>
            <a:spLocks noGrp="1"/>
          </p:cNvSpPr>
          <p:nvPr>
            <p:ph idx="1"/>
          </p:nvPr>
        </p:nvSpPr>
        <p:spPr>
          <a:xfrm>
            <a:off x="0" y="1123950"/>
            <a:ext cx="9144000" cy="4114799"/>
          </a:xfrm>
        </p:spPr>
        <p:txBody>
          <a:bodyPr/>
          <a:lstStyle/>
          <a:p>
            <a:pPr marL="0" indent="0">
              <a:buNone/>
            </a:pPr>
            <a:r>
              <a:rPr lang="en-US" altLang="zh-CN" dirty="0"/>
              <a:t>	</a:t>
            </a:r>
            <a:r>
              <a:rPr lang="zh-CN" altLang="en-US" sz="3200" b="1" dirty="0">
                <a:solidFill>
                  <a:schemeClr val="tx1"/>
                </a:solidFill>
                <a:latin typeface="DengXian" panose="02010600030101010101" pitchFamily="2" charset="-122"/>
                <a:ea typeface="DengXian" panose="02010600030101010101" pitchFamily="2" charset="-122"/>
              </a:rPr>
              <a:t>因此，没有任何一个基督徒可以回避神学问题，就像你不能回避三观问题一样：</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要么你有好的神学，要么你有差的神学；要么你的神学比较符合圣经，要么你的神学比较偏离圣经。</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如果你说：我根本就没有神学，那么，你仍没有真正回避神学问题，那只能说明你是一个挂名的基督徒。 </a:t>
            </a:r>
            <a:endParaRPr lang="en-US" sz="3200" b="1" dirty="0">
              <a:solidFill>
                <a:schemeClr val="tx1"/>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175419A5-D357-9702-C6A2-C6E6C467172D}"/>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7602306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人们将收入的十分之一视为属于神的部分。献上这十分之一是对神的创造、照管和赐福的承认，也是对神主权的尊崇。</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它提醒着以色列人，他们的一切都依赖于上帝的恩赐。他们应当时刻感恩，顺服上帝的旨意。</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所以，在这一点上，十一奉献不同于其他自愿的奉献。</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8159539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0">
              <a:spcBef>
                <a:spcPts val="0"/>
              </a:spcBef>
              <a:spcAft>
                <a:spcPts val="0"/>
              </a:spcAft>
              <a:buNone/>
            </a:pPr>
            <a:r>
              <a:rPr lang="en-US" sz="3000" b="1" kern="100" dirty="0">
                <a:solidFill>
                  <a:srgbClr val="2E24FC"/>
                </a:solidFill>
                <a:latin typeface="Calibri"/>
                <a:ea typeface="DengXian"/>
                <a:cs typeface="Times New Roman"/>
              </a:rPr>
              <a:t>2</a:t>
            </a:r>
            <a:r>
              <a:rPr lang="zh-CN" altLang="en-US" sz="3000" b="1" kern="100" dirty="0">
                <a:solidFill>
                  <a:srgbClr val="2E24FC"/>
                </a:solidFill>
                <a:latin typeface="Calibri"/>
                <a:ea typeface="DengXian"/>
                <a:cs typeface="Times New Roman"/>
              </a:rPr>
              <a:t>、十一奉献的用途：支持利未人和祭司的会幕职事</a:t>
            </a:r>
            <a:endParaRPr lang="en-CA" sz="3000" b="1" kern="100" dirty="0">
              <a:solidFill>
                <a:srgbClr val="2E24FC"/>
              </a:solidFill>
              <a:latin typeface="Calibri"/>
              <a:ea typeface="DengXian"/>
              <a:cs typeface="Times New Roman"/>
            </a:endParaRPr>
          </a:p>
          <a:p>
            <a:pPr marL="0" marR="0" indent="0">
              <a:spcBef>
                <a:spcPts val="0"/>
              </a:spcBef>
              <a:spcAft>
                <a:spcPts val="0"/>
              </a:spcAft>
              <a:buNone/>
            </a:pPr>
            <a:r>
              <a:rPr lang="en-US" altLang="zh-CN" sz="30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民十八</a:t>
            </a:r>
            <a:r>
              <a:rPr lang="en-US" sz="3000" b="1" kern="100" dirty="0">
                <a:solidFill>
                  <a:schemeClr val="tx1"/>
                </a:solidFill>
                <a:latin typeface="DengXian" panose="02010600030101010101" pitchFamily="2" charset="-122"/>
                <a:ea typeface="DengXian" panose="02010600030101010101" pitchFamily="2" charset="-122"/>
                <a:cs typeface="Times New Roman"/>
              </a:rPr>
              <a:t>21</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a:t>
            </a:r>
            <a:r>
              <a:rPr lang="en-US" sz="3000" b="1" kern="100" dirty="0">
                <a:solidFill>
                  <a:schemeClr val="tx1"/>
                </a:solidFill>
                <a:latin typeface="DengXian" panose="02010600030101010101" pitchFamily="2" charset="-122"/>
                <a:ea typeface="DengXian" panose="02010600030101010101" pitchFamily="2" charset="-122"/>
                <a:cs typeface="Times New Roman"/>
              </a:rPr>
              <a:t>23-24</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000" b="1" kern="100" dirty="0">
                <a:solidFill>
                  <a:srgbClr val="FF0000"/>
                </a:solidFill>
                <a:latin typeface="Calibri"/>
                <a:ea typeface="KaiTi"/>
                <a:cs typeface="Times New Roman"/>
              </a:rPr>
              <a:t>“凡以色列中出产的十分之一，我已赐给利未的子孙为业，因他们所办的是会幕的事，所以赐给他们为酬他们的劳。</a:t>
            </a:r>
            <a:r>
              <a:rPr lang="en-US" sz="3000" b="1" kern="100" dirty="0">
                <a:solidFill>
                  <a:srgbClr val="FF0000"/>
                </a:solidFill>
                <a:latin typeface="KaiTi"/>
                <a:ea typeface="DengXian"/>
                <a:cs typeface="Times New Roman"/>
              </a:rPr>
              <a:t>……</a:t>
            </a:r>
            <a:r>
              <a:rPr lang="zh-CN" altLang="en-US" sz="3000" b="1" kern="100" dirty="0">
                <a:solidFill>
                  <a:srgbClr val="FF0000"/>
                </a:solidFill>
                <a:latin typeface="Calibri"/>
                <a:ea typeface="KaiTi"/>
                <a:cs typeface="Times New Roman"/>
              </a:rPr>
              <a:t>唯独利未人要办会幕的事，担当罪孽，这要作你们世世代代永远的定例。他们在以色列人中不可有产业，因为以色列人中出产的十分之一，就是献给耶和华为</a:t>
            </a:r>
            <a:r>
              <a:rPr lang="zh-CN" altLang="en-US" sz="3000" b="1" kern="100" dirty="0">
                <a:solidFill>
                  <a:srgbClr val="2E24FC"/>
                </a:solidFill>
                <a:latin typeface="Calibri"/>
                <a:ea typeface="KaiTi"/>
                <a:cs typeface="Times New Roman"/>
              </a:rPr>
              <a:t>举祭</a:t>
            </a:r>
            <a:r>
              <a:rPr lang="zh-CN" altLang="en-US" sz="3000" b="1" kern="100" dirty="0">
                <a:solidFill>
                  <a:srgbClr val="FF0000"/>
                </a:solidFill>
                <a:latin typeface="Calibri"/>
                <a:ea typeface="KaiTi"/>
                <a:cs typeface="Times New Roman"/>
              </a:rPr>
              <a:t>的，我已赐给利未人为业。所以我对他们说：‘在以色列人中不可有产业。’”</a:t>
            </a:r>
            <a:endParaRPr lang="en-CA" sz="3000" kern="100" dirty="0">
              <a:solidFill>
                <a:srgbClr val="FF0000"/>
              </a:solidFill>
              <a:latin typeface="Calibri"/>
              <a:ea typeface="DengXian"/>
              <a:cs typeface="Times New Roman"/>
            </a:endParaRPr>
          </a:p>
          <a:p>
            <a:pPr marL="0" marR="0" indent="0">
              <a:spcBef>
                <a:spcPts val="600"/>
              </a:spcBef>
              <a:spcAft>
                <a:spcPts val="0"/>
              </a:spcAft>
              <a:buNone/>
            </a:pPr>
            <a:r>
              <a:rPr lang="en-US" sz="3000" b="1" kern="100" dirty="0">
                <a:latin typeface="KaiTi"/>
                <a:ea typeface="DengXian"/>
                <a:cs typeface="Times New Roman"/>
              </a:rPr>
              <a:t> </a:t>
            </a:r>
            <a:endParaRPr lang="en-CA" sz="3000" kern="100" dirty="0">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815953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律法还规定利未人也要奉献十分之一，归给祭司为产业（民十八</a:t>
            </a:r>
            <a:r>
              <a:rPr lang="en-US" sz="3200" b="1" kern="100" dirty="0">
                <a:solidFill>
                  <a:schemeClr val="tx1"/>
                </a:solidFill>
                <a:latin typeface="Calibri"/>
                <a:ea typeface="DengXian"/>
                <a:cs typeface="Times New Roman"/>
              </a:rPr>
              <a:t>25-32</a:t>
            </a:r>
            <a:r>
              <a:rPr lang="zh-CN" altLang="en-US" sz="3200" b="1" kern="100" dirty="0">
                <a:solidFill>
                  <a:schemeClr val="tx1"/>
                </a:solidFill>
                <a:latin typeface="Calibri"/>
                <a:ea typeface="DengXian"/>
                <a:cs typeface="Times New Roman"/>
              </a:rPr>
              <a:t>） 。</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上帝明确告诉摩西：我已将以色列人所献的</a:t>
            </a:r>
            <a:r>
              <a:rPr lang="zh-CN" altLang="en-US" sz="3200" b="1" kern="100" dirty="0">
                <a:solidFill>
                  <a:srgbClr val="2E24FC"/>
                </a:solidFill>
                <a:latin typeface="Calibri"/>
                <a:ea typeface="DengXian"/>
                <a:cs typeface="Times New Roman"/>
              </a:rPr>
              <a:t>举祭</a:t>
            </a:r>
            <a:r>
              <a:rPr lang="zh-CN" altLang="en-US" sz="3200" b="1" kern="100" dirty="0">
                <a:solidFill>
                  <a:schemeClr val="tx1"/>
                </a:solidFill>
                <a:latin typeface="Calibri"/>
                <a:ea typeface="DengXian"/>
                <a:cs typeface="Times New Roman"/>
              </a:rPr>
              <a:t>，就是以色列人的十一奉献中一切分别为圣的物，交给利未人为业，因他们所办的是会幕的事，所以赐给他们为酬他们的劳。</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8159539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利未人作为专职侍奉会幕的支派，他们放弃了对土地产业的继承，全身心地投入到对上帝的侍奉中。</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为了保障他们的生活，使他们能够专注于属灵职事，以色列人被要求将十分之一的土产归给利未人。这一规定不仅体现了对利未人的支持与尊重，更确保了会幕侍奉的顺利进行。</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815953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（三）被掳与归回时代的十一奉献 </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玛三</a:t>
            </a:r>
            <a:r>
              <a:rPr lang="en-US" sz="3200" b="1" kern="100" dirty="0">
                <a:solidFill>
                  <a:schemeClr val="tx1"/>
                </a:solidFill>
                <a:latin typeface="Calibri"/>
                <a:ea typeface="DengXian"/>
                <a:cs typeface="Times New Roman"/>
              </a:rPr>
              <a:t>8-12</a:t>
            </a:r>
            <a:r>
              <a:rPr lang="zh-CN" altLang="en-US"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KaiTi"/>
                <a:cs typeface="Times New Roman"/>
              </a:rPr>
              <a:t>“人岂可</a:t>
            </a:r>
            <a:r>
              <a:rPr lang="zh-CN" altLang="en-US" sz="3200" b="1" kern="100" dirty="0">
                <a:solidFill>
                  <a:srgbClr val="EE0000"/>
                </a:solidFill>
                <a:latin typeface="Calibri"/>
                <a:ea typeface="KaiTi"/>
                <a:cs typeface="Times New Roman"/>
              </a:rPr>
              <a:t>夺取神之物</a:t>
            </a:r>
            <a:r>
              <a:rPr lang="zh-CN" altLang="en-US" sz="3200" b="1" kern="100" dirty="0">
                <a:solidFill>
                  <a:schemeClr val="tx1"/>
                </a:solidFill>
                <a:latin typeface="Calibri"/>
                <a:ea typeface="KaiTi"/>
                <a:cs typeface="Times New Roman"/>
              </a:rPr>
              <a:t>呢？你们竟</a:t>
            </a:r>
            <a:r>
              <a:rPr lang="zh-CN" altLang="en-US" sz="3200" b="1" kern="100" dirty="0">
                <a:solidFill>
                  <a:srgbClr val="EE0000"/>
                </a:solidFill>
                <a:latin typeface="Calibri"/>
                <a:ea typeface="KaiTi"/>
                <a:cs typeface="Times New Roman"/>
              </a:rPr>
              <a:t>夺取我的供物</a:t>
            </a:r>
            <a:r>
              <a:rPr lang="zh-CN" altLang="en-US" sz="3200" b="1" kern="100" dirty="0">
                <a:solidFill>
                  <a:schemeClr val="tx1"/>
                </a:solidFill>
                <a:latin typeface="Calibri"/>
                <a:ea typeface="KaiTi"/>
                <a:cs typeface="Times New Roman"/>
              </a:rPr>
              <a:t>。你们却说：‘我们在何事上夺取你的供物呢？’就是你们在</a:t>
            </a:r>
            <a:r>
              <a:rPr lang="zh-CN" altLang="en-US" sz="3200" b="1" kern="100" dirty="0">
                <a:solidFill>
                  <a:srgbClr val="EE0000"/>
                </a:solidFill>
                <a:latin typeface="Calibri"/>
                <a:ea typeface="KaiTi"/>
                <a:cs typeface="Times New Roman"/>
              </a:rPr>
              <a:t>当纳的</a:t>
            </a:r>
            <a:r>
              <a:rPr lang="zh-CN" altLang="en-US" sz="3200" b="1" kern="100" dirty="0">
                <a:solidFill>
                  <a:schemeClr val="tx1"/>
                </a:solidFill>
                <a:latin typeface="Calibri"/>
                <a:ea typeface="KaiTi"/>
                <a:cs typeface="Times New Roman"/>
              </a:rPr>
              <a:t>十分之一和</a:t>
            </a:r>
            <a:r>
              <a:rPr lang="zh-CN" altLang="en-US" sz="3200" b="1" kern="100" dirty="0">
                <a:solidFill>
                  <a:srgbClr val="EE0000"/>
                </a:solidFill>
                <a:latin typeface="Calibri"/>
                <a:ea typeface="KaiTi"/>
                <a:cs typeface="Times New Roman"/>
              </a:rPr>
              <a:t>当献的</a:t>
            </a:r>
            <a:r>
              <a:rPr lang="zh-CN" altLang="en-US" sz="3200" b="1" kern="100" dirty="0">
                <a:solidFill>
                  <a:schemeClr val="tx1"/>
                </a:solidFill>
                <a:latin typeface="Calibri"/>
                <a:ea typeface="KaiTi"/>
                <a:cs typeface="Times New Roman"/>
              </a:rPr>
              <a:t>供物上。因你们通国的人都</a:t>
            </a:r>
            <a:r>
              <a:rPr lang="zh-CN" altLang="en-US" sz="3200" b="1" kern="100" dirty="0">
                <a:solidFill>
                  <a:srgbClr val="EE0000"/>
                </a:solidFill>
                <a:latin typeface="Calibri"/>
                <a:ea typeface="KaiTi"/>
                <a:cs typeface="Times New Roman"/>
              </a:rPr>
              <a:t>夺取我的供物</a:t>
            </a:r>
            <a:r>
              <a:rPr lang="zh-CN" altLang="en-US" sz="3200" b="1" kern="100" dirty="0">
                <a:latin typeface="Calibri"/>
                <a:ea typeface="KaiTi"/>
                <a:cs typeface="Times New Roman"/>
              </a:rPr>
              <a:t>，</a:t>
            </a:r>
            <a:r>
              <a:rPr lang="zh-CN" altLang="en-US" sz="3200" b="1" kern="100" dirty="0">
                <a:solidFill>
                  <a:srgbClr val="EE0000"/>
                </a:solidFill>
                <a:latin typeface="Calibri"/>
                <a:ea typeface="KaiTi"/>
                <a:cs typeface="Times New Roman"/>
              </a:rPr>
              <a:t>咒诅就临到</a:t>
            </a:r>
            <a:r>
              <a:rPr lang="zh-CN" altLang="en-US" sz="3200" b="1" kern="100" dirty="0">
                <a:solidFill>
                  <a:schemeClr val="tx1"/>
                </a:solidFill>
                <a:latin typeface="Calibri"/>
                <a:ea typeface="KaiTi"/>
                <a:cs typeface="Times New Roman"/>
              </a:rPr>
              <a:t>你们身上。万军之耶和华说：你们要将</a:t>
            </a:r>
            <a:r>
              <a:rPr lang="zh-CN" altLang="en-US" sz="3200" b="1" kern="100" dirty="0">
                <a:solidFill>
                  <a:srgbClr val="FF0000"/>
                </a:solidFill>
                <a:latin typeface="Calibri"/>
                <a:ea typeface="KaiTi"/>
                <a:cs typeface="Times New Roman"/>
              </a:rPr>
              <a:t>当纳的</a:t>
            </a:r>
            <a:r>
              <a:rPr lang="zh-CN" altLang="en-US" sz="3200" b="1" kern="100" dirty="0">
                <a:solidFill>
                  <a:schemeClr val="tx1"/>
                </a:solidFill>
                <a:latin typeface="Calibri"/>
                <a:ea typeface="KaiTi"/>
                <a:cs typeface="Times New Roman"/>
              </a:rPr>
              <a:t>十分之一全然送入仓库，使我家有粮</a:t>
            </a:r>
            <a:r>
              <a:rPr lang="zh-CN" altLang="en-US" sz="3200" b="1" kern="100" dirty="0">
                <a:latin typeface="Calibri"/>
                <a:ea typeface="KaiTi"/>
                <a:cs typeface="Times New Roman"/>
              </a:rPr>
              <a:t>，</a:t>
            </a:r>
            <a:endParaRPr lang="zh-CN" altLang="en-US"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2995000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spcBef>
                <a:spcPts val="600"/>
              </a:spcBef>
              <a:spcAft>
                <a:spcPts val="600"/>
              </a:spcAft>
              <a:buNone/>
            </a:pPr>
            <a:r>
              <a:rPr lang="zh-CN" altLang="en-US" sz="3200" b="1" dirty="0">
                <a:solidFill>
                  <a:schemeClr val="tx1"/>
                </a:solidFill>
                <a:ea typeface="KaiTi"/>
                <a:cs typeface="Times New Roman"/>
              </a:rPr>
              <a:t>以此试试我，</a:t>
            </a:r>
            <a:r>
              <a:rPr lang="zh-CN" altLang="en-US" sz="3200" b="1" kern="100" dirty="0">
                <a:solidFill>
                  <a:schemeClr val="tx1"/>
                </a:solidFill>
                <a:latin typeface="Calibri"/>
                <a:ea typeface="KaiTi"/>
                <a:cs typeface="Times New Roman"/>
              </a:rPr>
              <a:t>是否为你们敞开天上的窗户，</a:t>
            </a:r>
            <a:r>
              <a:rPr lang="zh-CN" altLang="en-US" sz="3200" b="1" kern="100" dirty="0">
                <a:solidFill>
                  <a:srgbClr val="FF0000"/>
                </a:solidFill>
                <a:latin typeface="Calibri"/>
                <a:ea typeface="KaiTi"/>
                <a:cs typeface="Times New Roman"/>
              </a:rPr>
              <a:t>倾福与你们</a:t>
            </a:r>
            <a:r>
              <a:rPr lang="zh-CN" altLang="en-US" sz="3200" b="1" kern="100" dirty="0">
                <a:solidFill>
                  <a:schemeClr val="tx1"/>
                </a:solidFill>
                <a:latin typeface="Calibri"/>
                <a:ea typeface="KaiTi"/>
                <a:cs typeface="Times New Roman"/>
              </a:rPr>
              <a:t>，甚至无处可溶。万军之耶和华说：我必为你们斥责蝗虫，不容它毁坏你们的土产。你们田间的葡萄树在未熟之先，也不掉果子。万军之耶和华说：万国必称你们为</a:t>
            </a:r>
            <a:r>
              <a:rPr lang="zh-CN" altLang="en-US" sz="3200" b="1" kern="100" dirty="0">
                <a:solidFill>
                  <a:srgbClr val="FF0000"/>
                </a:solidFill>
                <a:latin typeface="Calibri"/>
                <a:ea typeface="KaiTi"/>
                <a:cs typeface="Times New Roman"/>
              </a:rPr>
              <a:t>有福的</a:t>
            </a:r>
            <a:r>
              <a:rPr lang="zh-CN" altLang="en-US" sz="3200" b="1" kern="100" dirty="0">
                <a:solidFill>
                  <a:schemeClr val="tx1"/>
                </a:solidFill>
                <a:latin typeface="Calibri"/>
                <a:ea typeface="KaiTi"/>
                <a:cs typeface="Times New Roman"/>
              </a:rPr>
              <a:t>，因你们的地必成为喜乐之地。”</a:t>
            </a:r>
            <a:endParaRPr lang="en-CA" sz="3200"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299500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上述这段经文中，有些用词重复多次，值得重视：</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“夺取神之物”</a:t>
            </a:r>
            <a:r>
              <a:rPr lang="zh-CN" altLang="en-US" sz="3200"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重复</a:t>
            </a:r>
            <a:r>
              <a:rPr lang="en-US" sz="3200" b="1" kern="100" dirty="0">
                <a:solidFill>
                  <a:schemeClr val="tx1"/>
                </a:solidFill>
                <a:latin typeface="Calibri"/>
                <a:ea typeface="DengXian"/>
                <a:cs typeface="Times New Roman"/>
              </a:rPr>
              <a:t>4</a:t>
            </a:r>
            <a:r>
              <a:rPr lang="zh-CN" altLang="en-US" sz="3200" b="1" kern="100" dirty="0">
                <a:solidFill>
                  <a:schemeClr val="tx1"/>
                </a:solidFill>
                <a:latin typeface="Calibri"/>
                <a:ea typeface="DengXian"/>
                <a:cs typeface="Times New Roman"/>
              </a:rPr>
              <a:t>次</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“当纳的”</a:t>
            </a:r>
            <a:r>
              <a:rPr lang="zh-CN" altLang="en-US" sz="3200" b="1" kern="100" dirty="0">
                <a:solidFill>
                  <a:schemeClr val="tx1"/>
                </a:solidFill>
                <a:latin typeface="Calibri"/>
                <a:ea typeface="DengXian"/>
                <a:cs typeface="Times New Roman"/>
              </a:rPr>
              <a:t>或</a:t>
            </a:r>
            <a:r>
              <a:rPr lang="zh-CN" altLang="en-US" sz="3200" b="1" kern="100" dirty="0">
                <a:solidFill>
                  <a:srgbClr val="FF0000"/>
                </a:solidFill>
                <a:latin typeface="Calibri"/>
                <a:ea typeface="KaiTi"/>
                <a:cs typeface="Times New Roman"/>
              </a:rPr>
              <a:t>“当献的”</a:t>
            </a:r>
            <a:r>
              <a:rPr lang="zh-CN" altLang="en-US" sz="3200"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重复</a:t>
            </a:r>
            <a:r>
              <a:rPr lang="en-US" sz="3200" b="1" kern="100" dirty="0">
                <a:solidFill>
                  <a:schemeClr val="tx1"/>
                </a:solidFill>
                <a:latin typeface="Calibri"/>
                <a:ea typeface="DengXian"/>
                <a:cs typeface="Times New Roman"/>
              </a:rPr>
              <a:t>3</a:t>
            </a:r>
            <a:r>
              <a:rPr lang="zh-CN" altLang="en-US" sz="3200" b="1" kern="100" dirty="0">
                <a:solidFill>
                  <a:schemeClr val="tx1"/>
                </a:solidFill>
                <a:latin typeface="Calibri"/>
                <a:ea typeface="DengXian"/>
                <a:cs typeface="Times New Roman"/>
              </a:rPr>
              <a:t>次</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solidFill>
                  <a:schemeClr val="tx1"/>
                </a:solidFill>
                <a:latin typeface="Calibri"/>
                <a:ea typeface="DengXian"/>
                <a:cs typeface="Times New Roman"/>
              </a:rPr>
              <a:t>3</a:t>
            </a:r>
            <a:r>
              <a:rPr lang="zh-CN" altLang="en-US" sz="3200"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“倾福”</a:t>
            </a:r>
            <a:r>
              <a:rPr lang="zh-CN" altLang="en-US" sz="3200" b="1" kern="100" dirty="0">
                <a:solidFill>
                  <a:schemeClr val="tx1"/>
                </a:solidFill>
                <a:latin typeface="Calibri"/>
                <a:ea typeface="DengXian"/>
                <a:cs typeface="Times New Roman"/>
              </a:rPr>
              <a:t>或</a:t>
            </a:r>
            <a:r>
              <a:rPr lang="zh-CN" altLang="en-US" sz="3200" b="1" kern="100" dirty="0">
                <a:solidFill>
                  <a:srgbClr val="FF0000"/>
                </a:solidFill>
                <a:latin typeface="Calibri"/>
                <a:ea typeface="KaiTi"/>
                <a:cs typeface="Times New Roman"/>
              </a:rPr>
              <a:t>“有福”</a:t>
            </a:r>
            <a:r>
              <a:rPr lang="zh-CN" altLang="en-US" sz="3200"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重复</a:t>
            </a:r>
            <a:r>
              <a:rPr lang="en-US" sz="3200" b="1" kern="100" dirty="0">
                <a:solidFill>
                  <a:schemeClr val="tx1"/>
                </a:solidFill>
                <a:latin typeface="Calibri"/>
                <a:ea typeface="DengXian"/>
                <a:cs typeface="Times New Roman"/>
              </a:rPr>
              <a:t>2</a:t>
            </a:r>
            <a:r>
              <a:rPr lang="zh-CN" altLang="en-US" sz="3200" b="1" kern="100" dirty="0">
                <a:solidFill>
                  <a:schemeClr val="tx1"/>
                </a:solidFill>
                <a:latin typeface="Calibri"/>
                <a:ea typeface="DengXian"/>
                <a:cs typeface="Times New Roman"/>
              </a:rPr>
              <a:t>次</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solidFill>
                  <a:schemeClr val="tx1"/>
                </a:solidFill>
                <a:latin typeface="Calibri"/>
                <a:ea typeface="DengXian"/>
                <a:cs typeface="Times New Roman"/>
              </a:rPr>
              <a:t>4</a:t>
            </a:r>
            <a:r>
              <a:rPr lang="zh-CN" altLang="en-US" sz="3200"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“咒诅”</a:t>
            </a:r>
            <a:r>
              <a:rPr lang="zh-CN" altLang="en-US" sz="3200" kern="100" dirty="0">
                <a:solidFill>
                  <a:schemeClr val="tx1"/>
                </a:solidFill>
                <a:latin typeface="Calibri"/>
                <a:ea typeface="DengXian"/>
                <a:cs typeface="Times New Roman"/>
              </a:rPr>
              <a:t>，</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次。</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2995000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这些用词包括了三个要点：</a:t>
            </a:r>
            <a:endParaRPr lang="en-CA" sz="3200" b="1" kern="100" dirty="0">
              <a:solidFill>
                <a:schemeClr val="tx1"/>
              </a:solidFill>
              <a:latin typeface="Calibri"/>
              <a:ea typeface="DengXian"/>
              <a:cs typeface="Times New Roman"/>
            </a:endParaRPr>
          </a:p>
          <a:p>
            <a:pPr marL="0" marR="0" indent="0">
              <a:spcBef>
                <a:spcPts val="600"/>
              </a:spcBef>
              <a:spcAft>
                <a:spcPts val="0"/>
              </a:spcAft>
              <a:buNone/>
            </a:pPr>
            <a:r>
              <a:rPr lang="en-US" sz="3200" b="1" kern="100" dirty="0">
                <a:solidFill>
                  <a:schemeClr val="tx1"/>
                </a:solidFill>
                <a:latin typeface="Calibri"/>
                <a:ea typeface="DengXian"/>
                <a:cs typeface="Times New Roman"/>
              </a:rPr>
              <a:t>	1</a:t>
            </a:r>
            <a:r>
              <a:rPr lang="zh-CN" altLang="en-US" sz="3200" b="1" kern="100" dirty="0">
                <a:solidFill>
                  <a:schemeClr val="tx1"/>
                </a:solidFill>
                <a:latin typeface="Calibri"/>
                <a:ea typeface="DengXian"/>
                <a:cs typeface="Times New Roman"/>
              </a:rPr>
              <a:t>、经文为什么</a:t>
            </a:r>
            <a:r>
              <a:rPr lang="en-US" sz="3200" b="1" kern="100" dirty="0">
                <a:solidFill>
                  <a:schemeClr val="tx1"/>
                </a:solidFill>
                <a:latin typeface="Calibri"/>
                <a:ea typeface="DengXian"/>
                <a:cs typeface="Times New Roman"/>
              </a:rPr>
              <a:t>4</a:t>
            </a:r>
            <a:r>
              <a:rPr lang="zh-CN" altLang="en-US" sz="3200" b="1" kern="100" dirty="0">
                <a:solidFill>
                  <a:schemeClr val="tx1"/>
                </a:solidFill>
                <a:latin typeface="Calibri"/>
                <a:ea typeface="DengXian"/>
                <a:cs typeface="Times New Roman"/>
              </a:rPr>
              <a:t>次重复说：以色列人</a:t>
            </a:r>
            <a:r>
              <a:rPr lang="zh-CN" altLang="en-US" sz="3200" b="1" kern="100" dirty="0">
                <a:solidFill>
                  <a:srgbClr val="FF0000"/>
                </a:solidFill>
                <a:latin typeface="Calibri"/>
                <a:ea typeface="KaiTi"/>
                <a:cs typeface="Times New Roman"/>
              </a:rPr>
              <a:t>“夺取神之物”</a:t>
            </a:r>
            <a:r>
              <a:rPr lang="zh-CN" altLang="en-US" sz="3200" b="1" kern="100" dirty="0">
                <a:solidFill>
                  <a:schemeClr val="tx1"/>
                </a:solidFill>
                <a:latin typeface="Calibri"/>
                <a:ea typeface="DengXian"/>
                <a:cs typeface="Times New Roman"/>
              </a:rPr>
              <a:t>呢？答案是：因为以色列人不作十一奉献，而十一奉献本是</a:t>
            </a:r>
            <a:r>
              <a:rPr lang="zh-CN" altLang="en-US" sz="3200" b="1" kern="100" dirty="0">
                <a:solidFill>
                  <a:srgbClr val="FF0000"/>
                </a:solidFill>
                <a:latin typeface="Calibri"/>
                <a:ea typeface="KaiTi"/>
                <a:cs typeface="Times New Roman"/>
              </a:rPr>
              <a:t>“当纳的”</a:t>
            </a:r>
            <a:r>
              <a:rPr lang="zh-CN" altLang="en-US" sz="3200" b="1" kern="100" dirty="0">
                <a:solidFill>
                  <a:schemeClr val="tx1"/>
                </a:solidFill>
                <a:latin typeface="Calibri"/>
                <a:ea typeface="DengXian"/>
                <a:cs typeface="Times New Roman"/>
              </a:rPr>
              <a:t>或</a:t>
            </a:r>
            <a:r>
              <a:rPr lang="zh-CN" altLang="en-US" sz="3200" b="1" kern="100" dirty="0">
                <a:solidFill>
                  <a:srgbClr val="FF0000"/>
                </a:solidFill>
                <a:latin typeface="Calibri"/>
                <a:ea typeface="KaiTi"/>
                <a:cs typeface="Times New Roman"/>
              </a:rPr>
              <a:t>“当献的”</a:t>
            </a:r>
            <a:r>
              <a:rPr lang="zh-CN" altLang="en-US" sz="3200" b="1" kern="100" dirty="0">
                <a:solidFill>
                  <a:schemeClr val="tx1"/>
                </a:solidFill>
                <a:latin typeface="Calibri"/>
                <a:ea typeface="DengXian"/>
                <a:cs typeface="Times New Roman"/>
              </a:rPr>
              <a:t>。就如公民不交税，就是夺取国家和政府的金钱一样。这是十分严重的行为。</a:t>
            </a:r>
            <a:endParaRPr lang="en-CA" sz="3200" b="1" kern="100" dirty="0">
              <a:solidFill>
                <a:schemeClr val="tx1"/>
              </a:solidFill>
              <a:latin typeface="Calibri"/>
              <a:ea typeface="DengXian"/>
              <a:cs typeface="Times New Roman"/>
            </a:endParaRPr>
          </a:p>
          <a:p>
            <a:pPr marL="0" marR="0" indent="0">
              <a:spcBef>
                <a:spcPts val="600"/>
              </a:spcBef>
              <a:spcAft>
                <a:spcPts val="0"/>
              </a:spcAft>
              <a:buNone/>
            </a:pPr>
            <a:r>
              <a:rPr lang="en-US" sz="3200" b="1" kern="100" dirty="0">
                <a:solidFill>
                  <a:schemeClr val="tx1"/>
                </a:solidFill>
                <a:latin typeface="Calibri"/>
                <a:ea typeface="DengXian"/>
                <a:cs typeface="Times New Roman"/>
              </a:rPr>
              <a:t>	2</a:t>
            </a:r>
            <a:r>
              <a:rPr lang="zh-CN" altLang="en-US" sz="3200" b="1" kern="100" dirty="0">
                <a:solidFill>
                  <a:schemeClr val="tx1"/>
                </a:solidFill>
                <a:latin typeface="Calibri"/>
                <a:ea typeface="DengXian"/>
                <a:cs typeface="Times New Roman"/>
              </a:rPr>
              <a:t>、所以经文说，不交十一奉献会导致</a:t>
            </a:r>
            <a:r>
              <a:rPr lang="zh-CN" altLang="en-US"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KaiTi"/>
                <a:cs typeface="Times New Roman"/>
              </a:rPr>
              <a:t>咒诅就临到你们身上</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的严重后果。</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Tree>
    <p:extLst>
      <p:ext uri="{BB962C8B-B14F-4D97-AF65-F5344CB8AC3E}">
        <p14:creationId xmlns:p14="http://schemas.microsoft.com/office/powerpoint/2010/main" val="299500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0"/>
              </a:spcAft>
              <a:buNone/>
            </a:pPr>
            <a:r>
              <a:rPr lang="en-US" sz="3200" kern="100" dirty="0">
                <a:solidFill>
                  <a:schemeClr val="tx1"/>
                </a:solidFill>
                <a:latin typeface="Calibri"/>
                <a:ea typeface="DengXian"/>
                <a:cs typeface="Times New Roman"/>
              </a:rPr>
              <a:t>	</a:t>
            </a:r>
            <a:r>
              <a:rPr lang="en-US" sz="3200" b="1" kern="100" dirty="0">
                <a:solidFill>
                  <a:schemeClr val="tx1"/>
                </a:solidFill>
                <a:latin typeface="Calibri"/>
                <a:ea typeface="DengXian"/>
                <a:cs typeface="Times New Roman"/>
              </a:rPr>
              <a:t>3</a:t>
            </a:r>
            <a:r>
              <a:rPr lang="zh-CN" altLang="en-US" sz="3200" b="1" kern="100" dirty="0">
                <a:solidFill>
                  <a:schemeClr val="tx1"/>
                </a:solidFill>
                <a:latin typeface="Calibri"/>
                <a:ea typeface="DengXian"/>
                <a:cs typeface="Times New Roman"/>
              </a:rPr>
              <a:t>、十一奉献会带来神的祝福。而且，这是整本圣经中，论到奉献一事，唯一一处经文，神亲自明确应许：你们</a:t>
            </a:r>
            <a:r>
              <a:rPr lang="zh-CN" altLang="en-US"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KaiTi"/>
                <a:cs typeface="Times New Roman"/>
              </a:rPr>
              <a:t>以此试试我，是否为你们敞开天上的窗户，倾福与你们</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在摩西时代中，十一奉献成为了以色列民族与上帝立约的重要记号。上帝曾应许，只要以色列人忠心地奉献十分之一，祂就会敞开天上的窗户，倾福与你们，甚至无处可容。</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48</a:t>
            </a:fld>
            <a:endParaRPr lang="en-US" altLang="zh-CN" dirty="0">
              <a:solidFill>
                <a:srgbClr val="55554A"/>
              </a:solidFill>
            </a:endParaRPr>
          </a:p>
        </p:txBody>
      </p:sp>
    </p:spTree>
    <p:extLst>
      <p:ext uri="{BB962C8B-B14F-4D97-AF65-F5344CB8AC3E}">
        <p14:creationId xmlns:p14="http://schemas.microsoft.com/office/powerpoint/2010/main" val="2995000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三、从旧约看十一奉献</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而以色列人也通过奉献，学习敬畏上帝，培养慷慨和感恩的品质；同时也使他们明白，奉献不是一种负担，而是一种蒙福的途径，是他们与上帝建立亲密关系的纽带。</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00100">
              <a:lnSpc>
                <a:spcPct val="115000"/>
              </a:lnSpc>
              <a:spcBef>
                <a:spcPts val="600"/>
              </a:spcBef>
              <a:spcAft>
                <a:spcPts val="600"/>
              </a:spcAft>
              <a:buNone/>
            </a:pPr>
            <a:r>
              <a:rPr lang="en-US" sz="3200" kern="100" dirty="0">
                <a:solidFill>
                  <a:schemeClr val="tx1"/>
                </a:solidFill>
                <a:latin typeface="Calibri"/>
                <a:ea typeface="DengXian"/>
                <a:cs typeface="Times New Roman"/>
              </a:rPr>
              <a:t> </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en-US" altLang="zh-CN" sz="3200" kern="100" dirty="0">
                <a:solidFill>
                  <a:schemeClr val="tx1"/>
                </a:solidFill>
                <a:latin typeface="Calibri"/>
                <a:ea typeface="DengXian"/>
                <a:cs typeface="Times New Roman"/>
              </a:rPr>
              <a:t> </a:t>
            </a:r>
            <a:endParaRPr lang="en-CA" sz="3200" kern="100" dirty="0">
              <a:solidFill>
                <a:schemeClr val="tx1"/>
              </a:solidFill>
              <a:latin typeface="Calibri"/>
              <a:ea typeface="DengXia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49</a:t>
            </a:fld>
            <a:endParaRPr lang="en-US" altLang="zh-CN" dirty="0">
              <a:solidFill>
                <a:srgbClr val="55554A"/>
              </a:solidFill>
            </a:endParaRPr>
          </a:p>
        </p:txBody>
      </p:sp>
    </p:spTree>
    <p:extLst>
      <p:ext uri="{BB962C8B-B14F-4D97-AF65-F5344CB8AC3E}">
        <p14:creationId xmlns:p14="http://schemas.microsoft.com/office/powerpoint/2010/main" val="299500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76D939-DB68-7A76-BF97-5112BE7A8594}"/>
              </a:ext>
            </a:extLst>
          </p:cNvPr>
          <p:cNvSpPr>
            <a:spLocks noGrp="1"/>
          </p:cNvSpPr>
          <p:nvPr>
            <p:ph type="title"/>
          </p:nvPr>
        </p:nvSpPr>
        <p:spPr/>
        <p:txBody>
          <a:bodyPr/>
          <a:lstStyle/>
          <a:p>
            <a:r>
              <a:rPr lang="zh-CN" altLang="en-US" b="1" dirty="0">
                <a:solidFill>
                  <a:srgbClr val="FF0000"/>
                </a:solidFill>
              </a:rPr>
              <a:t>引言</a:t>
            </a:r>
            <a:endParaRPr lang="en-US" dirty="0"/>
          </a:p>
        </p:txBody>
      </p:sp>
      <p:sp>
        <p:nvSpPr>
          <p:cNvPr id="3" name="Content Placeholder 2">
            <a:extLst>
              <a:ext uri="{FF2B5EF4-FFF2-40B4-BE49-F238E27FC236}">
                <a16:creationId xmlns:a16="http://schemas.microsoft.com/office/drawing/2014/main" xmlns="" id="{4EE29D89-311B-C4DC-C1A6-21A9A9B12787}"/>
              </a:ext>
            </a:extLst>
          </p:cNvPr>
          <p:cNvSpPr>
            <a:spLocks noGrp="1"/>
          </p:cNvSpPr>
          <p:nvPr>
            <p:ph idx="1"/>
          </p:nvPr>
        </p:nvSpPr>
        <p:spPr>
          <a:xfrm>
            <a:off x="0" y="1200150"/>
            <a:ext cx="9144000" cy="3943349"/>
          </a:xfrm>
        </p:spPr>
        <p:txBody>
          <a:bodyPr/>
          <a:lstStyle/>
          <a:p>
            <a:pPr marL="0" indent="0">
              <a:buNone/>
            </a:pPr>
            <a:r>
              <a:rPr lang="en-US" altLang="zh-CN" dirty="0"/>
              <a:t>	</a:t>
            </a:r>
            <a:r>
              <a:rPr lang="zh-CN" altLang="en-US" sz="2800" b="1" dirty="0">
                <a:solidFill>
                  <a:schemeClr val="tx1"/>
                </a:solidFill>
                <a:latin typeface="DengXian" panose="02010600030101010101" pitchFamily="2" charset="-122"/>
                <a:ea typeface="DengXian" panose="02010600030101010101" pitchFamily="2" charset="-122"/>
              </a:rPr>
              <a:t>现在再来说说实践。</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基督徒的信仰实践就是行道，或顺服。基督徒作为主耶稣的门徒，不可能只说不练。</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所以行道是基督徒信仰中不可或缺的一部分，不是可有可无的；是专业课，不是选修课。</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说得更具体一点，信道关乎你现今的身份，是得救问题；行道或信仰实践关乎你现今的生活和身量，并且决定你永恒的命运，是成圣和得胜的问题。</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a16="http://schemas.microsoft.com/office/drawing/2014/main" xmlns="" id="{87532C9D-9D1C-5545-0F78-7C672CF3FC9E}"/>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17293542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E71F05-759F-B1D0-3ED2-5AAC1B5DC436}"/>
              </a:ext>
            </a:extLst>
          </p:cNvPr>
          <p:cNvSpPr>
            <a:spLocks noGrp="1"/>
          </p:cNvSpPr>
          <p:nvPr>
            <p:ph type="title"/>
          </p:nvPr>
        </p:nvSpPr>
        <p:spPr/>
        <p:txBody>
          <a:bodyPr/>
          <a:lstStyle/>
          <a:p>
            <a:r>
              <a:rPr lang="zh-CN" altLang="en-US" b="1" dirty="0">
                <a:solidFill>
                  <a:srgbClr val="FF0000"/>
                </a:solidFill>
                <a:effectLst/>
                <a:latin typeface="+mn-ea"/>
                <a:cs typeface="Times New Roman"/>
              </a:rPr>
              <a:t>三、从旧约看十一奉献</a:t>
            </a:r>
            <a:endParaRPr lang="en-US" dirty="0"/>
          </a:p>
        </p:txBody>
      </p:sp>
      <p:sp>
        <p:nvSpPr>
          <p:cNvPr id="3" name="Content Placeholder 2">
            <a:extLst>
              <a:ext uri="{FF2B5EF4-FFF2-40B4-BE49-F238E27FC236}">
                <a16:creationId xmlns:a16="http://schemas.microsoft.com/office/drawing/2014/main" xmlns="" id="{9A784935-E152-ABDC-3979-05BCE2ED6EE2}"/>
              </a:ext>
            </a:extLst>
          </p:cNvPr>
          <p:cNvSpPr>
            <a:spLocks noGrp="1"/>
          </p:cNvSpPr>
          <p:nvPr>
            <p:ph idx="1"/>
          </p:nvPr>
        </p:nvSpPr>
        <p:spPr>
          <a:xfrm>
            <a:off x="0" y="1200151"/>
            <a:ext cx="9144000" cy="3840956"/>
          </a:xfrm>
        </p:spPr>
        <p:txBody>
          <a:bodyPr/>
          <a:lstStyle/>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如何从新约福音的观点来看待玛拉基书三</a:t>
            </a:r>
            <a:r>
              <a:rPr lang="en-US" sz="2800" b="1" dirty="0">
                <a:solidFill>
                  <a:schemeClr val="tx1"/>
                </a:solidFill>
                <a:latin typeface="DengXian" panose="02010600030101010101" pitchFamily="2" charset="-122"/>
                <a:ea typeface="DengXian" panose="02010600030101010101" pitchFamily="2" charset="-122"/>
              </a:rPr>
              <a:t>8-10</a:t>
            </a:r>
            <a:r>
              <a:rPr lang="zh-CN" altLang="en-US" sz="2800" b="1" dirty="0">
                <a:solidFill>
                  <a:schemeClr val="tx1"/>
                </a:solidFill>
                <a:latin typeface="DengXian" panose="02010600030101010101" pitchFamily="2" charset="-122"/>
                <a:ea typeface="DengXian" panose="02010600030101010101" pitchFamily="2" charset="-122"/>
              </a:rPr>
              <a:t>所讲的十一奉献？</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更确切地说，如何看待其中所说的：忠心作十一奉献的必蒙福，没作十一奉献的会受咒诅？</a:t>
            </a:r>
            <a:endParaRPr lang="en-US"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答案是：作为律法的实质内容的一部分，十一奉献是尊荣神作为创造主的至高主权，把属于神的十分之一归还给祂。这是神的旨意的一部分。</a:t>
            </a: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a16="http://schemas.microsoft.com/office/drawing/2014/main" xmlns="" id="{A818FFE2-87D3-9B22-A8AB-AE4B1CE7315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50</a:t>
            </a:fld>
            <a:endParaRPr lang="en-US" altLang="zh-CN">
              <a:solidFill>
                <a:srgbClr val="55554A"/>
              </a:solidFill>
            </a:endParaRPr>
          </a:p>
        </p:txBody>
      </p:sp>
    </p:spTree>
    <p:extLst>
      <p:ext uri="{BB962C8B-B14F-4D97-AF65-F5344CB8AC3E}">
        <p14:creationId xmlns:p14="http://schemas.microsoft.com/office/powerpoint/2010/main" val="2662086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03CBEA-3CFF-43FD-58B4-C4322438ED94}"/>
              </a:ext>
            </a:extLst>
          </p:cNvPr>
          <p:cNvSpPr>
            <a:spLocks noGrp="1"/>
          </p:cNvSpPr>
          <p:nvPr>
            <p:ph type="title"/>
          </p:nvPr>
        </p:nvSpPr>
        <p:spPr/>
        <p:txBody>
          <a:bodyPr/>
          <a:lstStyle/>
          <a:p>
            <a:r>
              <a:rPr lang="zh-CN" altLang="en-US" b="1" dirty="0">
                <a:solidFill>
                  <a:srgbClr val="FF0000"/>
                </a:solidFill>
                <a:effectLst/>
                <a:latin typeface="+mn-ea"/>
                <a:cs typeface="Times New Roman"/>
              </a:rPr>
              <a:t>三、从旧约看十一奉献</a:t>
            </a:r>
            <a:endParaRPr lang="en-US" dirty="0"/>
          </a:p>
        </p:txBody>
      </p:sp>
      <p:sp>
        <p:nvSpPr>
          <p:cNvPr id="3" name="Content Placeholder 2">
            <a:extLst>
              <a:ext uri="{FF2B5EF4-FFF2-40B4-BE49-F238E27FC236}">
                <a16:creationId xmlns:a16="http://schemas.microsoft.com/office/drawing/2014/main" xmlns="" id="{C7A9F77B-0563-750E-868A-F3DA03A59693}"/>
              </a:ext>
            </a:extLst>
          </p:cNvPr>
          <p:cNvSpPr>
            <a:spLocks noGrp="1"/>
          </p:cNvSpPr>
          <p:nvPr>
            <p:ph idx="1"/>
          </p:nvPr>
        </p:nvSpPr>
        <p:spPr>
          <a:xfrm>
            <a:off x="0" y="1200150"/>
            <a:ext cx="9067800" cy="3943349"/>
          </a:xfrm>
        </p:spPr>
        <p:txBody>
          <a:bodyPr/>
          <a:lstStyle/>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所以，凡忠心作十一奉献的，就是在遵行神的旨意，也必蒙福。</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不过，“没作十一奉献的会受咒诅”是一种律法的负面施行方式，基督徒已经脱离它了，因为我们</a:t>
            </a:r>
            <a:r>
              <a:rPr lang="zh-CN" altLang="en-US" sz="2800" b="1" dirty="0">
                <a:solidFill>
                  <a:srgbClr val="FF0000"/>
                </a:solidFill>
                <a:latin typeface="KaiTi" panose="02010609060101010101" pitchFamily="49" charset="-122"/>
                <a:ea typeface="KaiTi" panose="02010609060101010101" pitchFamily="49" charset="-122"/>
              </a:rPr>
              <a:t>“是在恩典之下，不在律法之下”</a:t>
            </a:r>
            <a:r>
              <a:rPr lang="zh-CN" altLang="en-US" sz="2800" b="1" dirty="0">
                <a:solidFill>
                  <a:schemeClr val="tx1"/>
                </a:solidFill>
                <a:latin typeface="DengXian" panose="02010600030101010101" pitchFamily="2" charset="-122"/>
                <a:ea typeface="DengXian" panose="02010600030101010101" pitchFamily="2" charset="-122"/>
              </a:rPr>
              <a:t>。</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不过，我还想补充一句：脱离了“咒诅”，并不表示脱离了神的“管教”，因为神的管教是神的爱和恩典对祂儿女的负面表达；基督徒并没有脱离。</a:t>
            </a:r>
            <a:endParaRPr lang="en-US" sz="2800" dirty="0"/>
          </a:p>
        </p:txBody>
      </p:sp>
      <p:sp>
        <p:nvSpPr>
          <p:cNvPr id="4" name="Slide Number Placeholder 3">
            <a:extLst>
              <a:ext uri="{FF2B5EF4-FFF2-40B4-BE49-F238E27FC236}">
                <a16:creationId xmlns:a16="http://schemas.microsoft.com/office/drawing/2014/main" xmlns="" id="{78CDD10A-3981-EB38-049E-5A19EA2CD9AB}"/>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51</a:t>
            </a:fld>
            <a:endParaRPr lang="en-US" altLang="zh-CN">
              <a:solidFill>
                <a:srgbClr val="55554A"/>
              </a:solidFill>
            </a:endParaRPr>
          </a:p>
        </p:txBody>
      </p:sp>
    </p:spTree>
    <p:extLst>
      <p:ext uri="{BB962C8B-B14F-4D97-AF65-F5344CB8AC3E}">
        <p14:creationId xmlns:p14="http://schemas.microsoft.com/office/powerpoint/2010/main" val="4861020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E00445-2F99-E362-C03A-C6BBE96595D8}"/>
              </a:ext>
            </a:extLst>
          </p:cNvPr>
          <p:cNvSpPr>
            <a:spLocks noGrp="1"/>
          </p:cNvSpPr>
          <p:nvPr>
            <p:ph type="title"/>
          </p:nvPr>
        </p:nvSpPr>
        <p:spPr/>
        <p:txBody>
          <a:bodyPr/>
          <a:lstStyle/>
          <a:p>
            <a:r>
              <a:rPr lang="zh-CN" altLang="en-US" b="1" dirty="0">
                <a:solidFill>
                  <a:srgbClr val="FF0000"/>
                </a:solidFill>
                <a:effectLst/>
                <a:latin typeface="+mn-ea"/>
                <a:cs typeface="Times New Roman"/>
              </a:rPr>
              <a:t>三、从旧约看十一奉献</a:t>
            </a:r>
            <a:endParaRPr lang="en-US" dirty="0"/>
          </a:p>
        </p:txBody>
      </p:sp>
      <p:sp>
        <p:nvSpPr>
          <p:cNvPr id="3" name="Content Placeholder 2">
            <a:extLst>
              <a:ext uri="{FF2B5EF4-FFF2-40B4-BE49-F238E27FC236}">
                <a16:creationId xmlns:a16="http://schemas.microsoft.com/office/drawing/2014/main" xmlns="" id="{8DDD74C5-3E77-2975-CB91-002317492FDA}"/>
              </a:ext>
            </a:extLst>
          </p:cNvPr>
          <p:cNvSpPr>
            <a:spLocks noGrp="1"/>
          </p:cNvSpPr>
          <p:nvPr>
            <p:ph idx="1"/>
          </p:nvPr>
        </p:nvSpPr>
        <p:spPr>
          <a:xfrm>
            <a:off x="0" y="1200150"/>
            <a:ext cx="9144000" cy="3943349"/>
          </a:xfrm>
        </p:spPr>
        <p:txBody>
          <a:bodyPr/>
          <a:lstStyle/>
          <a:p>
            <a:pPr marL="0" indent="0">
              <a:buNone/>
            </a:pPr>
            <a:r>
              <a:rPr lang="en-US" altLang="zh-CN"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但我们不要把神对祂儿女的管教说成是“咒诅”。有父母咒诅自己儿女的吗？即使有，那也不是好父母。而天父是我们最好的父亲。祂不可能咒诅自己的儿女。这一点你可以放心。</a:t>
            </a:r>
            <a:endParaRPr lang="en-US" altLang="zh-CN"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chemeClr val="tx1"/>
                </a:solidFill>
                <a:latin typeface="DengXian" panose="02010600030101010101" pitchFamily="2" charset="-122"/>
                <a:ea typeface="DengXian" panose="02010600030101010101" pitchFamily="2" charset="-122"/>
              </a:rPr>
              <a:t>但这不是说这一条律法已经无效了，或作废了；在国家的层面，它仍旧有效。</a:t>
            </a:r>
            <a:endParaRPr lang="en-US" sz="28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2800" b="1" dirty="0">
                <a:solidFill>
                  <a:schemeClr val="tx1"/>
                </a:solidFill>
                <a:latin typeface="DengXian" panose="02010600030101010101" pitchFamily="2" charset="-122"/>
                <a:ea typeface="DengXian" panose="02010600030101010101" pitchFamily="2" charset="-122"/>
              </a:rPr>
              <a:t>	</a:t>
            </a:r>
            <a:r>
              <a:rPr lang="zh-CN" altLang="en-US" sz="2800" b="1" dirty="0">
                <a:solidFill>
                  <a:srgbClr val="2E24FC"/>
                </a:solidFill>
                <a:latin typeface="DengXian" panose="02010600030101010101" pitchFamily="2" charset="-122"/>
                <a:ea typeface="DengXian" panose="02010600030101010101" pitchFamily="2" charset="-122"/>
              </a:rPr>
              <a:t>关于新约中有关十一奉献的教导，请听下回分解。</a:t>
            </a:r>
            <a:endParaRPr lang="en-US" sz="2800" b="1" dirty="0">
              <a:solidFill>
                <a:srgbClr val="2E24FC"/>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B88D4A34-891F-E92B-CED1-9BB6184189E4}"/>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52</a:t>
            </a:fld>
            <a:endParaRPr lang="en-US" altLang="zh-CN">
              <a:solidFill>
                <a:srgbClr val="55554A"/>
              </a:solidFill>
            </a:endParaRPr>
          </a:p>
        </p:txBody>
      </p:sp>
    </p:spTree>
    <p:extLst>
      <p:ext uri="{BB962C8B-B14F-4D97-AF65-F5344CB8AC3E}">
        <p14:creationId xmlns:p14="http://schemas.microsoft.com/office/powerpoint/2010/main" val="3246195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88D67A-8837-C709-1538-9DCE5F35C93C}"/>
              </a:ext>
            </a:extLst>
          </p:cNvPr>
          <p:cNvSpPr>
            <a:spLocks noGrp="1"/>
          </p:cNvSpPr>
          <p:nvPr>
            <p:ph type="title"/>
          </p:nvPr>
        </p:nvSpPr>
        <p:spPr/>
        <p:txBody>
          <a:bodyPr/>
          <a:lstStyle/>
          <a:p>
            <a:r>
              <a:rPr lang="zh-CN" altLang="en-US" b="1" dirty="0">
                <a:solidFill>
                  <a:srgbClr val="FF0000"/>
                </a:solidFill>
              </a:rPr>
              <a:t>引言</a:t>
            </a:r>
            <a:endParaRPr lang="en-US" dirty="0"/>
          </a:p>
        </p:txBody>
      </p:sp>
      <p:sp>
        <p:nvSpPr>
          <p:cNvPr id="3" name="Content Placeholder 2">
            <a:extLst>
              <a:ext uri="{FF2B5EF4-FFF2-40B4-BE49-F238E27FC236}">
                <a16:creationId xmlns:a16="http://schemas.microsoft.com/office/drawing/2014/main" xmlns="" id="{9CE662D5-DEC7-096A-704F-91C770AAD3D2}"/>
              </a:ext>
            </a:extLst>
          </p:cNvPr>
          <p:cNvSpPr>
            <a:spLocks noGrp="1"/>
          </p:cNvSpPr>
          <p:nvPr>
            <p:ph idx="1"/>
          </p:nvPr>
        </p:nvSpPr>
        <p:spPr>
          <a:xfrm>
            <a:off x="0" y="1123950"/>
            <a:ext cx="9144000" cy="4019549"/>
          </a:xfrm>
        </p:spPr>
        <p:txBody>
          <a:bodyPr/>
          <a:lstStyle/>
          <a:p>
            <a:pPr marL="0" indent="0">
              <a:buNone/>
            </a:pPr>
            <a:r>
              <a:rPr lang="en-US" altLang="zh-CN" dirty="0"/>
              <a:t>	</a:t>
            </a:r>
            <a:r>
              <a:rPr lang="zh-CN" altLang="en-US" sz="3200" b="1" dirty="0">
                <a:solidFill>
                  <a:schemeClr val="tx1"/>
                </a:solidFill>
                <a:latin typeface="DengXian" panose="02010600030101010101" pitchFamily="2" charset="-122"/>
                <a:ea typeface="DengXian" panose="02010600030101010101" pitchFamily="2" charset="-122"/>
              </a:rPr>
              <a:t>根据这个定义，信仰实践或行道是以道为前提的。</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如果你对道没有一点概念，如何行道呢？</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那怎么办呢？怎不能躺平吧？！</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chemeClr val="tx1"/>
                </a:solidFill>
                <a:latin typeface="DengXian" panose="02010600030101010101" pitchFamily="2" charset="-122"/>
                <a:ea typeface="DengXian" panose="02010600030101010101" pitchFamily="2" charset="-122"/>
              </a:rPr>
              <a:t>那么只有一种可能，就是</a:t>
            </a:r>
            <a:r>
              <a:rPr lang="zh-CN" altLang="en-US" sz="3200" b="1" dirty="0">
                <a:solidFill>
                  <a:srgbClr val="7030A0"/>
                </a:solidFill>
                <a:latin typeface="DengXian" panose="02010600030101010101" pitchFamily="2" charset="-122"/>
                <a:ea typeface="DengXian" panose="02010600030101010101" pitchFamily="2" charset="-122"/>
              </a:rPr>
              <a:t>“随己意而行”</a:t>
            </a:r>
            <a:r>
              <a:rPr lang="zh-CN" altLang="en-US" sz="3200" b="1" dirty="0">
                <a:solidFill>
                  <a:schemeClr val="tx1"/>
                </a:solidFill>
                <a:latin typeface="DengXian" panose="02010600030101010101" pitchFamily="2" charset="-122"/>
                <a:ea typeface="DengXian" panose="02010600030101010101" pitchFamily="2" charset="-122"/>
              </a:rPr>
              <a:t>了。</a:t>
            </a:r>
            <a:endParaRPr lang="en-US" altLang="zh-CN" sz="3200" b="1" dirty="0">
              <a:solidFill>
                <a:schemeClr val="tx1"/>
              </a:solidFill>
              <a:latin typeface="DengXian" panose="02010600030101010101" pitchFamily="2" charset="-122"/>
              <a:ea typeface="DengXian" panose="02010600030101010101" pitchFamily="2" charset="-122"/>
            </a:endParaRPr>
          </a:p>
          <a:p>
            <a:pPr marL="0" indent="0">
              <a:buNone/>
            </a:pPr>
            <a:r>
              <a:rPr lang="en-US" altLang="zh-CN" sz="3200" b="1" dirty="0">
                <a:solidFill>
                  <a:schemeClr val="tx1"/>
                </a:solidFill>
                <a:latin typeface="DengXian" panose="02010600030101010101" pitchFamily="2" charset="-122"/>
                <a:ea typeface="DengXian" panose="02010600030101010101" pitchFamily="2" charset="-122"/>
              </a:rPr>
              <a:t>	</a:t>
            </a:r>
            <a:r>
              <a:rPr lang="zh-CN" altLang="en-US" sz="3200" b="1" dirty="0">
                <a:solidFill>
                  <a:srgbClr val="2E24FC"/>
                </a:solidFill>
                <a:latin typeface="DengXian" panose="02010600030101010101" pitchFamily="2" charset="-122"/>
                <a:ea typeface="DengXian" panose="02010600030101010101" pitchFamily="2" charset="-122"/>
              </a:rPr>
              <a:t>总之，道属于神学，行道属于信仰实践。两者是一个信仰的两面、不可分隔。</a:t>
            </a:r>
            <a:endParaRPr lang="en-US" sz="3200" b="1" dirty="0">
              <a:solidFill>
                <a:srgbClr val="2E24FC"/>
              </a:solidFill>
              <a:latin typeface="DengXian" panose="02010600030101010101" pitchFamily="2" charset="-122"/>
              <a:ea typeface="DengXian" panose="02010600030101010101" pitchFamily="2" charset="-122"/>
            </a:endParaRPr>
          </a:p>
          <a:p>
            <a:pPr marL="0" indent="0">
              <a:buNone/>
            </a:pPr>
            <a:endParaRPr lang="en-US" dirty="0"/>
          </a:p>
        </p:txBody>
      </p:sp>
      <p:sp>
        <p:nvSpPr>
          <p:cNvPr id="4" name="Slide Number Placeholder 3">
            <a:extLst>
              <a:ext uri="{FF2B5EF4-FFF2-40B4-BE49-F238E27FC236}">
                <a16:creationId xmlns:a16="http://schemas.microsoft.com/office/drawing/2014/main" xmlns="" id="{E78C5706-4464-305D-BA9C-8CE4A694AF02}"/>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6</a:t>
            </a:fld>
            <a:endParaRPr lang="en-US" altLang="zh-CN">
              <a:solidFill>
                <a:srgbClr val="55554A"/>
              </a:solidFill>
            </a:endParaRPr>
          </a:p>
        </p:txBody>
      </p:sp>
    </p:spTree>
    <p:extLst>
      <p:ext uri="{BB962C8B-B14F-4D97-AF65-F5344CB8AC3E}">
        <p14:creationId xmlns:p14="http://schemas.microsoft.com/office/powerpoint/2010/main" val="348444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0"/>
              </a:spcAft>
              <a:buNone/>
            </a:pPr>
            <a:r>
              <a:rPr lang="zh-CN" altLang="en-US" sz="3200" b="1" kern="100" dirty="0">
                <a:solidFill>
                  <a:srgbClr val="2E24FC"/>
                </a:solidFill>
                <a:latin typeface="Calibri"/>
                <a:ea typeface="DengXian"/>
                <a:cs typeface="Times New Roman"/>
              </a:rPr>
              <a:t>（一）十一奉献将成为末日属灵争战的一个焦点</a:t>
            </a:r>
            <a:endParaRPr lang="en-CA" sz="3200" b="1" kern="100" dirty="0">
              <a:solidFill>
                <a:srgbClr val="2E24FC"/>
              </a:solidFill>
              <a:latin typeface="Calibri"/>
              <a:ea typeface="DengXian"/>
              <a:cs typeface="Times New Roman"/>
            </a:endParaRPr>
          </a:p>
          <a:p>
            <a:pPr marL="0" indent="85725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根据圣经末世论，敌基督在前三年半将采取隐蔽的方式，用谎言、虚假信息来诱惑、欺骗大部分信徒离弃基督和教会，然后在后三年半牠才会原形毕露，逼迫、杀害少数忠心的门徒。</a:t>
            </a:r>
            <a:endParaRPr lang="en-US" altLang="zh-CN" sz="3200" b="1" kern="100" dirty="0">
              <a:solidFill>
                <a:schemeClr val="tx1"/>
              </a:solidFill>
              <a:latin typeface="DengXian" panose="02010600030101010101" pitchFamily="2" charset="-122"/>
              <a:ea typeface="DengXian" panose="02010600030101010101" pitchFamily="2" charset="-122"/>
              <a:cs typeface="Times New Roman"/>
            </a:endParaRPr>
          </a:p>
          <a:p>
            <a:pPr marL="0" indent="857250">
              <a:spcBef>
                <a:spcPts val="600"/>
              </a:spcBef>
              <a:spcAft>
                <a:spcPts val="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我们目前正处在前三年半即将到来的时段，我们所面临的属灵争战在特征上跟前三年半时期的特征相似。</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1434689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800100">
              <a:spcBef>
                <a:spcPts val="600"/>
              </a:spcBef>
              <a:spcAft>
                <a:spcPts val="600"/>
              </a:spcAft>
              <a:buNone/>
            </a:pPr>
            <a:r>
              <a:rPr lang="zh-CN" altLang="en-US" sz="3200" b="1" kern="100" dirty="0">
                <a:solidFill>
                  <a:schemeClr val="tx1"/>
                </a:solidFill>
                <a:latin typeface="Calibri"/>
                <a:ea typeface="DengXian"/>
                <a:cs typeface="Times New Roman"/>
              </a:rPr>
              <a:t>在这阶段，仇敌攻击教会和信徒的主要策略就是将人拉离基督和教会，将羊群驱散，以便各个击破而吞吃。而仇敌最为有效的伎俩就是混乱</a:t>
            </a:r>
            <a:r>
              <a:rPr lang="zh-CN" altLang="en-US" sz="3200" b="1" kern="100" dirty="0">
                <a:solidFill>
                  <a:srgbClr val="2E24FC"/>
                </a:solidFill>
                <a:latin typeface="Calibri"/>
                <a:ea typeface="DengXian"/>
                <a:cs typeface="Times New Roman"/>
              </a:rPr>
              <a:t>主日崇拜</a:t>
            </a:r>
            <a:r>
              <a:rPr lang="zh-CN" altLang="en-US" sz="3200" b="1" kern="100" dirty="0">
                <a:solidFill>
                  <a:schemeClr val="tx1"/>
                </a:solidFill>
                <a:latin typeface="Calibri"/>
                <a:ea typeface="DengXian"/>
                <a:cs typeface="Times New Roman"/>
              </a:rPr>
              <a:t>和</a:t>
            </a:r>
            <a:r>
              <a:rPr lang="zh-CN" altLang="en-US" sz="3200" b="1" kern="100" dirty="0">
                <a:solidFill>
                  <a:srgbClr val="2E24FC"/>
                </a:solidFill>
                <a:latin typeface="Calibri"/>
                <a:ea typeface="DengXian"/>
                <a:cs typeface="Times New Roman"/>
              </a:rPr>
              <a:t>十一奉献</a:t>
            </a:r>
            <a:r>
              <a:rPr lang="zh-CN" altLang="en-US" sz="3200" b="1" kern="100" dirty="0">
                <a:solidFill>
                  <a:schemeClr val="tx1"/>
                </a:solidFill>
                <a:latin typeface="Calibri"/>
                <a:ea typeface="DengXian"/>
                <a:cs typeface="Times New Roman"/>
              </a:rPr>
              <a:t>的教导。</a:t>
            </a:r>
            <a:endParaRPr lang="en-US" altLang="zh-CN" sz="3200" b="1" kern="100" dirty="0">
              <a:solidFill>
                <a:schemeClr val="tx1"/>
              </a:solidFill>
              <a:latin typeface="Calibri"/>
              <a:ea typeface="DengXian"/>
              <a:cs typeface="Times New Roman"/>
            </a:endParaRPr>
          </a:p>
          <a:p>
            <a:pPr marL="0" indent="800100">
              <a:spcBef>
                <a:spcPts val="600"/>
              </a:spcBef>
              <a:spcAft>
                <a:spcPts val="600"/>
              </a:spcAft>
              <a:buNone/>
            </a:pPr>
            <a:r>
              <a:rPr lang="zh-CN" altLang="en-US" sz="3200" b="1" kern="100" dirty="0">
                <a:solidFill>
                  <a:schemeClr val="tx1"/>
                </a:solidFill>
                <a:latin typeface="Calibri"/>
                <a:ea typeface="DengXian"/>
                <a:cs typeface="Times New Roman"/>
              </a:rPr>
              <a:t>仇敌清楚知道，当今拦阻人来到基督和教会的主要障碍就是十一奉献。于是，仇敌的攻击和混乱就主要集中在</a:t>
            </a:r>
            <a:r>
              <a:rPr lang="zh-CN" altLang="en-US" sz="3200" b="1" kern="100" dirty="0">
                <a:solidFill>
                  <a:srgbClr val="2E24FC"/>
                </a:solidFill>
                <a:latin typeface="Calibri"/>
                <a:ea typeface="DengXian"/>
                <a:cs typeface="Times New Roman"/>
              </a:rPr>
              <a:t>主日崇拜</a:t>
            </a:r>
            <a:r>
              <a:rPr lang="zh-CN" altLang="en-US" sz="3200" b="1" kern="100" dirty="0">
                <a:solidFill>
                  <a:schemeClr val="tx1"/>
                </a:solidFill>
                <a:latin typeface="Calibri"/>
                <a:ea typeface="DengXian"/>
                <a:cs typeface="Times New Roman"/>
              </a:rPr>
              <a:t>和</a:t>
            </a:r>
            <a:r>
              <a:rPr lang="zh-CN" altLang="en-US" sz="3200" b="1" kern="100" dirty="0">
                <a:solidFill>
                  <a:srgbClr val="2E24FC"/>
                </a:solidFill>
                <a:latin typeface="Calibri"/>
                <a:ea typeface="DengXian"/>
                <a:cs typeface="Times New Roman"/>
              </a:rPr>
              <a:t>十一奉献</a:t>
            </a:r>
            <a:r>
              <a:rPr lang="zh-CN" altLang="en-US" sz="3200" b="1" kern="100" dirty="0">
                <a:solidFill>
                  <a:schemeClr val="tx1"/>
                </a:solidFill>
                <a:latin typeface="Calibri"/>
                <a:ea typeface="DengXian"/>
                <a:cs typeface="Times New Roman"/>
              </a:rPr>
              <a:t>的教导之上。</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endParaRPr lang="en-US" altLang="zh-CN" sz="3200" kern="100" dirty="0">
              <a:solidFill>
                <a:schemeClr val="tx1"/>
              </a:solidFill>
              <a:latin typeface="Calibri"/>
              <a:ea typeface="DengXian"/>
              <a:cs typeface="Times New Roman"/>
            </a:endParaRPr>
          </a:p>
          <a:p>
            <a:pPr marL="0" marR="0" indent="0">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2381635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620000" cy="970360"/>
          </a:xfrm>
        </p:spPr>
        <p:txBody>
          <a:bodyPr>
            <a:noAutofit/>
          </a:bodyPr>
          <a:lstStyle/>
          <a:p>
            <a:pPr>
              <a:tabLst>
                <a:tab pos="4457700" algn="l"/>
              </a:tabLst>
            </a:pPr>
            <a:r>
              <a:rPr lang="zh-CN" altLang="en-US" sz="3200" b="1" kern="100" dirty="0">
                <a:solidFill>
                  <a:srgbClr val="FF0000"/>
                </a:solidFill>
                <a:effectLst/>
                <a:latin typeface="+mn-ea"/>
                <a:cs typeface="Times New Roman"/>
              </a:rPr>
              <a:t>一、</a:t>
            </a:r>
            <a:r>
              <a:rPr lang="zh-CN" altLang="en-US" sz="3200" b="1" dirty="0">
                <a:solidFill>
                  <a:srgbClr val="FF0000"/>
                </a:solidFill>
                <a:effectLst/>
                <a:latin typeface="+mn-ea"/>
                <a:cs typeface="Times New Roman"/>
              </a:rPr>
              <a:t>十一奉献将成为末日属灵争战</a:t>
            </a:r>
            <a:r>
              <a:rPr lang="en-US" altLang="zh-CN" sz="3200" b="1" dirty="0">
                <a:solidFill>
                  <a:srgbClr val="FF0000"/>
                </a:solidFill>
                <a:effectLst/>
                <a:latin typeface="+mn-ea"/>
                <a:cs typeface="Times New Roman"/>
              </a:rPr>
              <a:t/>
            </a:r>
            <a:br>
              <a:rPr lang="en-US" altLang="zh-CN" sz="3200" b="1" dirty="0">
                <a:solidFill>
                  <a:srgbClr val="FF0000"/>
                </a:solidFill>
                <a:effectLst/>
                <a:latin typeface="+mn-ea"/>
                <a:cs typeface="Times New Roman"/>
              </a:rPr>
            </a:br>
            <a:r>
              <a:rPr lang="zh-CN" altLang="en-US" sz="3200" b="1" dirty="0">
                <a:solidFill>
                  <a:srgbClr val="FF0000"/>
                </a:solidFill>
                <a:effectLst/>
                <a:latin typeface="+mn-ea"/>
                <a:cs typeface="Times New Roman"/>
              </a:rPr>
              <a:t>和教会建造的一个焦点</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彼前五</a:t>
            </a:r>
            <a:r>
              <a:rPr lang="en-US" sz="3200" b="1" kern="100" dirty="0">
                <a:solidFill>
                  <a:schemeClr val="tx1"/>
                </a:solidFill>
                <a:latin typeface="Calibri"/>
                <a:ea typeface="DengXian"/>
                <a:cs typeface="Times New Roman"/>
              </a:rPr>
              <a:t>8</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“务要谨守、警醒，因为你们的仇敌魔鬼，如同吼叫的狮子，遍地游行，寻找可吞吃的人。”</a:t>
            </a:r>
            <a:endParaRPr lang="en-CA" sz="3200" kern="100" dirty="0">
              <a:solidFill>
                <a:srgbClr val="FF0000"/>
              </a:solidFill>
              <a:latin typeface="Calibri"/>
              <a:ea typeface="DengXian"/>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谁</a:t>
            </a:r>
            <a:r>
              <a:rPr lang="zh-CN" altLang="en-US" sz="3200" b="1" kern="100" dirty="0">
                <a:solidFill>
                  <a:srgbClr val="FF0000"/>
                </a:solidFill>
                <a:latin typeface="Calibri"/>
                <a:ea typeface="KaiTi"/>
                <a:cs typeface="Times New Roman"/>
              </a:rPr>
              <a:t>“是可吞吃的人”</a:t>
            </a:r>
            <a:r>
              <a:rPr lang="zh-CN" altLang="en-US" sz="3200" b="1" kern="100" dirty="0">
                <a:solidFill>
                  <a:schemeClr val="tx1"/>
                </a:solidFill>
                <a:latin typeface="Calibri"/>
                <a:ea typeface="DengXian"/>
                <a:cs typeface="Times New Roman"/>
              </a:rPr>
              <a:t>呢？不就是那些离群的羊吗？而在末日阶段，为数众多离群的羊都是因逃避</a:t>
            </a:r>
            <a:r>
              <a:rPr lang="zh-CN" altLang="en-US" sz="3200" b="1" kern="100" dirty="0">
                <a:solidFill>
                  <a:srgbClr val="2E24FC"/>
                </a:solidFill>
                <a:latin typeface="Calibri"/>
                <a:ea typeface="DengXian"/>
                <a:cs typeface="Times New Roman"/>
              </a:rPr>
              <a:t>主日崇拜</a:t>
            </a:r>
            <a:r>
              <a:rPr lang="zh-CN" altLang="en-US" sz="3200" b="1" kern="100" dirty="0">
                <a:solidFill>
                  <a:schemeClr val="tx1"/>
                </a:solidFill>
                <a:latin typeface="Calibri"/>
                <a:ea typeface="DengXian"/>
                <a:cs typeface="Times New Roman"/>
              </a:rPr>
              <a:t>和</a:t>
            </a:r>
            <a:r>
              <a:rPr lang="zh-CN" altLang="en-US" sz="3200" b="1" kern="100" dirty="0">
                <a:solidFill>
                  <a:srgbClr val="2E24FC"/>
                </a:solidFill>
                <a:latin typeface="Calibri"/>
                <a:ea typeface="DengXian"/>
                <a:cs typeface="Times New Roman"/>
              </a:rPr>
              <a:t>十一奉献</a:t>
            </a:r>
            <a:r>
              <a:rPr lang="zh-CN" altLang="en-US" sz="3200" b="1" kern="100" dirty="0">
                <a:solidFill>
                  <a:schemeClr val="tx1"/>
                </a:solidFill>
                <a:latin typeface="Calibri"/>
                <a:ea typeface="DengXian"/>
                <a:cs typeface="Times New Roman"/>
              </a:rPr>
              <a:t>而离群的。</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23816354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2370</TotalTime>
  <Words>1966</Words>
  <Application>Microsoft Office PowerPoint</Application>
  <PresentationFormat>On-screen Show (16:9)</PresentationFormat>
  <Paragraphs>253</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TS101790490[1]</vt:lpstr>
      <vt:lpstr>PowerPoint Presentation</vt:lpstr>
      <vt:lpstr>引言</vt:lpstr>
      <vt:lpstr>引言</vt:lpstr>
      <vt:lpstr>引言</vt:lpstr>
      <vt:lpstr>引言</vt:lpstr>
      <vt:lpstr>引言</vt:lpstr>
      <vt:lpstr>一、十一奉献将成为末日属灵争战 和教会建造的一个焦点</vt:lpstr>
      <vt:lpstr>一、十一奉献将成为末日属灵争战 和教会建造的一个焦点</vt:lpstr>
      <vt:lpstr>一、十一奉献将成为末日属灵争战 和教会建造的一个焦点</vt:lpstr>
      <vt:lpstr>一、十一奉献将成为末日属灵争战 和教会建造的一个焦点</vt:lpstr>
      <vt:lpstr>一、十一奉献将成为末日属灵争战 和教会建造的一个焦点</vt:lpstr>
      <vt:lpstr>一、十一奉献将成为末日属灵争战 和教会建造的一个焦点</vt:lpstr>
      <vt:lpstr>一、十一奉献将成为末日属灵争战 和教会建造的一个焦点</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二、关于十一奉献的五大迷思与错误</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lpstr>三、从旧约看十一奉献</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977</cp:revision>
  <dcterms:created xsi:type="dcterms:W3CDTF">2021-02-28T22:09:00Z</dcterms:created>
  <dcterms:modified xsi:type="dcterms:W3CDTF">2025-06-15T15:42:47Z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