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5"/>
  </p:notesMasterIdLst>
  <p:sldIdLst>
    <p:sldId id="849" r:id="rId2"/>
    <p:sldId id="1359" r:id="rId3"/>
    <p:sldId id="1360" r:id="rId4"/>
    <p:sldId id="1361" r:id="rId5"/>
    <p:sldId id="1362" r:id="rId6"/>
    <p:sldId id="1363" r:id="rId7"/>
    <p:sldId id="1291" r:id="rId8"/>
    <p:sldId id="1364" r:id="rId9"/>
    <p:sldId id="1365" r:id="rId10"/>
    <p:sldId id="1366" r:id="rId11"/>
    <p:sldId id="1367" r:id="rId12"/>
    <p:sldId id="1368" r:id="rId13"/>
    <p:sldId id="1369" r:id="rId14"/>
    <p:sldId id="1370" r:id="rId15"/>
    <p:sldId id="1371" r:id="rId16"/>
    <p:sldId id="1372" r:id="rId17"/>
    <p:sldId id="1373" r:id="rId18"/>
    <p:sldId id="1374" r:id="rId19"/>
    <p:sldId id="1375" r:id="rId20"/>
    <p:sldId id="1376" r:id="rId21"/>
    <p:sldId id="1377" r:id="rId22"/>
    <p:sldId id="1378" r:id="rId23"/>
    <p:sldId id="1379" r:id="rId24"/>
    <p:sldId id="1380" r:id="rId25"/>
    <p:sldId id="1381" r:id="rId26"/>
    <p:sldId id="1382" r:id="rId27"/>
    <p:sldId id="1383" r:id="rId28"/>
    <p:sldId id="1384" r:id="rId29"/>
    <p:sldId id="1409" r:id="rId30"/>
    <p:sldId id="1408" r:id="rId31"/>
    <p:sldId id="1385" r:id="rId32"/>
    <p:sldId id="1386" r:id="rId33"/>
    <p:sldId id="1387" r:id="rId34"/>
    <p:sldId id="1388" r:id="rId35"/>
    <p:sldId id="1389" r:id="rId36"/>
    <p:sldId id="1390" r:id="rId37"/>
    <p:sldId id="1391" r:id="rId38"/>
    <p:sldId id="1392" r:id="rId39"/>
    <p:sldId id="1393" r:id="rId40"/>
    <p:sldId id="1394" r:id="rId41"/>
    <p:sldId id="1395" r:id="rId42"/>
    <p:sldId id="1396" r:id="rId43"/>
    <p:sldId id="1397" r:id="rId44"/>
    <p:sldId id="1398" r:id="rId45"/>
    <p:sldId id="1399" r:id="rId46"/>
    <p:sldId id="1400" r:id="rId47"/>
    <p:sldId id="1401" r:id="rId48"/>
    <p:sldId id="1402" r:id="rId49"/>
    <p:sldId id="1403" r:id="rId50"/>
    <p:sldId id="1404" r:id="rId51"/>
    <p:sldId id="1405" r:id="rId52"/>
    <p:sldId id="1406" r:id="rId53"/>
    <p:sldId id="1407" r:id="rId54"/>
  </p:sldIdLst>
  <p:sldSz cx="9144000" cy="5143500" type="screen16x9"/>
  <p:notesSz cx="6858000" cy="9144000"/>
  <p:custDataLst>
    <p:tags r:id="rId5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 userDrawn="1">
          <p15:clr>
            <a:srgbClr val="A4A3A4"/>
          </p15:clr>
        </p15:guide>
        <p15:guide id="2" pos="287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24FC"/>
    <a:srgbClr val="3A3A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361" autoAdjust="0"/>
    <p:restoredTop sz="0" autoAdjust="0"/>
  </p:normalViewPr>
  <p:slideViewPr>
    <p:cSldViewPr showGuides="1">
      <p:cViewPr>
        <p:scale>
          <a:sx n="110" d="100"/>
          <a:sy n="110" d="100"/>
        </p:scale>
        <p:origin x="-826" y="-101"/>
      </p:cViewPr>
      <p:guideLst>
        <p:guide orient="horz" pos="1620"/>
        <p:guide pos="2876"/>
      </p:guideLst>
    </p:cSldViewPr>
  </p:slideViewPr>
  <p:outlineViewPr>
    <p:cViewPr>
      <p:scale>
        <a:sx n="33" d="100"/>
        <a:sy n="33" d="100"/>
      </p:scale>
      <p:origin x="34" y="99317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gs" Target="tags/tag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92E1D3-F534-4B3C-9EB2-6DCC39E34294}" type="datetimeFigureOut">
              <a:rPr lang="en-CA" smtClean="0"/>
              <a:t>2025-05-17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63F03A-D942-4AFF-81B7-D344BF8BA01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707388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63F03A-D942-4AFF-81B7-D344BF8BA018}" type="slidenum">
              <a:rPr lang="en-CA" smtClean="0"/>
              <a:t>1</a:t>
            </a:fld>
            <a:endParaRPr lang="en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Pr>
        <a:gradFill rotWithShape="1">
          <a:gsLst>
            <a:gs pos="0">
              <a:srgbClr val="3E3E35"/>
            </a:gs>
            <a:gs pos="47501">
              <a:srgbClr val="70706A"/>
            </a:gs>
            <a:gs pos="58501">
              <a:srgbClr val="7C7C77"/>
            </a:gs>
            <a:gs pos="100000">
              <a:srgbClr val="3E3E35"/>
            </a:gs>
          </a:gsLst>
          <a:lin ang="36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/>
        </p:nvSpPr>
        <p:spPr>
          <a:xfrm>
            <a:off x="0" y="1908572"/>
            <a:ext cx="9144000" cy="2441972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5" name="Rectangle 6"/>
          <p:cNvSpPr/>
          <p:nvPr/>
        </p:nvSpPr>
        <p:spPr>
          <a:xfrm>
            <a:off x="0" y="2000250"/>
            <a:ext cx="9144000" cy="2055019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6" name="Rectangle 7"/>
          <p:cNvSpPr/>
          <p:nvPr/>
        </p:nvSpPr>
        <p:spPr>
          <a:xfrm>
            <a:off x="0" y="4108848"/>
            <a:ext cx="9144000" cy="177403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148013" y="3195638"/>
            <a:ext cx="1219200" cy="5847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3200">
                <a:solidFill>
                  <a:srgbClr val="F4680B"/>
                </a:solidFill>
                <a:latin typeface="Franklin Gothic Book" pitchFamily="34" charset="0"/>
                <a:sym typeface="Wingdings" panose="05000000000000000000" pitchFamily="2" charset="2"/>
              </a:rPr>
              <a:t></a:t>
            </a:r>
            <a:endParaRPr lang="en-US" altLang="zh-CN" sz="3200">
              <a:solidFill>
                <a:srgbClr val="F4680B"/>
              </a:solidFill>
              <a:latin typeface="Franklin Gothic Book" pitchFamily="34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819650" y="3195638"/>
            <a:ext cx="1219200" cy="5847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3200">
                <a:solidFill>
                  <a:srgbClr val="F4680B"/>
                </a:solidFill>
                <a:latin typeface="Franklin Gothic Book" pitchFamily="34" charset="0"/>
                <a:sym typeface="Wingdings" panose="05000000000000000000" pitchFamily="2" charset="2"/>
              </a:rPr>
              <a:t></a:t>
            </a:r>
            <a:endParaRPr lang="en-US" altLang="zh-CN" sz="3200">
              <a:solidFill>
                <a:srgbClr val="F4680B"/>
              </a:solidFill>
              <a:latin typeface="Franklin Gothic Book" pitchFamily="34" charset="0"/>
            </a:endParaRPr>
          </a:p>
        </p:txBody>
      </p:sp>
      <p:pic>
        <p:nvPicPr>
          <p:cNvPr id="9" name="图片 15" descr="AGCF_Logo150透明背景1深色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25" y="589360"/>
            <a:ext cx="11430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599" y="2114550"/>
            <a:ext cx="8686800" cy="1102519"/>
          </a:xfrm>
        </p:spPr>
        <p:txBody>
          <a:bodyPr anchor="b">
            <a:noAutofit/>
          </a:bodyPr>
          <a:lstStyle>
            <a:lvl1pPr>
              <a:defRPr sz="6000" b="0" cap="none" spc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499" y="3600450"/>
            <a:ext cx="8001000" cy="40005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11" name="灯片编号占位符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616E-460A-41C6-87F7-6E50302701E1}" type="slidenum">
              <a:rPr lang="en-US" altLang="zh-CN">
                <a:solidFill>
                  <a:srgbClr val="D7DAE1"/>
                </a:solidFill>
              </a:rPr>
              <a:t>‹#›</a:t>
            </a:fld>
            <a:endParaRPr lang="en-US" altLang="zh-CN">
              <a:solidFill>
                <a:srgbClr val="D7DAE1"/>
              </a:solidFill>
            </a:endParaRPr>
          </a:p>
        </p:txBody>
      </p:sp>
      <p:sp>
        <p:nvSpPr>
          <p:cNvPr id="12" name="页脚占位符 17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D7DAE1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buFont typeface="Wingdings" panose="05000000000000000000" pitchFamily="2" charset="2"/>
              <a:buChar char="u"/>
              <a:defRPr/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03C9B6-C6AA-4521-A0A0-771A4DD55D70}" type="datetime3">
              <a:rPr lang="zh-CN" altLang="en-US">
                <a:solidFill>
                  <a:srgbClr val="55554A"/>
                </a:solidFill>
              </a:rPr>
              <a:t>2025年5月17日星期六</a:t>
            </a:fld>
            <a:endParaRPr lang="en-US" altLang="zh-CN">
              <a:solidFill>
                <a:srgbClr val="55554A"/>
              </a:solidFill>
              <a:ea typeface="SimSun" panose="02010600030101010101" pitchFamily="2" charset="-122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55554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D7217B-BEEF-4D93-96E9-8118FF21A411}" type="slidenum">
              <a:rPr lang="en-US" altLang="zh-CN">
                <a:solidFill>
                  <a:srgbClr val="55554A"/>
                </a:solidFill>
              </a:rPr>
              <a:t>‹#›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 rot="5400000">
            <a:off x="5448300" y="1552575"/>
            <a:ext cx="5143500" cy="2038350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5" name="Rectangle 7"/>
          <p:cNvSpPr/>
          <p:nvPr/>
        </p:nvSpPr>
        <p:spPr>
          <a:xfrm rot="5400000">
            <a:off x="5525294" y="1713706"/>
            <a:ext cx="5143500" cy="1716088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6" name="Rectangle 8"/>
          <p:cNvSpPr/>
          <p:nvPr/>
        </p:nvSpPr>
        <p:spPr>
          <a:xfrm rot="5400000">
            <a:off x="4538663" y="2497138"/>
            <a:ext cx="5143500" cy="149225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pic>
        <p:nvPicPr>
          <p:cNvPr id="7" name="图片 13" descr="AGCF_Logo150透明背景1深色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2376" y="160735"/>
            <a:ext cx="1000125" cy="750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5200" y="1017974"/>
            <a:ext cx="1447800" cy="3576649"/>
          </a:xfrm>
        </p:spPr>
        <p:txBody>
          <a:bodyPr vert="eaVert" anchor="b"/>
          <a:lstStyle/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353175" cy="4388644"/>
          </a:xfrm>
        </p:spPr>
        <p:txBody>
          <a:bodyPr vert="eaVert"/>
          <a:lstStyle>
            <a:lvl1pPr>
              <a:buFont typeface="Wingdings" panose="05000000000000000000" pitchFamily="2" charset="2"/>
              <a:buChar char="u"/>
              <a:defRPr/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DEC54-6D4C-4162-B571-EF9EA81DC2C0}" type="datetime3">
              <a:rPr lang="zh-CN" altLang="en-US">
                <a:solidFill>
                  <a:srgbClr val="55554A"/>
                </a:solidFill>
              </a:rPr>
              <a:t>2025年5月17日星期六</a:t>
            </a:fld>
            <a:endParaRPr lang="en-US" altLang="zh-CN">
              <a:solidFill>
                <a:srgbClr val="55554A"/>
              </a:solidFill>
              <a:ea typeface="SimSun" panose="02010600030101010101" pitchFamily="2" charset="-122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55554A"/>
              </a:solidFill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0" y="4767263"/>
            <a:ext cx="762000" cy="273844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0CC54C-A312-4638-BB09-760122D3D7F7}" type="slidenum">
              <a:rPr lang="en-US" altLang="zh-CN">
                <a:solidFill>
                  <a:srgbClr val="55554A"/>
                </a:solidFill>
              </a:rPr>
              <a:t>‹#›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Wingdings" panose="05000000000000000000" pitchFamily="2" charset="2"/>
              <a:buChar char="Ø"/>
              <a:defRPr/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55554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‹#›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Pr>
        <a:gradFill rotWithShape="1">
          <a:gsLst>
            <a:gs pos="0">
              <a:srgbClr val="A0A3A8"/>
            </a:gs>
            <a:gs pos="47501">
              <a:srgbClr val="D0D3D9"/>
            </a:gs>
            <a:gs pos="58501">
              <a:srgbClr val="D2D5DA"/>
            </a:gs>
            <a:gs pos="100000">
              <a:srgbClr val="A0A3A8"/>
            </a:gs>
          </a:gsLst>
          <a:lin ang="36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1908572"/>
            <a:ext cx="9144000" cy="2441972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5" name="Rectangle 7"/>
          <p:cNvSpPr/>
          <p:nvPr/>
        </p:nvSpPr>
        <p:spPr>
          <a:xfrm>
            <a:off x="0" y="2000250"/>
            <a:ext cx="9144000" cy="2055019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6" name="Rectangle 8"/>
          <p:cNvSpPr/>
          <p:nvPr/>
        </p:nvSpPr>
        <p:spPr>
          <a:xfrm>
            <a:off x="0" y="4108848"/>
            <a:ext cx="9144000" cy="177403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4819650" y="3195638"/>
            <a:ext cx="1219200" cy="5847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3200">
                <a:solidFill>
                  <a:srgbClr val="FFFFFF"/>
                </a:solidFill>
                <a:latin typeface="Franklin Gothic Book" pitchFamily="34" charset="0"/>
                <a:sym typeface="Wingdings" panose="05000000000000000000" pitchFamily="2" charset="2"/>
              </a:rPr>
              <a:t></a:t>
            </a:r>
            <a:endParaRPr lang="en-US" altLang="zh-CN" sz="3200">
              <a:solidFill>
                <a:srgbClr val="FFFFFF"/>
              </a:solidFill>
              <a:latin typeface="Franklin Gothic Book" pitchFamily="34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148013" y="3195638"/>
            <a:ext cx="1219200" cy="5847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3200">
                <a:solidFill>
                  <a:srgbClr val="FFFFFF"/>
                </a:solidFill>
                <a:latin typeface="Franklin Gothic Book" pitchFamily="34" charset="0"/>
                <a:sym typeface="Wingdings" panose="05000000000000000000" pitchFamily="2" charset="2"/>
              </a:rPr>
              <a:t></a:t>
            </a:r>
            <a:endParaRPr lang="en-US" altLang="zh-CN" sz="3200">
              <a:solidFill>
                <a:srgbClr val="FFFFFF"/>
              </a:solidFill>
              <a:latin typeface="Franklin Gothic Book" pitchFamily="34" charset="0"/>
            </a:endParaRPr>
          </a:p>
        </p:txBody>
      </p:sp>
      <p:pic>
        <p:nvPicPr>
          <p:cNvPr id="9" name="图片 15" descr="AGCF_Logo150透明背景1深色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9063" y="589360"/>
            <a:ext cx="11430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599" y="2114550"/>
            <a:ext cx="8686800" cy="1097280"/>
          </a:xfrm>
        </p:spPr>
        <p:txBody>
          <a:bodyPr anchor="b">
            <a:noAutofit/>
          </a:bodyPr>
          <a:lstStyle>
            <a:lvl1pPr algn="ctr">
              <a:defRPr sz="6000" b="0" cap="none" baseline="0"/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499" y="3600450"/>
            <a:ext cx="8001000" cy="411480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4767263"/>
            <a:ext cx="2895600" cy="273844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55554A"/>
              </a:solidFill>
            </a:endParaRP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59226" y="3292079"/>
            <a:ext cx="1216025" cy="273844"/>
          </a:xfrm>
        </p:spPr>
        <p:txBody>
          <a:bodyPr/>
          <a:lstStyle>
            <a:lvl1pPr algn="ctr"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80BDE66-8CD0-46E0-ADFF-C185EFD091FA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buFont typeface="Wingdings" panose="05000000000000000000" pitchFamily="2" charset="2"/>
              <a:buChar char="Ø"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buFont typeface="Wingdings" panose="05000000000000000000" pitchFamily="2" charset="2"/>
              <a:buChar char="Ø"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55554A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3115C-8B76-4425-A764-DE1DC9E9066A}" type="slidenum">
              <a:rPr lang="en-US" altLang="zh-CN">
                <a:solidFill>
                  <a:srgbClr val="55554A"/>
                </a:solidFill>
              </a:rPr>
              <a:t>‹#›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buFont typeface="Wingdings" panose="05000000000000000000" pitchFamily="2" charset="2"/>
              <a:buChar char="Ø"/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buFont typeface="Wingdings" panose="05000000000000000000" pitchFamily="2" charset="2"/>
              <a:buChar char="Ø"/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55554A"/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F756FA-624A-4BC6-BA19-F78C9CA25CD7}" type="slidenum">
              <a:rPr lang="en-US" altLang="zh-CN">
                <a:solidFill>
                  <a:srgbClr val="55554A"/>
                </a:solidFill>
              </a:rPr>
              <a:t>‹#›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400439-0681-4786-9A87-1A0F99C608BC}" type="datetime3">
              <a:rPr lang="zh-CN" altLang="en-US">
                <a:solidFill>
                  <a:srgbClr val="55554A"/>
                </a:solidFill>
              </a:rPr>
              <a:t>2025年5月17日星期六</a:t>
            </a:fld>
            <a:endParaRPr lang="en-US" altLang="zh-CN">
              <a:solidFill>
                <a:srgbClr val="55554A"/>
              </a:solidFill>
              <a:ea typeface="SimSun" panose="02010600030101010101" pitchFamily="2" charset="-122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55554A"/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CCCA31-49B0-44F7-9023-A88C74DD4F0E}" type="slidenum">
              <a:rPr lang="en-US" altLang="zh-CN">
                <a:solidFill>
                  <a:srgbClr val="55554A"/>
                </a:solidFill>
              </a:rPr>
              <a:t>‹#›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BE55F9-20D3-466A-BBB9-7B310D7DB210}" type="datetime3">
              <a:rPr lang="zh-CN" altLang="en-US">
                <a:solidFill>
                  <a:srgbClr val="55554A"/>
                </a:solidFill>
              </a:rPr>
              <a:t>2025年5月17日星期六</a:t>
            </a:fld>
            <a:endParaRPr lang="en-US" altLang="zh-CN">
              <a:solidFill>
                <a:srgbClr val="55554A"/>
              </a:solidFill>
              <a:ea typeface="SimSun" panose="02010600030101010101" pitchFamily="2" charset="-122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55554A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8D41C-FEAD-4965-943D-A84FF7E6F7A7}" type="slidenum">
              <a:rPr lang="en-US" altLang="zh-CN">
                <a:solidFill>
                  <a:srgbClr val="55554A"/>
                </a:solidFill>
              </a:rPr>
              <a:t>‹#›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6172200" y="121444"/>
            <a:ext cx="2971800" cy="86439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6" name="Rectangle 8"/>
          <p:cNvSpPr/>
          <p:nvPr/>
        </p:nvSpPr>
        <p:spPr>
          <a:xfrm>
            <a:off x="6145213" y="100013"/>
            <a:ext cx="76200" cy="914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7" name="Rectangle 10"/>
          <p:cNvSpPr/>
          <p:nvPr/>
        </p:nvSpPr>
        <p:spPr>
          <a:xfrm>
            <a:off x="6145213" y="100013"/>
            <a:ext cx="76200" cy="914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7"/>
            <a:ext cx="5638800" cy="709613"/>
          </a:xfrm>
        </p:spPr>
        <p:txBody>
          <a:bodyPr>
            <a:noAutofit/>
          </a:bodyPr>
          <a:lstStyle>
            <a:lvl1pPr algn="l">
              <a:defRPr sz="40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912" y="1289304"/>
            <a:ext cx="8247888" cy="3401568"/>
          </a:xfrm>
        </p:spPr>
        <p:txBody>
          <a:bodyPr/>
          <a:lstStyle>
            <a:lvl1pPr>
              <a:buFont typeface="Wingdings" panose="05000000000000000000" pitchFamily="2" charset="2"/>
              <a:buChar char="Ø"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8400" y="205740"/>
            <a:ext cx="2743200" cy="70866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8C2A40-33CF-4A79-933F-B5FC3BC9902B}" type="datetime3">
              <a:rPr lang="zh-CN" altLang="en-US">
                <a:solidFill>
                  <a:srgbClr val="55554A"/>
                </a:solidFill>
              </a:rPr>
              <a:t>2025年5月17日星期六</a:t>
            </a:fld>
            <a:endParaRPr lang="en-US" altLang="zh-CN">
              <a:solidFill>
                <a:srgbClr val="55554A"/>
              </a:solidFill>
              <a:ea typeface="SimSun" panose="02010600030101010101" pitchFamily="2" charset="-122"/>
            </a:endParaRPr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55554A"/>
              </a:solidFill>
            </a:endParaRP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CAAFEF-CB30-4EEE-AA69-1F602477EFAF}" type="slidenum">
              <a:rPr lang="en-US" altLang="zh-CN">
                <a:solidFill>
                  <a:srgbClr val="55554A"/>
                </a:solidFill>
              </a:rPr>
              <a:t>‹#›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6172200" y="121444"/>
            <a:ext cx="2971800" cy="86439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6" name="Rectangle 8"/>
          <p:cNvSpPr/>
          <p:nvPr/>
        </p:nvSpPr>
        <p:spPr>
          <a:xfrm>
            <a:off x="6145213" y="100013"/>
            <a:ext cx="76200" cy="914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7" name="Rectangle 10"/>
          <p:cNvSpPr/>
          <p:nvPr/>
        </p:nvSpPr>
        <p:spPr>
          <a:xfrm>
            <a:off x="6145213" y="100013"/>
            <a:ext cx="76200" cy="914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6880" y="1287780"/>
            <a:ext cx="8249920" cy="3398520"/>
          </a:xfrm>
          <a:solidFill>
            <a:schemeClr val="bg2">
              <a:lumMod val="60000"/>
              <a:lumOff val="40000"/>
            </a:schemeClr>
          </a:solidFill>
          <a:effectLst>
            <a:outerShdw blurRad="76200" dist="38100" dir="3600000" algn="ctr" rotWithShape="0">
              <a:srgbClr val="000000">
                <a:alpha val="50000"/>
              </a:srgb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/>
              <a:t>单击图标添加图片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71450"/>
            <a:ext cx="5638800" cy="754380"/>
          </a:xfrm>
        </p:spPr>
        <p:txBody>
          <a:bodyPr>
            <a:noAutofit/>
          </a:bodyPr>
          <a:lstStyle>
            <a:lvl1pPr algn="l">
              <a:defRPr sz="40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8400" y="171450"/>
            <a:ext cx="2819400" cy="75438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0AA213-04D5-49A6-A31A-AFB86F89DD35}" type="datetime3">
              <a:rPr lang="zh-CN" altLang="en-US">
                <a:solidFill>
                  <a:srgbClr val="55554A"/>
                </a:solidFill>
              </a:rPr>
              <a:t>2025年5月17日星期六</a:t>
            </a:fld>
            <a:endParaRPr lang="en-US" altLang="zh-CN">
              <a:solidFill>
                <a:srgbClr val="55554A"/>
              </a:solidFill>
              <a:ea typeface="SimSun" panose="02010600030101010101" pitchFamily="2" charset="-122"/>
            </a:endParaRPr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55554A"/>
              </a:solidFill>
            </a:endParaRP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55078A-61A4-41A6-96D6-3B4F0DB86023}" type="slidenum">
              <a:rPr lang="en-US" altLang="zh-CN">
                <a:solidFill>
                  <a:srgbClr val="55554A"/>
                </a:solidFill>
              </a:rPr>
              <a:t>‹#›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5010"/>
            <a:ext cx="9144000" cy="1090613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26207"/>
            <a:ext cx="9144000" cy="865585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36922"/>
            <a:ext cx="7329488" cy="8334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  <a:endParaRPr lang="en-US" alt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ctr" eaLnBrk="1" hangingPunct="1">
              <a:defRPr sz="1200">
                <a:solidFill>
                  <a:schemeClr val="tx2"/>
                </a:solidFill>
                <a:latin typeface="Franklin Gothic Book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55554A"/>
              </a:solidFill>
              <a:ea typeface="SimSun" panose="02010600030101010101" pitchFamily="2" charset="-122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 eaLnBrk="1" hangingPunct="1">
              <a:defRPr sz="1200">
                <a:solidFill>
                  <a:schemeClr val="tx2"/>
                </a:solidFill>
                <a:latin typeface="Franklin Gothic Book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07E9B1-5DFC-408D-AEC5-D380FDDEAA58}" type="slidenum">
              <a:rPr lang="en-US" altLang="zh-CN">
                <a:solidFill>
                  <a:srgbClr val="55554A"/>
                </a:solidFill>
                <a:ea typeface="SimSun" panose="02010600030101010101" pitchFamily="2" charset="-122"/>
              </a:rPr>
              <a:t>‹#›</a:t>
            </a:fld>
            <a:endParaRPr lang="en-US" altLang="zh-CN">
              <a:solidFill>
                <a:srgbClr val="55554A"/>
              </a:solidFill>
              <a:ea typeface="SimSun" panose="02010600030101010101" pitchFamily="2" charset="-122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1026319"/>
            <a:ext cx="9144000" cy="111919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pic>
        <p:nvPicPr>
          <p:cNvPr id="1034" name="图片 9" descr="AGCF_Logo150透明背景.pn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126" y="214313"/>
            <a:ext cx="881063" cy="6607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ln w="13970" cmpd="sng">
            <a:solidFill>
              <a:srgbClr val="FFFFFF"/>
            </a:solidFill>
            <a:prstDash val="solid"/>
          </a:ln>
          <a:solidFill>
            <a:srgbClr val="FFFFFF"/>
          </a:solidFill>
          <a:effectLst>
            <a:outerShdw blurRad="63500" dir="3600000" algn="tl" rotWithShape="0">
              <a:srgbClr val="000000">
                <a:alpha val="70000"/>
              </a:srgbClr>
            </a:outerShdw>
          </a:effectLst>
          <a:latin typeface="Arial" panose="020B0604020202020204" pitchFamily="34" charset="0"/>
          <a:ea typeface="+mn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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Courier New" panose="02070309020205020404" pitchFamily="49" charset="0"/>
        <a:buChar char="o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948774"/>
        </a:buClr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7EB8E7"/>
        </a:buClr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E3B651"/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accent6"/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525" y="1200150"/>
            <a:ext cx="9144000" cy="3886200"/>
          </a:xfrm>
        </p:spPr>
        <p:txBody>
          <a:bodyPr/>
          <a:lstStyle/>
          <a:p>
            <a:pPr marL="0" marR="0" indent="0"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4800" b="1" kern="100" dirty="0">
                <a:solidFill>
                  <a:srgbClr val="FF0000"/>
                </a:solidFill>
                <a:latin typeface="Calibri"/>
                <a:ea typeface="KaiTi"/>
                <a:cs typeface="Times New Roman"/>
              </a:rPr>
              <a:t>让我们</a:t>
            </a:r>
            <a:r>
              <a:rPr lang="zh-CN" altLang="en-US" sz="4800" b="1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/>
              </a:rPr>
              <a:t>全人奉献来事奉神</a:t>
            </a:r>
            <a:r>
              <a:rPr lang="zh-CN" altLang="en-US" sz="4800" b="1" kern="100" dirty="0">
                <a:solidFill>
                  <a:srgbClr val="FF0000"/>
                </a:solidFill>
                <a:latin typeface="Calibri"/>
                <a:ea typeface="KaiTi"/>
                <a:cs typeface="Times New Roman"/>
              </a:rPr>
              <a:t>（下）</a:t>
            </a:r>
            <a:endParaRPr lang="en-CA" sz="4800" kern="100" dirty="0">
              <a:solidFill>
                <a:srgbClr val="FF0000"/>
              </a:solidFill>
              <a:latin typeface="Calibri"/>
              <a:ea typeface="DengXian"/>
              <a:cs typeface="Times New Roman"/>
            </a:endParaRPr>
          </a:p>
          <a:p>
            <a:pPr marL="0" marR="0" indent="0"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CN" sz="4800" b="1" kern="100" dirty="0">
                <a:solidFill>
                  <a:srgbClr val="FF0000"/>
                </a:solidFill>
                <a:latin typeface="Calibri"/>
                <a:ea typeface="KaiTi"/>
                <a:cs typeface="Times New Roman"/>
              </a:rPr>
              <a:t>——</a:t>
            </a:r>
            <a:r>
              <a:rPr lang="zh-CN" altLang="en-US" sz="4400" b="1" dirty="0">
                <a:solidFill>
                  <a:srgbClr val="FF0000"/>
                </a:solidFill>
                <a:ea typeface="KaiTi"/>
                <a:cs typeface="Times New Roman"/>
              </a:rPr>
              <a:t>燔祭与素祭及其新约预表</a:t>
            </a:r>
            <a:endParaRPr lang="en-US" altLang="zh-CN" sz="3600" b="1" kern="100" dirty="0">
              <a:solidFill>
                <a:srgbClr val="FF0000"/>
              </a:solidFill>
              <a:latin typeface="KaiTi" panose="02010609060101010101" charset="-122"/>
              <a:ea typeface="KaiTi" panose="02010609060101010101" charset="-122"/>
              <a:cs typeface="DengXian" panose="02010600030101010101" charset="-122"/>
              <a:sym typeface="+mn-ea"/>
            </a:endParaRPr>
          </a:p>
          <a:p>
            <a:pPr marL="0" marR="0" indent="0" algn="ctr">
              <a:spcBef>
                <a:spcPts val="600"/>
              </a:spcBef>
              <a:spcAft>
                <a:spcPts val="600"/>
              </a:spcAft>
              <a:buNone/>
            </a:pPr>
            <a:endParaRPr lang="en-US" altLang="zh-CN" sz="3600" b="1" kern="100" dirty="0">
              <a:solidFill>
                <a:srgbClr val="0070C0"/>
              </a:solidFill>
              <a:latin typeface="KaiTi" panose="02010609060101010101" charset="-122"/>
              <a:ea typeface="KaiTi" panose="02010609060101010101" charset="-122"/>
              <a:cs typeface="DengXian" panose="02010600030101010101" charset="-122"/>
              <a:sym typeface="+mn-ea"/>
            </a:endParaRPr>
          </a:p>
          <a:p>
            <a:pPr marL="0" marR="0" indent="0"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600" b="1" kern="100" dirty="0">
                <a:solidFill>
                  <a:srgbClr val="0070C0"/>
                </a:solidFill>
                <a:latin typeface="KaiTi" panose="02010609060101010101" charset="-122"/>
                <a:ea typeface="KaiTi" panose="02010609060101010101" charset="-122"/>
                <a:cs typeface="DengXian" panose="02010600030101010101" charset="-122"/>
                <a:sym typeface="+mn-ea"/>
              </a:rPr>
              <a:t>周小安牧师</a:t>
            </a:r>
            <a:endParaRPr lang="en-CA" sz="3600" b="1" kern="100" dirty="0">
              <a:solidFill>
                <a:srgbClr val="0070C0"/>
              </a:solidFill>
              <a:latin typeface="KaiTi" panose="02010609060101010101" charset="-122"/>
              <a:ea typeface="KaiTi" panose="02010609060101010101" charset="-122"/>
              <a:cs typeface="Times New Roman" panose="02020603050405020304"/>
            </a:endParaRPr>
          </a:p>
          <a:p>
            <a:pPr marL="0" indent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3600" b="1" kern="100" dirty="0">
                <a:solidFill>
                  <a:srgbClr val="0070C0"/>
                </a:solidFill>
                <a:latin typeface="KaiTi" panose="02010609060101010101" charset="-122"/>
                <a:ea typeface="KaiTi" panose="02010609060101010101" charset="-122"/>
                <a:cs typeface="DengXian" panose="02010600030101010101" charset="-122"/>
                <a:sym typeface="+mn-ea"/>
              </a:rPr>
              <a:t>2025</a:t>
            </a:r>
            <a:r>
              <a:rPr lang="zh-CN" altLang="en-US" sz="3600" b="1" kern="100" dirty="0">
                <a:solidFill>
                  <a:srgbClr val="0070C0"/>
                </a:solidFill>
                <a:latin typeface="KaiTi" panose="02010609060101010101" charset="-122"/>
                <a:ea typeface="KaiTi" panose="02010609060101010101" charset="-122"/>
                <a:cs typeface="DengXian" panose="02010600030101010101" charset="-122"/>
                <a:sym typeface="+mn-ea"/>
              </a:rPr>
              <a:t>年</a:t>
            </a:r>
            <a:r>
              <a:rPr lang="en-US" altLang="zh-CN" sz="3600" b="1" kern="100" dirty="0">
                <a:solidFill>
                  <a:srgbClr val="0070C0"/>
                </a:solidFill>
                <a:latin typeface="KaiTi" panose="02010609060101010101" charset="-122"/>
                <a:ea typeface="KaiTi" panose="02010609060101010101" charset="-122"/>
                <a:cs typeface="DengXian" panose="02010600030101010101" charset="-122"/>
                <a:sym typeface="+mn-ea"/>
              </a:rPr>
              <a:t>5</a:t>
            </a:r>
            <a:r>
              <a:rPr lang="zh-CN" altLang="en-US" sz="3600" b="1" kern="100" dirty="0">
                <a:solidFill>
                  <a:srgbClr val="0070C0"/>
                </a:solidFill>
                <a:latin typeface="KaiTi" panose="02010609060101010101" charset="-122"/>
                <a:ea typeface="KaiTi" panose="02010609060101010101" charset="-122"/>
                <a:cs typeface="DengXian" panose="02010600030101010101" charset="-122"/>
                <a:sym typeface="+mn-ea"/>
              </a:rPr>
              <a:t>月</a:t>
            </a:r>
            <a:r>
              <a:rPr lang="en-US" altLang="zh-CN" sz="3600" b="1" kern="100" dirty="0">
                <a:solidFill>
                  <a:srgbClr val="0070C0"/>
                </a:solidFill>
                <a:latin typeface="KaiTi" panose="02010609060101010101" charset="-122"/>
                <a:ea typeface="KaiTi" panose="02010609060101010101" charset="-122"/>
                <a:cs typeface="DengXian" panose="02010600030101010101" charset="-122"/>
                <a:sym typeface="+mn-ea"/>
              </a:rPr>
              <a:t>18</a:t>
            </a:r>
            <a:r>
              <a:rPr lang="zh-CN" altLang="en-US" sz="3600" b="1" kern="100" dirty="0">
                <a:solidFill>
                  <a:srgbClr val="0070C0"/>
                </a:solidFill>
                <a:latin typeface="KaiTi" panose="02010609060101010101" charset="-122"/>
                <a:ea typeface="KaiTi" panose="02010609060101010101" charset="-122"/>
                <a:cs typeface="DengXian" panose="02010600030101010101" charset="-122"/>
                <a:sym typeface="+mn-ea"/>
              </a:rPr>
              <a:t>日</a:t>
            </a:r>
            <a:endParaRPr lang="en-US" altLang="zh-CN" sz="3600" b="1" dirty="0">
              <a:solidFill>
                <a:srgbClr val="0070C0"/>
              </a:solidFill>
              <a:latin typeface="KaiTi" panose="02010609060101010101" charset="-122"/>
              <a:ea typeface="KaiTi" panose="02010609060101010101" charset="-122"/>
            </a:endParaRPr>
          </a:p>
          <a:p>
            <a:endParaRPr lang="zh-CN" altLang="en-US" sz="36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1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970360"/>
          </a:xfrm>
        </p:spPr>
        <p:txBody>
          <a:bodyPr>
            <a:noAutofit/>
          </a:bodyPr>
          <a:lstStyle/>
          <a:p>
            <a:pPr>
              <a:tabLst>
                <a:tab pos="4457700" algn="l"/>
              </a:tabLst>
            </a:pPr>
            <a:r>
              <a:rPr lang="zh-CN" altLang="en-US" sz="3600" b="1" kern="100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一、</a:t>
            </a:r>
            <a:r>
              <a:rPr lang="zh-CN" altLang="en-US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燔祭的新约预表：</a:t>
            </a:r>
            <a:r>
              <a:rPr lang="en-US" altLang="zh-CN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/>
            </a:r>
            <a:br>
              <a:rPr lang="en-US" altLang="zh-CN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</a:br>
            <a:r>
              <a:rPr lang="zh-CN" altLang="en-US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将自己（新人）献给神</a:t>
            </a:r>
            <a:endParaRPr lang="zh-CN" altLang="en-US" sz="36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" y="1200150"/>
            <a:ext cx="9144000" cy="3951194"/>
          </a:xfrm>
        </p:spPr>
        <p:txBody>
          <a:bodyPr/>
          <a:lstStyle/>
          <a:p>
            <a:pPr marL="0" marR="0" indent="800100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2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根据上述经文和利一章，燔祭有如下九个特征：</a:t>
            </a:r>
            <a:endParaRPr lang="en-CA" sz="3200" b="1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CN" sz="3200" b="1" dirty="0">
                <a:solidFill>
                  <a:srgbClr val="FF0000"/>
                </a:solidFill>
                <a:latin typeface="DengXian"/>
                <a:ea typeface="DengXian"/>
                <a:cs typeface="Times New Roman"/>
              </a:rPr>
              <a:t>1</a:t>
            </a:r>
            <a:r>
              <a:rPr lang="zh-CN" altLang="en-US" sz="3200" b="1" dirty="0">
                <a:solidFill>
                  <a:srgbClr val="FF0000"/>
                </a:solidFill>
                <a:latin typeface="DengXian"/>
                <a:ea typeface="DengXian"/>
                <a:cs typeface="Times New Roman"/>
              </a:rPr>
              <a:t>、</a:t>
            </a:r>
            <a:r>
              <a:rPr lang="zh-CN" altLang="en-US" sz="3200" b="1" dirty="0">
                <a:solidFill>
                  <a:srgbClr val="2E24FC"/>
                </a:solidFill>
                <a:latin typeface="DengXian"/>
                <a:ea typeface="DengXian"/>
                <a:cs typeface="Times New Roman"/>
              </a:rPr>
              <a:t>出于自愿：</a:t>
            </a:r>
            <a:r>
              <a:rPr lang="zh-CN" altLang="en-US" sz="3200" b="1" dirty="0">
                <a:solidFill>
                  <a:srgbClr val="FF0000"/>
                </a:solidFill>
                <a:latin typeface="DengXian"/>
                <a:ea typeface="KaiTi"/>
                <a:cs typeface="Times New Roman"/>
              </a:rPr>
              <a:t>“你们中间若有人献供物给耶和华”</a:t>
            </a:r>
            <a:r>
              <a:rPr lang="zh-CN" altLang="en-US" sz="3200" b="1" dirty="0">
                <a:solidFill>
                  <a:schemeClr val="tx1"/>
                </a:solidFill>
                <a:latin typeface="DengXian"/>
                <a:ea typeface="KaiTi"/>
                <a:cs typeface="Times New Roman"/>
              </a:rPr>
              <a:t>。</a:t>
            </a:r>
            <a:endParaRPr lang="en-CA" sz="3200" b="1" dirty="0">
              <a:solidFill>
                <a:schemeClr val="tx1"/>
              </a:solidFill>
              <a:latin typeface="DengXian"/>
              <a:ea typeface="DengXian"/>
              <a:cs typeface="Times New Roman"/>
            </a:endParaRPr>
          </a:p>
          <a:p>
            <a:pPr marL="0" marR="0" indent="800100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2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整全救恩包括了两面：从神的一面来说，神用祂儿子基督的血买赎了我；从人的一面来说，我将自己献给神。</a:t>
            </a:r>
            <a:endParaRPr lang="en-CA" sz="3200" b="1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b="1" dirty="0">
              <a:solidFill>
                <a:srgbClr val="FF0000"/>
              </a:solidFill>
              <a:latin typeface="KaiTi" panose="02010609060101010101" charset="-122"/>
              <a:ea typeface="KaiTi" panose="02010609060101010101" charset="-122"/>
              <a:cs typeface="KaiTi" panose="0201060906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10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12810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970360"/>
          </a:xfrm>
        </p:spPr>
        <p:txBody>
          <a:bodyPr>
            <a:noAutofit/>
          </a:bodyPr>
          <a:lstStyle/>
          <a:p>
            <a:pPr>
              <a:tabLst>
                <a:tab pos="4457700" algn="l"/>
              </a:tabLst>
            </a:pPr>
            <a:r>
              <a:rPr lang="zh-CN" altLang="en-US" sz="3600" b="1" kern="100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一、</a:t>
            </a:r>
            <a:r>
              <a:rPr lang="zh-CN" altLang="en-US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燔祭的新约预表：</a:t>
            </a:r>
            <a:r>
              <a:rPr lang="en-US" altLang="zh-CN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/>
            </a:r>
            <a:br>
              <a:rPr lang="en-US" altLang="zh-CN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</a:br>
            <a:r>
              <a:rPr lang="zh-CN" altLang="en-US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将自己（新人）献给神</a:t>
            </a:r>
            <a:endParaRPr lang="zh-CN" altLang="en-US" sz="36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" y="1200150"/>
            <a:ext cx="9144000" cy="3951194"/>
          </a:xfrm>
        </p:spPr>
        <p:txBody>
          <a:bodyPr/>
          <a:lstStyle/>
          <a:p>
            <a:pPr marL="0" marR="0" indent="8001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2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神既买赎了我，我就是祂的产业；然而神是爱，祂渴望与我们建立爱的关系，祂仍看我为有祂的形象，并有自由意志的人，所以祂并不勉强我把自己献给祂，祂喜悦我甘愿将自己献给祂。</a:t>
            </a:r>
            <a:endParaRPr lang="en-CA" sz="3200" b="1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8001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2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这就是为什么保罗在罗十二</a:t>
            </a:r>
            <a:r>
              <a:rPr lang="en-US" sz="3200" b="1" dirty="0">
                <a:solidFill>
                  <a:schemeClr val="tx1"/>
                </a:solidFill>
                <a:latin typeface="DengXian"/>
                <a:ea typeface="DengXian"/>
                <a:cs typeface="Times New Roman"/>
              </a:rPr>
              <a:t>1</a:t>
            </a:r>
            <a:r>
              <a:rPr lang="zh-CN" altLang="en-US" sz="32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说：</a:t>
            </a:r>
            <a:r>
              <a:rPr lang="zh-CN" altLang="en-US" sz="3200" b="1" dirty="0">
                <a:solidFill>
                  <a:srgbClr val="FF0000"/>
                </a:solidFill>
                <a:latin typeface="Calibri"/>
                <a:ea typeface="KaiTi"/>
                <a:cs typeface="Times New Roman"/>
              </a:rPr>
              <a:t>“我以神的慈悲劝你们，将身体献上”</a:t>
            </a:r>
            <a:r>
              <a:rPr lang="zh-CN" altLang="en-US" sz="32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，而不是说</a:t>
            </a:r>
            <a:r>
              <a:rPr lang="zh-CN" altLang="en-US" sz="3200" b="1" dirty="0">
                <a:solidFill>
                  <a:srgbClr val="2E24FC"/>
                </a:solidFill>
                <a:latin typeface="Calibri"/>
                <a:ea typeface="DengXian"/>
                <a:cs typeface="Times New Roman"/>
              </a:rPr>
              <a:t>“我以神的至高权柄命令你们，将身体献上”</a:t>
            </a:r>
            <a:r>
              <a:rPr lang="zh-CN" altLang="en-US" sz="32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。</a:t>
            </a:r>
            <a:endParaRPr lang="en-CA" sz="32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b="1" dirty="0">
              <a:solidFill>
                <a:srgbClr val="FF0000"/>
              </a:solidFill>
              <a:latin typeface="KaiTi" panose="02010609060101010101" charset="-122"/>
              <a:ea typeface="KaiTi" panose="02010609060101010101" charset="-122"/>
              <a:cs typeface="KaiTi" panose="0201060906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11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12810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970360"/>
          </a:xfrm>
        </p:spPr>
        <p:txBody>
          <a:bodyPr>
            <a:noAutofit/>
          </a:bodyPr>
          <a:lstStyle/>
          <a:p>
            <a:pPr>
              <a:tabLst>
                <a:tab pos="4457700" algn="l"/>
              </a:tabLst>
            </a:pPr>
            <a:r>
              <a:rPr lang="zh-CN" altLang="en-US" sz="3600" b="1" kern="100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一、</a:t>
            </a:r>
            <a:r>
              <a:rPr lang="zh-CN" altLang="en-US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燔祭的新约预表：</a:t>
            </a:r>
            <a:r>
              <a:rPr lang="en-US" altLang="zh-CN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/>
            </a:r>
            <a:br>
              <a:rPr lang="en-US" altLang="zh-CN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</a:br>
            <a:r>
              <a:rPr lang="zh-CN" altLang="en-US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将自己（新人）献给神</a:t>
            </a:r>
            <a:endParaRPr lang="zh-CN" altLang="en-US" sz="36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" y="1200150"/>
            <a:ext cx="9144000" cy="3951194"/>
          </a:xfrm>
        </p:spPr>
        <p:txBody>
          <a:bodyPr/>
          <a:lstStyle/>
          <a:p>
            <a:pPr marL="0" marR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3000" dirty="0">
                <a:solidFill>
                  <a:schemeClr val="tx1"/>
                </a:solidFill>
                <a:latin typeface="DengXian"/>
                <a:ea typeface="DengXian"/>
                <a:cs typeface="Times New Roman"/>
              </a:rPr>
              <a:t>	</a:t>
            </a:r>
            <a:r>
              <a:rPr lang="en-US" sz="3000" b="1" dirty="0">
                <a:solidFill>
                  <a:srgbClr val="2E24FC"/>
                </a:solidFill>
                <a:latin typeface="DengXian"/>
                <a:ea typeface="DengXian"/>
                <a:cs typeface="Times New Roman"/>
              </a:rPr>
              <a:t>2</a:t>
            </a:r>
            <a:r>
              <a:rPr lang="zh-CN" altLang="en-US" sz="3000" b="1" dirty="0">
                <a:solidFill>
                  <a:srgbClr val="2E24FC"/>
                </a:solidFill>
                <a:latin typeface="Calibri"/>
                <a:ea typeface="DengXian"/>
                <a:cs typeface="Times New Roman"/>
              </a:rPr>
              <a:t>、人人平等：</a:t>
            </a:r>
            <a:r>
              <a:rPr lang="zh-CN" altLang="en-US" sz="3000" b="1" dirty="0">
                <a:solidFill>
                  <a:srgbClr val="FF0000"/>
                </a:solidFill>
                <a:latin typeface="Calibri"/>
                <a:ea typeface="DengXian"/>
                <a:cs typeface="Times New Roman"/>
              </a:rPr>
              <a:t>作为燔祭的祭牲分为三类：牛、羊、和鸟，如斑鸠和雏鸽。</a:t>
            </a:r>
            <a:endParaRPr lang="en-CA" sz="3000" b="1" dirty="0">
              <a:solidFill>
                <a:srgbClr val="FF0000"/>
              </a:solidFill>
              <a:latin typeface="Calibri"/>
              <a:ea typeface="DengXian"/>
              <a:cs typeface="Times New Roman"/>
            </a:endParaRPr>
          </a:p>
          <a:p>
            <a:pPr marL="0" marR="0" indent="742950">
              <a:spcBef>
                <a:spcPts val="600"/>
              </a:spcBef>
              <a:spcAft>
                <a:spcPts val="0"/>
              </a:spcAft>
              <a:buNone/>
            </a:pPr>
            <a:r>
              <a:rPr lang="zh-CN" altLang="en-US" sz="30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这三类燔祭祭牲的价值各不相同。这并不代表它们在品质或品性上有优劣之分，而是为了让献祭者无论贫富贵贱都能献上燔祭。</a:t>
            </a:r>
            <a:endParaRPr lang="en-CA" sz="3000" b="1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742950">
              <a:spcBef>
                <a:spcPts val="600"/>
              </a:spcBef>
              <a:spcAft>
                <a:spcPts val="0"/>
              </a:spcAft>
              <a:buNone/>
            </a:pPr>
            <a:r>
              <a:rPr lang="zh-CN" altLang="en-US" sz="30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这预表新约子民不论贫富贵贱人人平等，都可以将自己献给神。换言之，我们在将自己（新人）献给神这件事上是人人平等的。</a:t>
            </a:r>
            <a:endParaRPr lang="en-CA" sz="3000" b="1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b="1" dirty="0">
              <a:solidFill>
                <a:srgbClr val="FF0000"/>
              </a:solidFill>
              <a:latin typeface="KaiTi" panose="02010609060101010101" charset="-122"/>
              <a:ea typeface="KaiTi" panose="02010609060101010101" charset="-122"/>
              <a:cs typeface="KaiTi" panose="0201060906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12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12810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970360"/>
          </a:xfrm>
        </p:spPr>
        <p:txBody>
          <a:bodyPr>
            <a:noAutofit/>
          </a:bodyPr>
          <a:lstStyle/>
          <a:p>
            <a:pPr>
              <a:tabLst>
                <a:tab pos="4457700" algn="l"/>
              </a:tabLst>
            </a:pPr>
            <a:r>
              <a:rPr lang="zh-CN" altLang="en-US" sz="3600" b="1" kern="100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一、</a:t>
            </a:r>
            <a:r>
              <a:rPr lang="zh-CN" altLang="en-US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燔祭的新约预表：</a:t>
            </a:r>
            <a:r>
              <a:rPr lang="en-US" altLang="zh-CN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/>
            </a:r>
            <a:br>
              <a:rPr lang="en-US" altLang="zh-CN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</a:br>
            <a:r>
              <a:rPr lang="zh-CN" altLang="en-US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将自己（新人）献给神</a:t>
            </a:r>
            <a:endParaRPr lang="zh-CN" altLang="en-US" sz="36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" y="1200150"/>
            <a:ext cx="9144000" cy="3951194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200" dirty="0">
                <a:solidFill>
                  <a:schemeClr val="tx1"/>
                </a:solidFill>
                <a:latin typeface="DengXian"/>
                <a:ea typeface="DengXian"/>
                <a:cs typeface="Times New Roman"/>
              </a:rPr>
              <a:t>	</a:t>
            </a:r>
            <a:r>
              <a:rPr lang="en-US" sz="3200" b="1" dirty="0">
                <a:solidFill>
                  <a:srgbClr val="2E24FC"/>
                </a:solidFill>
                <a:latin typeface="DengXian"/>
                <a:ea typeface="DengXian"/>
                <a:cs typeface="Times New Roman"/>
              </a:rPr>
              <a:t>3</a:t>
            </a:r>
            <a:r>
              <a:rPr lang="zh-CN" altLang="en-US" sz="3200" b="1" dirty="0">
                <a:solidFill>
                  <a:srgbClr val="2E24FC"/>
                </a:solidFill>
                <a:latin typeface="Calibri"/>
                <a:ea typeface="DengXian"/>
                <a:cs typeface="Times New Roman"/>
              </a:rPr>
              <a:t>、祭牲标准：</a:t>
            </a:r>
            <a:r>
              <a:rPr lang="zh-CN" altLang="en-US" sz="3200" b="1" dirty="0">
                <a:solidFill>
                  <a:srgbClr val="FF0000"/>
                </a:solidFill>
                <a:latin typeface="Calibri"/>
                <a:ea typeface="KaiTi"/>
                <a:cs typeface="Times New Roman"/>
              </a:rPr>
              <a:t>“没有残疾的公牛”</a:t>
            </a:r>
            <a:r>
              <a:rPr lang="zh-CN" altLang="en-US" sz="3200" b="1" dirty="0">
                <a:solidFill>
                  <a:schemeClr val="tx1"/>
                </a:solidFill>
                <a:latin typeface="Calibri"/>
                <a:ea typeface="KaiTi"/>
                <a:cs typeface="Times New Roman"/>
              </a:rPr>
              <a:t>或</a:t>
            </a:r>
            <a:r>
              <a:rPr lang="zh-CN" altLang="en-US" sz="3200" b="1" dirty="0">
                <a:solidFill>
                  <a:srgbClr val="FF0000"/>
                </a:solidFill>
                <a:latin typeface="Calibri"/>
                <a:ea typeface="KaiTi"/>
                <a:cs typeface="Times New Roman"/>
              </a:rPr>
              <a:t>“没有残疾的公羊”</a:t>
            </a:r>
            <a:r>
              <a:rPr lang="zh-CN" altLang="en-US" sz="3200" b="1" dirty="0">
                <a:solidFill>
                  <a:schemeClr val="tx1"/>
                </a:solidFill>
                <a:latin typeface="Calibri"/>
                <a:ea typeface="KaiTi"/>
                <a:cs typeface="Times New Roman"/>
              </a:rPr>
              <a:t>。</a:t>
            </a:r>
            <a:endParaRPr lang="en-CA" sz="32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8001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2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对于燔祭祭牲有多方面的要求：</a:t>
            </a:r>
            <a:endParaRPr lang="en-CA" sz="3200" b="1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2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（</a:t>
            </a:r>
            <a:r>
              <a:rPr lang="en-US" sz="3200" b="1" dirty="0">
                <a:solidFill>
                  <a:schemeClr val="tx1"/>
                </a:solidFill>
                <a:latin typeface="DengXian"/>
                <a:ea typeface="DengXian"/>
                <a:cs typeface="Times New Roman"/>
              </a:rPr>
              <a:t>1</a:t>
            </a:r>
            <a:r>
              <a:rPr lang="zh-CN" altLang="en-US" sz="32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）种类：牛、羊、斑鸠和雏鸽；</a:t>
            </a:r>
            <a:endParaRPr lang="en-CA" sz="3200" b="1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2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（</a:t>
            </a:r>
            <a:r>
              <a:rPr lang="en-US" sz="3200" b="1" dirty="0">
                <a:solidFill>
                  <a:schemeClr val="tx1"/>
                </a:solidFill>
                <a:latin typeface="DengXian"/>
                <a:ea typeface="DengXian"/>
                <a:cs typeface="Times New Roman"/>
              </a:rPr>
              <a:t>2</a:t>
            </a:r>
            <a:r>
              <a:rPr lang="zh-CN" altLang="en-US" sz="32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）性别：公牛和公羊；</a:t>
            </a:r>
            <a:endParaRPr lang="en-CA" sz="3200" b="1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2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（</a:t>
            </a:r>
            <a:r>
              <a:rPr lang="en-US" sz="3200" b="1" dirty="0">
                <a:solidFill>
                  <a:schemeClr val="tx1"/>
                </a:solidFill>
                <a:latin typeface="DengXian"/>
                <a:ea typeface="DengXian"/>
                <a:cs typeface="Times New Roman"/>
              </a:rPr>
              <a:t>3</a:t>
            </a:r>
            <a:r>
              <a:rPr lang="zh-CN" altLang="en-US" sz="32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）健康或品质：没有残疾，没有瑕疵。</a:t>
            </a:r>
            <a:endParaRPr lang="en-CA" sz="3200" b="1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b="1" dirty="0">
              <a:solidFill>
                <a:srgbClr val="FF0000"/>
              </a:solidFill>
              <a:latin typeface="KaiTi" panose="02010609060101010101" charset="-122"/>
              <a:ea typeface="KaiTi" panose="02010609060101010101" charset="-122"/>
              <a:cs typeface="KaiTi" panose="0201060906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13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12810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970360"/>
          </a:xfrm>
        </p:spPr>
        <p:txBody>
          <a:bodyPr>
            <a:noAutofit/>
          </a:bodyPr>
          <a:lstStyle/>
          <a:p>
            <a:pPr>
              <a:tabLst>
                <a:tab pos="4457700" algn="l"/>
              </a:tabLst>
            </a:pPr>
            <a:r>
              <a:rPr lang="zh-CN" altLang="en-US" sz="3600" b="1" kern="100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一、</a:t>
            </a:r>
            <a:r>
              <a:rPr lang="zh-CN" altLang="en-US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燔祭的新约预表：</a:t>
            </a:r>
            <a:r>
              <a:rPr lang="en-US" altLang="zh-CN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/>
            </a:r>
            <a:br>
              <a:rPr lang="en-US" altLang="zh-CN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</a:br>
            <a:r>
              <a:rPr lang="zh-CN" altLang="en-US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将自己（新人）献给神</a:t>
            </a:r>
            <a:endParaRPr lang="zh-CN" altLang="en-US" sz="36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" y="1200150"/>
            <a:ext cx="9144000" cy="3951194"/>
          </a:xfrm>
        </p:spPr>
        <p:txBody>
          <a:bodyPr/>
          <a:lstStyle/>
          <a:p>
            <a:pPr marL="0" marR="0" indent="80010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32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这些要求中，对祭牲性别的雄性要求预表神的儿子成为最完美的祭物。</a:t>
            </a:r>
            <a:endParaRPr lang="en-CA" sz="3200" b="1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80010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32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其他要求如食草动物、性情温顺和健康无缺，预表神只悦纳经过重生的新人所作的奉献，神不悦纳堕落的旧人所作的奉献。</a:t>
            </a:r>
            <a:endParaRPr lang="en-CA" sz="3200" b="1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80010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32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重生的经历使我们的生命发生了转变：从“食肉动物”转变成“食草动物”，预表我们从吃人和坑人族变成了爱人和助人族</a:t>
            </a:r>
            <a:r>
              <a:rPr lang="zh-CN" altLang="en-US" sz="3200" b="1" dirty="0">
                <a:solidFill>
                  <a:schemeClr val="tx1"/>
                </a:solidFill>
                <a:latin typeface="Calibri"/>
                <a:ea typeface="KaiTi"/>
                <a:cs typeface="Times New Roman"/>
              </a:rPr>
              <a:t>。</a:t>
            </a:r>
            <a:endParaRPr lang="en-CA" sz="3200" b="1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b="1" dirty="0">
              <a:solidFill>
                <a:srgbClr val="FF0000"/>
              </a:solidFill>
              <a:latin typeface="KaiTi" panose="02010609060101010101" charset="-122"/>
              <a:ea typeface="KaiTi" panose="02010609060101010101" charset="-122"/>
              <a:cs typeface="KaiTi" panose="0201060906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14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12810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970360"/>
          </a:xfrm>
        </p:spPr>
        <p:txBody>
          <a:bodyPr>
            <a:noAutofit/>
          </a:bodyPr>
          <a:lstStyle/>
          <a:p>
            <a:pPr>
              <a:tabLst>
                <a:tab pos="4457700" algn="l"/>
              </a:tabLst>
            </a:pPr>
            <a:r>
              <a:rPr lang="zh-CN" altLang="en-US" sz="3600" b="1" kern="100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一、</a:t>
            </a:r>
            <a:r>
              <a:rPr lang="zh-CN" altLang="en-US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燔祭的新约预表：</a:t>
            </a:r>
            <a:r>
              <a:rPr lang="en-US" altLang="zh-CN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/>
            </a:r>
            <a:br>
              <a:rPr lang="en-US" altLang="zh-CN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</a:br>
            <a:r>
              <a:rPr lang="zh-CN" altLang="en-US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将自己（新人）献给神</a:t>
            </a:r>
            <a:endParaRPr lang="zh-CN" altLang="en-US" sz="36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" y="1200150"/>
            <a:ext cx="9144000" cy="3951194"/>
          </a:xfrm>
        </p:spPr>
        <p:txBody>
          <a:bodyPr/>
          <a:lstStyle/>
          <a:p>
            <a:pPr marL="0" marR="0" indent="8001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200" b="1" dirty="0">
                <a:solidFill>
                  <a:srgbClr val="FF0000"/>
                </a:solidFill>
                <a:latin typeface="Calibri"/>
                <a:ea typeface="KaiTi"/>
                <a:cs typeface="Times New Roman"/>
              </a:rPr>
              <a:t>“他要按手在燔祭牲头上，燔祭便蒙悦纳，为他赎罪。”</a:t>
            </a:r>
            <a:endParaRPr lang="en-CA" sz="3200" dirty="0">
              <a:solidFill>
                <a:srgbClr val="FF0000"/>
              </a:solidFill>
              <a:latin typeface="Calibri"/>
              <a:ea typeface="DengXian"/>
              <a:cs typeface="Times New Roman"/>
            </a:endParaRPr>
          </a:p>
          <a:p>
            <a:pPr marL="0" marR="0" indent="8001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2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这是献祭者与燔祭牲认同，让燔祭牲为献祭者担罪，这一点完全由基督所成全。</a:t>
            </a:r>
            <a:endParaRPr lang="en-CA" sz="3200" b="1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b="1" dirty="0">
              <a:solidFill>
                <a:srgbClr val="FF0000"/>
              </a:solidFill>
              <a:latin typeface="KaiTi" panose="02010609060101010101" charset="-122"/>
              <a:ea typeface="KaiTi" panose="02010609060101010101" charset="-122"/>
              <a:cs typeface="KaiTi" panose="0201060906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15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12810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970360"/>
          </a:xfrm>
        </p:spPr>
        <p:txBody>
          <a:bodyPr>
            <a:noAutofit/>
          </a:bodyPr>
          <a:lstStyle/>
          <a:p>
            <a:pPr>
              <a:tabLst>
                <a:tab pos="4457700" algn="l"/>
              </a:tabLst>
            </a:pPr>
            <a:r>
              <a:rPr lang="zh-CN" altLang="en-US" sz="3600" b="1" kern="100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一、</a:t>
            </a:r>
            <a:r>
              <a:rPr lang="zh-CN" altLang="en-US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燔祭的新约预表：</a:t>
            </a:r>
            <a:r>
              <a:rPr lang="en-US" altLang="zh-CN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/>
            </a:r>
            <a:br>
              <a:rPr lang="en-US" altLang="zh-CN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</a:br>
            <a:r>
              <a:rPr lang="zh-CN" altLang="en-US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将自己（新人）献给神</a:t>
            </a:r>
            <a:endParaRPr lang="zh-CN" altLang="en-US" sz="36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" y="1200150"/>
            <a:ext cx="9144000" cy="3951194"/>
          </a:xfrm>
        </p:spPr>
        <p:txBody>
          <a:bodyPr/>
          <a:lstStyle/>
          <a:p>
            <a:pPr marL="0" marR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3200" dirty="0">
                <a:solidFill>
                  <a:schemeClr val="tx1"/>
                </a:solidFill>
                <a:latin typeface="DengXian"/>
                <a:ea typeface="DengXian"/>
                <a:cs typeface="Times New Roman"/>
              </a:rPr>
              <a:t>	</a:t>
            </a:r>
            <a:r>
              <a:rPr lang="en-US" sz="3200" b="1" dirty="0">
                <a:solidFill>
                  <a:srgbClr val="2E24FC"/>
                </a:solidFill>
                <a:latin typeface="DengXian"/>
                <a:ea typeface="DengXian"/>
                <a:cs typeface="Times New Roman"/>
              </a:rPr>
              <a:t>4</a:t>
            </a:r>
            <a:r>
              <a:rPr lang="zh-CN" altLang="en-US" sz="3200" b="1" dirty="0">
                <a:solidFill>
                  <a:srgbClr val="2E24FC"/>
                </a:solidFill>
                <a:latin typeface="Calibri"/>
                <a:ea typeface="DengXian"/>
                <a:cs typeface="Times New Roman"/>
              </a:rPr>
              <a:t>、血洒祭坛：</a:t>
            </a:r>
            <a:r>
              <a:rPr lang="zh-CN" altLang="en-US" sz="3200" b="1" dirty="0">
                <a:solidFill>
                  <a:srgbClr val="FF0000"/>
                </a:solidFill>
                <a:latin typeface="Calibri"/>
                <a:ea typeface="KaiTi"/>
                <a:cs typeface="Times New Roman"/>
              </a:rPr>
              <a:t>“他要在耶和华面前宰公牛；亚伦的子孙作祭司的，要奉上血，把血洒在会幕门口坛的周围”</a:t>
            </a:r>
            <a:r>
              <a:rPr lang="zh-CN" altLang="en-US" sz="3200" b="1" dirty="0">
                <a:solidFill>
                  <a:schemeClr val="tx1"/>
                </a:solidFill>
                <a:latin typeface="Calibri"/>
                <a:ea typeface="KaiTi"/>
                <a:cs typeface="Times New Roman"/>
              </a:rPr>
              <a:t>。</a:t>
            </a:r>
            <a:endParaRPr lang="en-CA" sz="32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685800">
              <a:spcBef>
                <a:spcPts val="600"/>
              </a:spcBef>
              <a:spcAft>
                <a:spcPts val="0"/>
              </a:spcAft>
              <a:buNone/>
            </a:pPr>
            <a:r>
              <a:rPr lang="zh-CN" altLang="en-US" sz="32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根据圣经，生命在血中，血代表生命；</a:t>
            </a:r>
            <a:endParaRPr lang="en-CA" sz="3200" b="1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685800">
              <a:spcBef>
                <a:spcPts val="600"/>
              </a:spcBef>
              <a:spcAft>
                <a:spcPts val="0"/>
              </a:spcAft>
              <a:buNone/>
            </a:pPr>
            <a:r>
              <a:rPr lang="zh-CN" altLang="en-US" sz="32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会幕代表神的同在，坛代表神。</a:t>
            </a:r>
            <a:endParaRPr lang="en-CA" sz="3200" b="1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685800">
              <a:spcBef>
                <a:spcPts val="600"/>
              </a:spcBef>
              <a:spcAft>
                <a:spcPts val="0"/>
              </a:spcAft>
              <a:buNone/>
            </a:pPr>
            <a:r>
              <a:rPr lang="zh-CN" altLang="en-US" sz="3200" b="1" dirty="0">
                <a:solidFill>
                  <a:srgbClr val="FF0000"/>
                </a:solidFill>
                <a:latin typeface="Calibri"/>
                <a:ea typeface="KaiTi"/>
                <a:cs typeface="Times New Roman"/>
              </a:rPr>
              <a:t>“把血洒在会幕门口坛的周围”</a:t>
            </a:r>
            <a:r>
              <a:rPr lang="zh-CN" altLang="en-US" sz="32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预表将生命倾倒给神。</a:t>
            </a:r>
            <a:endParaRPr lang="en-CA" sz="3200" b="1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b="1" dirty="0">
              <a:solidFill>
                <a:srgbClr val="FF0000"/>
              </a:solidFill>
              <a:latin typeface="KaiTi" panose="02010609060101010101" charset="-122"/>
              <a:ea typeface="KaiTi" panose="02010609060101010101" charset="-122"/>
              <a:cs typeface="KaiTi" panose="0201060906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16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12810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970360"/>
          </a:xfrm>
        </p:spPr>
        <p:txBody>
          <a:bodyPr>
            <a:noAutofit/>
          </a:bodyPr>
          <a:lstStyle/>
          <a:p>
            <a:pPr>
              <a:tabLst>
                <a:tab pos="4457700" algn="l"/>
              </a:tabLst>
            </a:pPr>
            <a:r>
              <a:rPr lang="zh-CN" altLang="en-US" sz="3600" b="1" kern="100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一、</a:t>
            </a:r>
            <a:r>
              <a:rPr lang="zh-CN" altLang="en-US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燔祭的新约预表：</a:t>
            </a:r>
            <a:r>
              <a:rPr lang="en-US" altLang="zh-CN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/>
            </a:r>
            <a:br>
              <a:rPr lang="en-US" altLang="zh-CN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</a:br>
            <a:r>
              <a:rPr lang="zh-CN" altLang="en-US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将自己（新人）献给神</a:t>
            </a:r>
            <a:endParaRPr lang="zh-CN" altLang="en-US" sz="36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" y="1200150"/>
            <a:ext cx="9144000" cy="3951194"/>
          </a:xfrm>
        </p:spPr>
        <p:txBody>
          <a:bodyPr/>
          <a:lstStyle/>
          <a:p>
            <a:pPr marL="0" indent="8001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2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玛利亚拿一瓶极珍贵的真哪哒香膏来，打破玉瓶，把膏浇在耶稣头上，这一举动代表她把自己的生命倾倒给耶稣。 </a:t>
            </a:r>
            <a:endParaRPr lang="en-CA" sz="3200" b="1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b="1" dirty="0">
              <a:solidFill>
                <a:srgbClr val="FF0000"/>
              </a:solidFill>
              <a:latin typeface="KaiTi" panose="02010609060101010101" charset="-122"/>
              <a:ea typeface="KaiTi" panose="02010609060101010101" charset="-122"/>
              <a:cs typeface="KaiTi" panose="0201060906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17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12810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970360"/>
          </a:xfrm>
        </p:spPr>
        <p:txBody>
          <a:bodyPr>
            <a:noAutofit/>
          </a:bodyPr>
          <a:lstStyle/>
          <a:p>
            <a:pPr>
              <a:tabLst>
                <a:tab pos="4457700" algn="l"/>
              </a:tabLst>
            </a:pPr>
            <a:r>
              <a:rPr lang="zh-CN" altLang="en-US" sz="3600" b="1" kern="100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一、</a:t>
            </a:r>
            <a:r>
              <a:rPr lang="zh-CN" altLang="en-US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燔祭的新约预表：</a:t>
            </a:r>
            <a:r>
              <a:rPr lang="en-US" altLang="zh-CN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/>
            </a:r>
            <a:br>
              <a:rPr lang="en-US" altLang="zh-CN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</a:br>
            <a:r>
              <a:rPr lang="zh-CN" altLang="en-US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将自己（新人）献给神</a:t>
            </a:r>
            <a:endParaRPr lang="zh-CN" altLang="en-US" sz="36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" y="1123950"/>
            <a:ext cx="9144000" cy="4027394"/>
          </a:xfrm>
        </p:spPr>
        <p:txBody>
          <a:bodyPr/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>
                <a:solidFill>
                  <a:schemeClr val="tx1"/>
                </a:solidFill>
                <a:latin typeface="DengXian"/>
                <a:ea typeface="DengXian"/>
                <a:cs typeface="Times New Roman"/>
              </a:rPr>
              <a:t>	</a:t>
            </a:r>
            <a:r>
              <a:rPr lang="en-US" sz="3200" b="1" dirty="0">
                <a:solidFill>
                  <a:srgbClr val="2E24FC"/>
                </a:solidFill>
                <a:latin typeface="DengXian"/>
                <a:ea typeface="DengXian"/>
                <a:cs typeface="Times New Roman"/>
              </a:rPr>
              <a:t>5</a:t>
            </a:r>
            <a:r>
              <a:rPr lang="zh-CN" altLang="en-US" sz="3200" b="1" dirty="0">
                <a:solidFill>
                  <a:srgbClr val="2E24FC"/>
                </a:solidFill>
                <a:latin typeface="Calibri"/>
                <a:ea typeface="DengXian"/>
                <a:cs typeface="Times New Roman"/>
              </a:rPr>
              <a:t>、剥皮：</a:t>
            </a:r>
            <a:r>
              <a:rPr lang="zh-CN" altLang="en-US" sz="3200" b="1" dirty="0">
                <a:solidFill>
                  <a:srgbClr val="FF0000"/>
                </a:solidFill>
                <a:latin typeface="Calibri"/>
                <a:ea typeface="DengXian"/>
                <a:cs typeface="Times New Roman"/>
              </a:rPr>
              <a:t>“</a:t>
            </a:r>
            <a:r>
              <a:rPr lang="zh-CN" altLang="en-US" sz="3200" b="1" dirty="0">
                <a:solidFill>
                  <a:srgbClr val="FF0000"/>
                </a:solidFill>
                <a:latin typeface="Calibri"/>
                <a:ea typeface="KaiTi"/>
                <a:cs typeface="Times New Roman"/>
              </a:rPr>
              <a:t>剥去燔祭牲的皮</a:t>
            </a:r>
            <a:r>
              <a:rPr lang="zh-CN" altLang="en-US" sz="3200" b="1" dirty="0">
                <a:solidFill>
                  <a:srgbClr val="FF0000"/>
                </a:solidFill>
                <a:latin typeface="Calibri"/>
                <a:ea typeface="DengXian"/>
                <a:cs typeface="Times New Roman"/>
              </a:rPr>
              <a:t>”</a:t>
            </a:r>
            <a:r>
              <a:rPr lang="zh-CN" altLang="en-US" sz="32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。</a:t>
            </a:r>
            <a:endParaRPr lang="en-CA" sz="32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80010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32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剥皮预表除去我们的体面、面子、一切外部的包装。</a:t>
            </a:r>
            <a:endParaRPr lang="en-CA" sz="3200" b="1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80010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32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华人特别爱面子，中华文化的一大特色就是面子文化。所谓</a:t>
            </a:r>
            <a:r>
              <a:rPr lang="zh-CN" altLang="en-US" sz="3200" b="1" dirty="0">
                <a:solidFill>
                  <a:srgbClr val="2E24FC"/>
                </a:solidFill>
                <a:latin typeface="Calibri"/>
                <a:ea typeface="DengXian"/>
                <a:cs typeface="Times New Roman"/>
              </a:rPr>
              <a:t>“死要面子活受罪”</a:t>
            </a:r>
            <a:r>
              <a:rPr lang="zh-CN" altLang="en-US" sz="32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。</a:t>
            </a:r>
            <a:endParaRPr lang="en-CA" sz="3200" b="1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80010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32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但是，燔祭牲却需要被剥皮才能被神悦纳。</a:t>
            </a:r>
            <a:endParaRPr lang="en-CA" sz="3200" b="1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80010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32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这预表神看重我们奉献的</a:t>
            </a:r>
            <a:r>
              <a:rPr lang="zh-CN" altLang="en-US" sz="3200" b="1" dirty="0">
                <a:solidFill>
                  <a:srgbClr val="2E24FC"/>
                </a:solidFill>
                <a:latin typeface="Calibri"/>
                <a:ea typeface="DengXian"/>
                <a:cs typeface="Times New Roman"/>
              </a:rPr>
              <a:t>真实，里外一致、表里如一</a:t>
            </a:r>
            <a:r>
              <a:rPr lang="zh-CN" altLang="en-US" sz="32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。这是神拣选人的原则。</a:t>
            </a:r>
            <a:endParaRPr lang="en-CA" sz="3200" b="1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b="1" dirty="0">
              <a:solidFill>
                <a:srgbClr val="FF0000"/>
              </a:solidFill>
              <a:latin typeface="KaiTi" panose="02010609060101010101" charset="-122"/>
              <a:ea typeface="KaiTi" panose="02010609060101010101" charset="-122"/>
              <a:cs typeface="KaiTi" panose="0201060906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18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12810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970360"/>
          </a:xfrm>
        </p:spPr>
        <p:txBody>
          <a:bodyPr>
            <a:noAutofit/>
          </a:bodyPr>
          <a:lstStyle/>
          <a:p>
            <a:pPr>
              <a:tabLst>
                <a:tab pos="4457700" algn="l"/>
              </a:tabLst>
            </a:pPr>
            <a:r>
              <a:rPr lang="zh-CN" altLang="en-US" sz="3600" b="1" kern="100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一、</a:t>
            </a:r>
            <a:r>
              <a:rPr lang="zh-CN" altLang="en-US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燔祭的新约预表：</a:t>
            </a:r>
            <a:r>
              <a:rPr lang="en-US" altLang="zh-CN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/>
            </a:r>
            <a:br>
              <a:rPr lang="en-US" altLang="zh-CN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</a:br>
            <a:r>
              <a:rPr lang="zh-CN" altLang="en-US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将自己（新人）献给神</a:t>
            </a:r>
            <a:endParaRPr lang="zh-CN" altLang="en-US" sz="36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" y="1123950"/>
            <a:ext cx="9144000" cy="4027394"/>
          </a:xfrm>
        </p:spPr>
        <p:txBody>
          <a:bodyPr/>
          <a:lstStyle/>
          <a:p>
            <a:pPr marL="0" marR="0" indent="742950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0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撒上十六</a:t>
            </a:r>
            <a:r>
              <a:rPr lang="en-US" sz="3000" b="1" dirty="0">
                <a:solidFill>
                  <a:schemeClr val="tx1"/>
                </a:solidFill>
                <a:latin typeface="DengXian"/>
                <a:ea typeface="DengXian"/>
                <a:cs typeface="Times New Roman"/>
              </a:rPr>
              <a:t>7</a:t>
            </a:r>
            <a:r>
              <a:rPr lang="zh-CN" altLang="en-US" sz="30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记载神差撒母耳膏抹大卫作以色列未来的君王时说：</a:t>
            </a:r>
            <a:r>
              <a:rPr lang="zh-CN" altLang="en-US" sz="3000" b="1" dirty="0">
                <a:solidFill>
                  <a:srgbClr val="FF0000"/>
                </a:solidFill>
                <a:latin typeface="Calibri"/>
                <a:ea typeface="KaiTi"/>
                <a:cs typeface="Times New Roman"/>
              </a:rPr>
              <a:t>“耶和华却对撒母耳说：‘不要看他的外貌和他身材高大，我不拣选他，因为耶和华不像人看人，人是看外貌，耶和华是看内心。’”</a:t>
            </a:r>
            <a:endParaRPr lang="en-CA" sz="3000" b="1" dirty="0">
              <a:solidFill>
                <a:srgbClr val="FF0000"/>
              </a:solidFill>
              <a:latin typeface="Calibri"/>
              <a:ea typeface="DengXian"/>
              <a:cs typeface="Times New Roman"/>
            </a:endParaRPr>
          </a:p>
          <a:p>
            <a:pPr marL="0" marR="0" indent="742950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0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其实这也是神悦纳人的奉献的原则。</a:t>
            </a:r>
            <a:endParaRPr lang="en-CA" sz="3000" b="1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742950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0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所以，当我们将自己（新人）献给神之后，就需要作好被神剥皮准备，神会借着各种环境和经历，人事物来作剥皮的工作。</a:t>
            </a:r>
            <a:endParaRPr lang="en-CA" sz="3000" b="1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b="1" dirty="0">
              <a:solidFill>
                <a:srgbClr val="FF0000"/>
              </a:solidFill>
              <a:latin typeface="KaiTi" panose="02010609060101010101" charset="-122"/>
              <a:ea typeface="KaiTi" panose="02010609060101010101" charset="-122"/>
              <a:cs typeface="KaiTi" panose="0201060906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19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1281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23950"/>
            <a:ext cx="9144000" cy="4019549"/>
          </a:xfrm>
        </p:spPr>
        <p:txBody>
          <a:bodyPr/>
          <a:lstStyle/>
          <a:p>
            <a:pPr marL="0" marR="0" indent="8001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2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上一堂我们讲了“让我们全人奉献来侍奉神”上</a:t>
            </a:r>
            <a:r>
              <a:rPr lang="en-US" altLang="zh-CN" sz="32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——</a:t>
            </a:r>
            <a:r>
              <a:rPr lang="zh-CN" altLang="en-US" sz="32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奉献与侍奉的三块基石。</a:t>
            </a:r>
            <a:endParaRPr lang="en-CA" sz="3200" b="1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8001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2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在一次细胞小组的分享中，我听一位弟兄对我说，全人奉献很难。他说得不错，的确是很难。不过，虽然很难，我们仍需要以正确的态度来回应。</a:t>
            </a:r>
            <a:endParaRPr lang="en-CA" sz="3200" b="1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8001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2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比喻打靶，开始的时候，我们打不中靶心，甚至会跑靶。但我们仍要瞄准靶心。</a:t>
            </a:r>
            <a:endParaRPr lang="en-CA" sz="3200" b="1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 smtClean="0">
                <a:solidFill>
                  <a:srgbClr val="55554A"/>
                </a:solidFill>
              </a:rPr>
              <a:t>2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32018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970360"/>
          </a:xfrm>
        </p:spPr>
        <p:txBody>
          <a:bodyPr>
            <a:noAutofit/>
          </a:bodyPr>
          <a:lstStyle/>
          <a:p>
            <a:pPr>
              <a:tabLst>
                <a:tab pos="4457700" algn="l"/>
              </a:tabLst>
            </a:pPr>
            <a:r>
              <a:rPr lang="zh-CN" altLang="en-US" sz="3600" b="1" kern="100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一、</a:t>
            </a:r>
            <a:r>
              <a:rPr lang="zh-CN" altLang="en-US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燔祭的新约预表：</a:t>
            </a:r>
            <a:r>
              <a:rPr lang="en-US" altLang="zh-CN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/>
            </a:r>
            <a:br>
              <a:rPr lang="en-US" altLang="zh-CN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</a:br>
            <a:r>
              <a:rPr lang="zh-CN" altLang="en-US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将自己（新人）献给神</a:t>
            </a:r>
            <a:endParaRPr lang="zh-CN" altLang="en-US" sz="36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" y="1200150"/>
            <a:ext cx="9144000" cy="3951194"/>
          </a:xfrm>
        </p:spPr>
        <p:txBody>
          <a:bodyPr/>
          <a:lstStyle/>
          <a:p>
            <a:pPr marL="0" marR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3000" dirty="0">
                <a:solidFill>
                  <a:schemeClr val="tx1"/>
                </a:solidFill>
                <a:latin typeface="DengXian"/>
                <a:ea typeface="DengXian"/>
                <a:cs typeface="Times New Roman"/>
              </a:rPr>
              <a:t>	</a:t>
            </a:r>
            <a:r>
              <a:rPr lang="en-US" sz="3000" b="1" dirty="0">
                <a:solidFill>
                  <a:srgbClr val="2E24FC"/>
                </a:solidFill>
                <a:latin typeface="DengXian"/>
                <a:ea typeface="DengXian"/>
                <a:cs typeface="Times New Roman"/>
              </a:rPr>
              <a:t>6</a:t>
            </a:r>
            <a:r>
              <a:rPr lang="zh-CN" altLang="en-US" sz="3000" b="1" dirty="0">
                <a:solidFill>
                  <a:srgbClr val="2E24FC"/>
                </a:solidFill>
                <a:latin typeface="Calibri"/>
                <a:ea typeface="DengXian"/>
                <a:cs typeface="Times New Roman"/>
              </a:rPr>
              <a:t>、切块：</a:t>
            </a:r>
            <a:r>
              <a:rPr lang="zh-CN" altLang="en-US" sz="3000" b="1" dirty="0">
                <a:solidFill>
                  <a:srgbClr val="FF0000"/>
                </a:solidFill>
                <a:latin typeface="Calibri"/>
                <a:ea typeface="DengXian"/>
                <a:cs typeface="Times New Roman"/>
              </a:rPr>
              <a:t>“</a:t>
            </a:r>
            <a:r>
              <a:rPr lang="zh-CN" altLang="en-US" sz="3000" b="1" dirty="0">
                <a:solidFill>
                  <a:srgbClr val="FF0000"/>
                </a:solidFill>
                <a:latin typeface="Calibri"/>
                <a:ea typeface="KaiTi"/>
                <a:cs typeface="Times New Roman"/>
              </a:rPr>
              <a:t>把燔祭牲切成块子</a:t>
            </a:r>
            <a:r>
              <a:rPr lang="zh-CN" altLang="en-US" sz="3000" b="1" dirty="0">
                <a:solidFill>
                  <a:srgbClr val="FF0000"/>
                </a:solidFill>
                <a:latin typeface="Calibri"/>
                <a:ea typeface="DengXian"/>
                <a:cs typeface="Times New Roman"/>
              </a:rPr>
              <a:t>”</a:t>
            </a:r>
            <a:r>
              <a:rPr lang="zh-CN" altLang="en-US" sz="30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。</a:t>
            </a:r>
            <a:endParaRPr lang="en-CA" sz="30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742950">
              <a:spcBef>
                <a:spcPts val="600"/>
              </a:spcBef>
              <a:spcAft>
                <a:spcPts val="0"/>
              </a:spcAft>
              <a:buNone/>
            </a:pPr>
            <a:r>
              <a:rPr lang="zh-CN" altLang="en-US" sz="30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切块预表破碎。破碎的经历是令人痛苦的，耶稣用背十字架来形容这破碎的经历。</a:t>
            </a:r>
            <a:endParaRPr lang="en-CA" sz="3000" b="1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742950">
              <a:spcBef>
                <a:spcPts val="600"/>
              </a:spcBef>
              <a:spcAft>
                <a:spcPts val="0"/>
              </a:spcAft>
              <a:buNone/>
            </a:pPr>
            <a:r>
              <a:rPr lang="zh-CN" altLang="en-US" sz="30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然而，</a:t>
            </a:r>
            <a:r>
              <a:rPr lang="zh-CN" altLang="en-US" sz="3000" b="1" dirty="0">
                <a:solidFill>
                  <a:srgbClr val="2E24FC"/>
                </a:solidFill>
                <a:latin typeface="Calibri"/>
                <a:ea typeface="DengXian"/>
                <a:cs typeface="Times New Roman"/>
              </a:rPr>
              <a:t>“没有付不起的代价，只有看不见的价值。”</a:t>
            </a:r>
            <a:r>
              <a:rPr lang="zh-CN" altLang="en-US" sz="30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可以从两个角度来理解破碎的价值。</a:t>
            </a:r>
            <a:endParaRPr lang="en-CA" sz="3000" b="1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742950">
              <a:spcBef>
                <a:spcPts val="600"/>
              </a:spcBef>
              <a:spcAft>
                <a:spcPts val="0"/>
              </a:spcAft>
              <a:buNone/>
            </a:pPr>
            <a:r>
              <a:rPr lang="zh-CN" altLang="en-US" sz="30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首先，从驯马的角度来看，任何野马都需要经过破碎才能为主人所用，同样，我们要作万王之王的祭司和管家，完成祂的使命，更需要经过破碎才行。</a:t>
            </a:r>
            <a:endParaRPr lang="en-CA" sz="3000" b="1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b="1" dirty="0">
              <a:solidFill>
                <a:srgbClr val="FF0000"/>
              </a:solidFill>
              <a:latin typeface="KaiTi" panose="02010609060101010101" charset="-122"/>
              <a:ea typeface="KaiTi" panose="02010609060101010101" charset="-122"/>
              <a:cs typeface="KaiTi" panose="0201060906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20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12810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970360"/>
          </a:xfrm>
        </p:spPr>
        <p:txBody>
          <a:bodyPr>
            <a:noAutofit/>
          </a:bodyPr>
          <a:lstStyle/>
          <a:p>
            <a:pPr>
              <a:tabLst>
                <a:tab pos="4457700" algn="l"/>
              </a:tabLst>
            </a:pPr>
            <a:r>
              <a:rPr lang="zh-CN" altLang="en-US" sz="3600" b="1" kern="100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一、</a:t>
            </a:r>
            <a:r>
              <a:rPr lang="zh-CN" altLang="en-US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燔祭的新约预表：</a:t>
            </a:r>
            <a:r>
              <a:rPr lang="en-US" altLang="zh-CN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/>
            </a:r>
            <a:br>
              <a:rPr lang="en-US" altLang="zh-CN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</a:br>
            <a:r>
              <a:rPr lang="zh-CN" altLang="en-US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将自己（新人）献给神</a:t>
            </a:r>
            <a:endParaRPr lang="zh-CN" altLang="en-US" sz="36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" y="1200150"/>
            <a:ext cx="9144000" cy="3951194"/>
          </a:xfrm>
        </p:spPr>
        <p:txBody>
          <a:bodyPr/>
          <a:lstStyle/>
          <a:p>
            <a:pPr marL="0" marR="0" indent="85725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2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第二，破碎本身不是目的，破碎的最终目的是为了</a:t>
            </a:r>
            <a:r>
              <a:rPr lang="zh-CN" altLang="en-US" sz="3200" b="1" dirty="0">
                <a:solidFill>
                  <a:srgbClr val="FF0000"/>
                </a:solidFill>
                <a:latin typeface="Calibri"/>
                <a:ea typeface="KaiTi"/>
                <a:cs typeface="Times New Roman"/>
              </a:rPr>
              <a:t>“把我们模成神儿子的形象”</a:t>
            </a:r>
            <a:r>
              <a:rPr lang="zh-CN" altLang="en-US" sz="32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（罗八</a:t>
            </a:r>
            <a:r>
              <a:rPr lang="en-US" sz="3200" b="1" dirty="0">
                <a:solidFill>
                  <a:schemeClr val="tx1"/>
                </a:solidFill>
                <a:latin typeface="DengXian"/>
                <a:ea typeface="DengXian"/>
                <a:cs typeface="Times New Roman"/>
              </a:rPr>
              <a:t>29</a:t>
            </a:r>
            <a:r>
              <a:rPr lang="zh-CN" altLang="en-US" sz="32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）。</a:t>
            </a:r>
            <a:endParaRPr lang="en-CA" sz="3200" b="1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85725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2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罗八</a:t>
            </a:r>
            <a:r>
              <a:rPr lang="en-US" sz="3200" b="1" dirty="0">
                <a:solidFill>
                  <a:schemeClr val="tx1"/>
                </a:solidFill>
                <a:latin typeface="DengXian"/>
                <a:ea typeface="DengXian"/>
                <a:cs typeface="Times New Roman"/>
              </a:rPr>
              <a:t>28</a:t>
            </a:r>
            <a:r>
              <a:rPr lang="zh-CN" altLang="en-US" sz="32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说</a:t>
            </a:r>
            <a:r>
              <a:rPr lang="zh-CN" altLang="en-US" sz="3200" b="1" dirty="0">
                <a:solidFill>
                  <a:srgbClr val="FF0000"/>
                </a:solidFill>
                <a:latin typeface="Calibri"/>
                <a:ea typeface="KaiTi"/>
                <a:cs typeface="Times New Roman"/>
              </a:rPr>
              <a:t>“我们晓得万事都互相效力，叫爱神的人得益处，就是按祂旨意被召的人”</a:t>
            </a:r>
            <a:r>
              <a:rPr lang="zh-CN" altLang="en-US" sz="3200" b="1" dirty="0">
                <a:solidFill>
                  <a:schemeClr val="tx1"/>
                </a:solidFill>
                <a:latin typeface="Calibri"/>
                <a:ea typeface="KaiTi"/>
                <a:cs typeface="Times New Roman"/>
              </a:rPr>
              <a:t>，</a:t>
            </a:r>
            <a:r>
              <a:rPr lang="zh-CN" altLang="en-US" sz="32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其中</a:t>
            </a:r>
            <a:r>
              <a:rPr lang="zh-CN" altLang="en-US" sz="3200" b="1" dirty="0">
                <a:solidFill>
                  <a:srgbClr val="FF0000"/>
                </a:solidFill>
                <a:latin typeface="Calibri"/>
                <a:ea typeface="KaiTi"/>
                <a:cs typeface="Times New Roman"/>
              </a:rPr>
              <a:t>“万事”</a:t>
            </a:r>
            <a:r>
              <a:rPr lang="zh-CN" altLang="en-US" sz="32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就包括了破碎的经历，而</a:t>
            </a:r>
            <a:r>
              <a:rPr lang="zh-CN" altLang="en-US" sz="3200" b="1" dirty="0">
                <a:solidFill>
                  <a:srgbClr val="FF0000"/>
                </a:solidFill>
                <a:latin typeface="Calibri"/>
                <a:ea typeface="KaiTi"/>
                <a:cs typeface="Times New Roman"/>
              </a:rPr>
              <a:t>“益处”</a:t>
            </a:r>
            <a:r>
              <a:rPr lang="zh-CN" altLang="en-US" sz="32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中最大的就是</a:t>
            </a:r>
            <a:r>
              <a:rPr lang="zh-CN" altLang="en-US" sz="3200" b="1" dirty="0">
                <a:solidFill>
                  <a:srgbClr val="FF0000"/>
                </a:solidFill>
                <a:latin typeface="Calibri"/>
                <a:ea typeface="KaiTi"/>
                <a:cs typeface="Times New Roman"/>
              </a:rPr>
              <a:t>“把我们模成神儿子的形象”</a:t>
            </a:r>
            <a:r>
              <a:rPr lang="zh-CN" altLang="en-US" sz="32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。</a:t>
            </a:r>
            <a:endParaRPr lang="en-CA" sz="32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b="1" dirty="0">
              <a:solidFill>
                <a:srgbClr val="FF0000"/>
              </a:solidFill>
              <a:latin typeface="KaiTi" panose="02010609060101010101" charset="-122"/>
              <a:ea typeface="KaiTi" panose="02010609060101010101" charset="-122"/>
              <a:cs typeface="KaiTi" panose="0201060906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21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12810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970360"/>
          </a:xfrm>
        </p:spPr>
        <p:txBody>
          <a:bodyPr>
            <a:noAutofit/>
          </a:bodyPr>
          <a:lstStyle/>
          <a:p>
            <a:pPr>
              <a:tabLst>
                <a:tab pos="4457700" algn="l"/>
              </a:tabLst>
            </a:pPr>
            <a:r>
              <a:rPr lang="zh-CN" altLang="en-US" sz="3600" b="1" kern="100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一、</a:t>
            </a:r>
            <a:r>
              <a:rPr lang="zh-CN" altLang="en-US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燔祭的新约预表：</a:t>
            </a:r>
            <a:r>
              <a:rPr lang="en-US" altLang="zh-CN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/>
            </a:r>
            <a:br>
              <a:rPr lang="en-US" altLang="zh-CN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</a:br>
            <a:r>
              <a:rPr lang="zh-CN" altLang="en-US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将自己（新人）献给神</a:t>
            </a:r>
            <a:endParaRPr lang="zh-CN" altLang="en-US" sz="36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" y="1200150"/>
            <a:ext cx="9144000" cy="3951194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200" dirty="0">
                <a:solidFill>
                  <a:schemeClr val="tx1"/>
                </a:solidFill>
                <a:latin typeface="DengXian"/>
                <a:ea typeface="DengXian"/>
                <a:cs typeface="Times New Roman"/>
              </a:rPr>
              <a:t>	</a:t>
            </a:r>
            <a:r>
              <a:rPr lang="en-US" sz="3200" b="1" dirty="0">
                <a:solidFill>
                  <a:srgbClr val="2E24FC"/>
                </a:solidFill>
                <a:latin typeface="DengXian"/>
                <a:ea typeface="DengXian"/>
                <a:cs typeface="Times New Roman"/>
              </a:rPr>
              <a:t>7</a:t>
            </a:r>
            <a:r>
              <a:rPr lang="zh-CN" altLang="en-US" sz="3200" b="1" dirty="0">
                <a:solidFill>
                  <a:srgbClr val="2E24FC"/>
                </a:solidFill>
                <a:latin typeface="Calibri"/>
                <a:ea typeface="DengXian"/>
                <a:cs typeface="Times New Roman"/>
              </a:rPr>
              <a:t>、把肉块和头并脂油摆在坛上</a:t>
            </a:r>
            <a:r>
              <a:rPr lang="zh-CN" altLang="en-US" sz="3200" b="1" dirty="0">
                <a:solidFill>
                  <a:srgbClr val="2E24FC"/>
                </a:solidFill>
                <a:latin typeface="Calibri"/>
                <a:ea typeface="KaiTi"/>
                <a:cs typeface="Times New Roman"/>
              </a:rPr>
              <a:t>：</a:t>
            </a:r>
            <a:r>
              <a:rPr lang="zh-CN" altLang="en-US" sz="3200" dirty="0">
                <a:solidFill>
                  <a:srgbClr val="FF0000"/>
                </a:solidFill>
                <a:latin typeface="Calibri"/>
                <a:ea typeface="DengXian"/>
                <a:cs typeface="Times New Roman"/>
              </a:rPr>
              <a:t>“</a:t>
            </a:r>
            <a:r>
              <a:rPr lang="zh-CN" altLang="en-US" sz="3200" b="1" dirty="0">
                <a:solidFill>
                  <a:srgbClr val="FF0000"/>
                </a:solidFill>
                <a:latin typeface="Calibri"/>
                <a:ea typeface="KaiTi"/>
                <a:cs typeface="Times New Roman"/>
              </a:rPr>
              <a:t>要把肉块和头并脂油，摆在坛上火的柴上”</a:t>
            </a:r>
            <a:r>
              <a:rPr lang="zh-CN" altLang="en-US" sz="3200" b="1" dirty="0">
                <a:solidFill>
                  <a:schemeClr val="tx1"/>
                </a:solidFill>
                <a:latin typeface="Calibri"/>
                <a:ea typeface="KaiTi"/>
                <a:cs typeface="Times New Roman"/>
              </a:rPr>
              <a:t>。</a:t>
            </a:r>
            <a:endParaRPr lang="en-CA" sz="32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8001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2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肉块代表祭牲的身体，预表我们的时间、体力和精力等；祭牲的头预表我们的聪明才智和恩赐。</a:t>
            </a:r>
            <a:endParaRPr lang="en-CA" sz="3200" b="1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8001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2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油脂代表祭牲上好的部分，预表我们上好的时间、体力和精力，以及我们上好的聪明、才智和恩赐。</a:t>
            </a:r>
            <a:endParaRPr lang="en-CA" sz="3200" b="1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b="1" dirty="0">
              <a:solidFill>
                <a:srgbClr val="FF0000"/>
              </a:solidFill>
              <a:latin typeface="KaiTi" panose="02010609060101010101" charset="-122"/>
              <a:ea typeface="KaiTi" panose="02010609060101010101" charset="-122"/>
              <a:cs typeface="KaiTi" panose="0201060906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22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12810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970360"/>
          </a:xfrm>
        </p:spPr>
        <p:txBody>
          <a:bodyPr>
            <a:noAutofit/>
          </a:bodyPr>
          <a:lstStyle/>
          <a:p>
            <a:pPr>
              <a:tabLst>
                <a:tab pos="4457700" algn="l"/>
              </a:tabLst>
            </a:pPr>
            <a:r>
              <a:rPr lang="zh-CN" altLang="en-US" sz="3600" b="1" kern="100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一、</a:t>
            </a:r>
            <a:r>
              <a:rPr lang="zh-CN" altLang="en-US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燔祭的新约预表：</a:t>
            </a:r>
            <a:r>
              <a:rPr lang="en-US" altLang="zh-CN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/>
            </a:r>
            <a:br>
              <a:rPr lang="en-US" altLang="zh-CN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</a:br>
            <a:r>
              <a:rPr lang="zh-CN" altLang="en-US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将自己（新人）献给神</a:t>
            </a:r>
            <a:endParaRPr lang="zh-CN" altLang="en-US" sz="36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" y="1276350"/>
            <a:ext cx="9144000" cy="3874994"/>
          </a:xfrm>
        </p:spPr>
        <p:txBody>
          <a:bodyPr/>
          <a:lstStyle/>
          <a:p>
            <a:pPr marL="0" indent="8001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2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要趁着我们现在年纪轻轻、年富力强的时候将自己上好的部分献给神，不要等到将来空闲、方便的时候、甚至年迈体衰、风烛残年的时候才将自己献给神。</a:t>
            </a:r>
            <a:endParaRPr lang="en-CA" sz="3200" b="1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b="1" dirty="0">
              <a:solidFill>
                <a:srgbClr val="FF0000"/>
              </a:solidFill>
              <a:latin typeface="KaiTi" panose="02010609060101010101" charset="-122"/>
              <a:ea typeface="KaiTi" panose="02010609060101010101" charset="-122"/>
              <a:cs typeface="KaiTi" panose="0201060906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23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12810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970360"/>
          </a:xfrm>
        </p:spPr>
        <p:txBody>
          <a:bodyPr>
            <a:noAutofit/>
          </a:bodyPr>
          <a:lstStyle/>
          <a:p>
            <a:pPr>
              <a:tabLst>
                <a:tab pos="4457700" algn="l"/>
              </a:tabLst>
            </a:pPr>
            <a:r>
              <a:rPr lang="zh-CN" altLang="en-US" sz="3600" b="1" kern="100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一、</a:t>
            </a:r>
            <a:r>
              <a:rPr lang="zh-CN" altLang="en-US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燔祭的新约预表：</a:t>
            </a:r>
            <a:r>
              <a:rPr lang="en-US" altLang="zh-CN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/>
            </a:r>
            <a:br>
              <a:rPr lang="en-US" altLang="zh-CN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</a:br>
            <a:r>
              <a:rPr lang="zh-CN" altLang="en-US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将自己（新人）献给神</a:t>
            </a:r>
            <a:endParaRPr lang="zh-CN" altLang="en-US" sz="36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" y="1200150"/>
            <a:ext cx="9144000" cy="3951194"/>
          </a:xfrm>
        </p:spPr>
        <p:txBody>
          <a:bodyPr/>
          <a:lstStyle/>
          <a:p>
            <a:pPr marL="0" marR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dirty="0">
                <a:solidFill>
                  <a:schemeClr val="tx1"/>
                </a:solidFill>
                <a:latin typeface="DengXian"/>
                <a:ea typeface="DengXian"/>
                <a:cs typeface="Times New Roman"/>
              </a:rPr>
              <a:t>	</a:t>
            </a:r>
            <a:r>
              <a:rPr lang="en-US" sz="2800" b="1" dirty="0">
                <a:solidFill>
                  <a:srgbClr val="2E24FC"/>
                </a:solidFill>
                <a:latin typeface="DengXian"/>
                <a:ea typeface="DengXian"/>
                <a:cs typeface="Times New Roman"/>
              </a:rPr>
              <a:t>8</a:t>
            </a:r>
            <a:r>
              <a:rPr lang="zh-CN" altLang="en-US" sz="2800" b="1" dirty="0">
                <a:solidFill>
                  <a:srgbClr val="2E24FC"/>
                </a:solidFill>
                <a:latin typeface="Calibri"/>
                <a:ea typeface="DengXian"/>
                <a:cs typeface="Times New Roman"/>
              </a:rPr>
              <a:t>、水洗脏腑和腿：</a:t>
            </a:r>
            <a:r>
              <a:rPr lang="zh-CN" altLang="en-US" sz="2800" b="1" dirty="0">
                <a:solidFill>
                  <a:srgbClr val="FF0000"/>
                </a:solidFill>
                <a:latin typeface="Calibri"/>
                <a:ea typeface="DengXian"/>
                <a:cs typeface="Times New Roman"/>
              </a:rPr>
              <a:t>“</a:t>
            </a:r>
            <a:r>
              <a:rPr lang="zh-CN" altLang="en-US" sz="2800" b="1" dirty="0">
                <a:solidFill>
                  <a:srgbClr val="FF0000"/>
                </a:solidFill>
                <a:latin typeface="Calibri"/>
                <a:ea typeface="KaiTi"/>
                <a:cs typeface="Times New Roman"/>
              </a:rPr>
              <a:t>燔祭的脏腑与腿，要用水洗”</a:t>
            </a:r>
            <a:endParaRPr lang="en-CA" sz="2800" b="1" dirty="0">
              <a:solidFill>
                <a:srgbClr val="FF0000"/>
              </a:solidFill>
              <a:latin typeface="Calibri"/>
              <a:ea typeface="DengXian"/>
              <a:cs typeface="Times New Roman"/>
            </a:endParaRPr>
          </a:p>
          <a:p>
            <a:pPr marL="0" marR="0" indent="742950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28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脏腑代表祭牲的内脏器官，预表我们的内心意识和三观，包括心思、意念、思想、情感、动机、目的、价值等。</a:t>
            </a:r>
            <a:endParaRPr lang="en-CA" sz="2800" b="1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742950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28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腿代表祭牲外在活动的身体，预表我们的外在行为和言语。</a:t>
            </a:r>
            <a:endParaRPr lang="en-CA" sz="2800" b="1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742950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28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用水洗代表清洁，预表用神的话来清洁我们的内心意识和三观，以及我们外在的行为和言语。</a:t>
            </a:r>
            <a:endParaRPr lang="en-CA" sz="2800" b="1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b="1" dirty="0">
              <a:solidFill>
                <a:srgbClr val="FF0000"/>
              </a:solidFill>
              <a:latin typeface="KaiTi" panose="02010609060101010101" charset="-122"/>
              <a:ea typeface="KaiTi" panose="02010609060101010101" charset="-122"/>
              <a:cs typeface="KaiTi" panose="0201060906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24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12810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970360"/>
          </a:xfrm>
        </p:spPr>
        <p:txBody>
          <a:bodyPr>
            <a:noAutofit/>
          </a:bodyPr>
          <a:lstStyle/>
          <a:p>
            <a:pPr>
              <a:tabLst>
                <a:tab pos="4457700" algn="l"/>
              </a:tabLst>
            </a:pPr>
            <a:r>
              <a:rPr lang="zh-CN" altLang="en-US" sz="3600" b="1" kern="100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一、</a:t>
            </a:r>
            <a:r>
              <a:rPr lang="zh-CN" altLang="en-US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燔祭的新约预表：</a:t>
            </a:r>
            <a:r>
              <a:rPr lang="en-US" altLang="zh-CN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/>
            </a:r>
            <a:br>
              <a:rPr lang="en-US" altLang="zh-CN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</a:br>
            <a:r>
              <a:rPr lang="zh-CN" altLang="en-US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将自己（新人）献给神</a:t>
            </a:r>
            <a:endParaRPr lang="zh-CN" altLang="en-US" sz="36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" y="1276350"/>
            <a:ext cx="9144000" cy="3874994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200" dirty="0">
                <a:latin typeface="DengXian"/>
                <a:ea typeface="DengXian"/>
                <a:cs typeface="Times New Roman"/>
              </a:rPr>
              <a:t>	</a:t>
            </a:r>
            <a:r>
              <a:rPr lang="en-US" sz="3200" b="1" dirty="0">
                <a:solidFill>
                  <a:srgbClr val="2E24FC"/>
                </a:solidFill>
                <a:latin typeface="DengXian"/>
                <a:ea typeface="DengXian"/>
                <a:cs typeface="Times New Roman"/>
              </a:rPr>
              <a:t>9</a:t>
            </a:r>
            <a:r>
              <a:rPr lang="zh-CN" altLang="en-US" sz="3200" b="1" dirty="0">
                <a:solidFill>
                  <a:srgbClr val="2E24FC"/>
                </a:solidFill>
                <a:latin typeface="Calibri"/>
                <a:ea typeface="DengXian"/>
                <a:cs typeface="Times New Roman"/>
              </a:rPr>
              <a:t>、全部焚烧、毫无保留：</a:t>
            </a:r>
            <a:r>
              <a:rPr lang="zh-CN" altLang="en-US" sz="3200" b="1" dirty="0">
                <a:solidFill>
                  <a:srgbClr val="FF0000"/>
                </a:solidFill>
                <a:latin typeface="Calibri"/>
                <a:ea typeface="KaiTi"/>
                <a:cs typeface="Times New Roman"/>
              </a:rPr>
              <a:t>“要把一切全烧在坛上，当作燔祭，献与耶和华为馨香的火祭”</a:t>
            </a:r>
            <a:r>
              <a:rPr lang="zh-CN" altLang="en-US" sz="3200" b="1" dirty="0">
                <a:solidFill>
                  <a:schemeClr val="tx1"/>
                </a:solidFill>
                <a:latin typeface="Calibri"/>
                <a:ea typeface="KaiTi"/>
                <a:cs typeface="Times New Roman"/>
              </a:rPr>
              <a:t>。</a:t>
            </a:r>
            <a:endParaRPr lang="en-CA" sz="32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8001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2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焚烧祭物的时候，</a:t>
            </a:r>
            <a:r>
              <a:rPr lang="zh-CN" altLang="en-US" sz="3200" b="1" dirty="0">
                <a:solidFill>
                  <a:srgbClr val="FF0000"/>
                </a:solidFill>
                <a:latin typeface="Calibri"/>
                <a:ea typeface="DengXian"/>
                <a:cs typeface="Times New Roman"/>
              </a:rPr>
              <a:t>上升的馨香之气蒙上帝所悦纳，止息祂对罪的忿怒，恢复上帝与人的关系</a:t>
            </a:r>
            <a:r>
              <a:rPr lang="zh-CN" altLang="en-US" sz="3200" dirty="0">
                <a:latin typeface="Calibri"/>
                <a:ea typeface="DengXian"/>
                <a:cs typeface="Times New Roman"/>
              </a:rPr>
              <a:t>。</a:t>
            </a:r>
            <a:endParaRPr lang="en-CA" sz="3200" dirty="0">
              <a:latin typeface="Calibri"/>
              <a:ea typeface="DengXian"/>
              <a:cs typeface="Times New Roman"/>
            </a:endParaRPr>
          </a:p>
          <a:p>
            <a:pPr marL="0" marR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b="1" dirty="0">
              <a:solidFill>
                <a:srgbClr val="FF0000"/>
              </a:solidFill>
              <a:latin typeface="KaiTi" panose="02010609060101010101" charset="-122"/>
              <a:ea typeface="KaiTi" panose="02010609060101010101" charset="-122"/>
              <a:cs typeface="KaiTi" panose="0201060906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25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128101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970360"/>
          </a:xfrm>
        </p:spPr>
        <p:txBody>
          <a:bodyPr>
            <a:noAutofit/>
          </a:bodyPr>
          <a:lstStyle/>
          <a:p>
            <a:pPr>
              <a:tabLst>
                <a:tab pos="4457700" algn="l"/>
              </a:tabLst>
            </a:pPr>
            <a:r>
              <a:rPr lang="zh-CN" altLang="en-US" sz="3600" b="1" kern="100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一、</a:t>
            </a:r>
            <a:r>
              <a:rPr lang="zh-CN" altLang="en-US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燔祭的新约预表：</a:t>
            </a:r>
            <a:r>
              <a:rPr lang="en-US" altLang="zh-CN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/>
            </a:r>
            <a:br>
              <a:rPr lang="en-US" altLang="zh-CN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</a:br>
            <a:r>
              <a:rPr lang="zh-CN" altLang="en-US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将自己（新人）献给神</a:t>
            </a:r>
            <a:endParaRPr lang="zh-CN" altLang="en-US" sz="36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" y="1276350"/>
            <a:ext cx="9144000" cy="3874994"/>
          </a:xfrm>
        </p:spPr>
        <p:txBody>
          <a:bodyPr/>
          <a:lstStyle/>
          <a:p>
            <a:pPr marL="0" marR="0" indent="8001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2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五祭中只有燔祭要求全部焚烧，毫无保留。</a:t>
            </a:r>
            <a:r>
              <a:rPr lang="zh-CN" altLang="en-US" sz="3200" b="1" dirty="0">
                <a:solidFill>
                  <a:srgbClr val="2E24FC"/>
                </a:solidFill>
                <a:latin typeface="Calibri"/>
                <a:ea typeface="DengXian"/>
                <a:cs typeface="Times New Roman"/>
              </a:rPr>
              <a:t>这意味着燔祭是完全向着神的，因此也是毫无保留的全然奉献，代表献祭者对上帝的全然委身和顺服</a:t>
            </a:r>
            <a:r>
              <a:rPr lang="zh-CN" altLang="en-US" sz="3200" b="1" dirty="0">
                <a:latin typeface="Calibri"/>
                <a:ea typeface="DengXian"/>
                <a:cs typeface="Times New Roman"/>
              </a:rPr>
              <a:t>。</a:t>
            </a:r>
            <a:endParaRPr lang="en-CA" sz="3200" b="1" dirty="0">
              <a:latin typeface="Calibri"/>
              <a:ea typeface="DengXian"/>
              <a:cs typeface="Times New Roman"/>
            </a:endParaRPr>
          </a:p>
          <a:p>
            <a:pPr marL="0" marR="0" indent="8001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2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因此，成圣</a:t>
            </a:r>
            <a:r>
              <a:rPr lang="en-US" sz="3200" b="1" dirty="0">
                <a:solidFill>
                  <a:schemeClr val="tx1"/>
                </a:solidFill>
                <a:latin typeface="DengXian"/>
                <a:ea typeface="DengXian"/>
                <a:cs typeface="Times New Roman"/>
              </a:rPr>
              <a:t>/</a:t>
            </a:r>
            <a:r>
              <a:rPr lang="zh-CN" altLang="en-US" sz="32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得胜的基督徒人生是奉献的人生，这与世界所流行的形形色色的</a:t>
            </a:r>
            <a:r>
              <a:rPr lang="zh-CN" altLang="en-US" sz="3200" b="1" dirty="0">
                <a:solidFill>
                  <a:srgbClr val="7030A0"/>
                </a:solidFill>
                <a:latin typeface="Calibri"/>
                <a:ea typeface="DengXian"/>
                <a:cs typeface="Times New Roman"/>
              </a:rPr>
              <a:t>自我中心的人生</a:t>
            </a:r>
            <a:r>
              <a:rPr lang="zh-CN" altLang="en-US" sz="32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，</a:t>
            </a:r>
            <a:r>
              <a:rPr lang="zh-CN" altLang="en-US" sz="3200" b="1" dirty="0">
                <a:solidFill>
                  <a:srgbClr val="2E24FC"/>
                </a:solidFill>
                <a:latin typeface="Calibri"/>
                <a:ea typeface="DengXian"/>
                <a:cs typeface="Times New Roman"/>
              </a:rPr>
              <a:t>消费主义的人生</a:t>
            </a:r>
            <a:r>
              <a:rPr lang="zh-CN" altLang="en-US" sz="32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形成鲜明的对照。</a:t>
            </a:r>
            <a:endParaRPr lang="en-CA" sz="3200" b="1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b="1" dirty="0">
              <a:solidFill>
                <a:srgbClr val="FF0000"/>
              </a:solidFill>
              <a:latin typeface="KaiTi" panose="02010609060101010101" charset="-122"/>
              <a:ea typeface="KaiTi" panose="02010609060101010101" charset="-122"/>
              <a:cs typeface="KaiTi" panose="0201060906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26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128101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970360"/>
          </a:xfrm>
        </p:spPr>
        <p:txBody>
          <a:bodyPr>
            <a:noAutofit/>
          </a:bodyPr>
          <a:lstStyle/>
          <a:p>
            <a:pPr>
              <a:tabLst>
                <a:tab pos="4457700" algn="l"/>
              </a:tabLst>
            </a:pPr>
            <a:r>
              <a:rPr lang="zh-CN" altLang="en-US" sz="3600" b="1" kern="100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一、</a:t>
            </a:r>
            <a:r>
              <a:rPr lang="zh-CN" altLang="en-US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燔祭的新约预表：</a:t>
            </a:r>
            <a:r>
              <a:rPr lang="en-US" altLang="zh-CN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/>
            </a:r>
            <a:br>
              <a:rPr lang="en-US" altLang="zh-CN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</a:br>
            <a:r>
              <a:rPr lang="zh-CN" altLang="en-US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将自己（新人）献给神</a:t>
            </a:r>
            <a:endParaRPr lang="zh-CN" altLang="en-US" sz="36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" y="1200150"/>
            <a:ext cx="9144000" cy="3951194"/>
          </a:xfrm>
        </p:spPr>
        <p:txBody>
          <a:bodyPr/>
          <a:lstStyle/>
          <a:p>
            <a:pPr marL="0" marR="0" indent="800100">
              <a:spcBef>
                <a:spcPts val="600"/>
              </a:spcBef>
              <a:spcAft>
                <a:spcPts val="0"/>
              </a:spcAft>
              <a:buNone/>
            </a:pPr>
            <a:r>
              <a:rPr lang="zh-CN" altLang="en-US" sz="30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由此可见，基督徒人生观的转化是从将自己（新人）献给神开始，而且开始得越早越好。</a:t>
            </a:r>
            <a:endParaRPr lang="en-CA" sz="3000" b="1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800100">
              <a:spcBef>
                <a:spcPts val="600"/>
              </a:spcBef>
              <a:spcAft>
                <a:spcPts val="0"/>
              </a:spcAft>
              <a:buNone/>
            </a:pPr>
            <a:r>
              <a:rPr lang="zh-CN" altLang="en-US" sz="30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将自己（新人）献给神是一个人一生中最智慧的两个决定和抉择之一：</a:t>
            </a:r>
            <a:endParaRPr lang="en-CA" sz="3000" b="1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800100">
              <a:spcBef>
                <a:spcPts val="600"/>
              </a:spcBef>
              <a:spcAft>
                <a:spcPts val="0"/>
              </a:spcAft>
              <a:buNone/>
            </a:pPr>
            <a:r>
              <a:rPr lang="zh-CN" altLang="en-US" sz="3000" b="1" dirty="0">
                <a:solidFill>
                  <a:srgbClr val="2E24FC"/>
                </a:solidFill>
                <a:latin typeface="Calibri"/>
                <a:ea typeface="DengXian"/>
                <a:cs typeface="Times New Roman"/>
              </a:rPr>
              <a:t>第一个决定和抉择就是归信耶稣，从此迈进救恩的门而得救；</a:t>
            </a:r>
            <a:endParaRPr lang="en-CA" sz="3000" b="1" dirty="0">
              <a:solidFill>
                <a:srgbClr val="2E24FC"/>
              </a:solidFill>
              <a:latin typeface="Calibri"/>
              <a:ea typeface="DengXian"/>
              <a:cs typeface="Times New Roman"/>
            </a:endParaRPr>
          </a:p>
          <a:p>
            <a:pPr marL="0" marR="0" indent="800100">
              <a:spcBef>
                <a:spcPts val="600"/>
              </a:spcBef>
              <a:spcAft>
                <a:spcPts val="0"/>
              </a:spcAft>
              <a:buNone/>
            </a:pPr>
            <a:r>
              <a:rPr lang="zh-CN" altLang="en-US" sz="3000" b="1" dirty="0">
                <a:solidFill>
                  <a:srgbClr val="FF0000"/>
                </a:solidFill>
                <a:latin typeface="Calibri"/>
                <a:ea typeface="DengXian"/>
                <a:cs typeface="Times New Roman"/>
              </a:rPr>
              <a:t>第二个决定和抉择就是将自己（新人）献给神，从此朝向救恩的目标，踏上成圣</a:t>
            </a:r>
            <a:r>
              <a:rPr lang="en-US" sz="3000" b="1" dirty="0">
                <a:solidFill>
                  <a:srgbClr val="FF0000"/>
                </a:solidFill>
                <a:latin typeface="DengXian"/>
                <a:ea typeface="DengXian"/>
                <a:cs typeface="Times New Roman"/>
              </a:rPr>
              <a:t>/</a:t>
            </a:r>
            <a:r>
              <a:rPr lang="zh-CN" altLang="en-US" sz="3000" b="1" dirty="0">
                <a:solidFill>
                  <a:srgbClr val="FF0000"/>
                </a:solidFill>
                <a:latin typeface="Calibri"/>
                <a:ea typeface="DengXian"/>
                <a:cs typeface="Times New Roman"/>
              </a:rPr>
              <a:t>得胜的征程。</a:t>
            </a:r>
            <a:endParaRPr lang="en-CA" sz="3000" b="1" dirty="0">
              <a:solidFill>
                <a:srgbClr val="FF0000"/>
              </a:solidFill>
              <a:latin typeface="Calibri"/>
              <a:ea typeface="DengXian"/>
              <a:cs typeface="Times New Roman"/>
            </a:endParaRPr>
          </a:p>
          <a:p>
            <a:pPr marL="0" marR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b="1" dirty="0">
              <a:solidFill>
                <a:srgbClr val="FF0000"/>
              </a:solidFill>
              <a:latin typeface="KaiTi" panose="02010609060101010101" charset="-122"/>
              <a:ea typeface="KaiTi" panose="02010609060101010101" charset="-122"/>
              <a:cs typeface="KaiTi" panose="0201060906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27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128101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970360"/>
          </a:xfrm>
        </p:spPr>
        <p:txBody>
          <a:bodyPr>
            <a:noAutofit/>
          </a:bodyPr>
          <a:lstStyle/>
          <a:p>
            <a:pPr>
              <a:tabLst>
                <a:tab pos="4457700" algn="l"/>
              </a:tabLst>
            </a:pPr>
            <a:r>
              <a:rPr lang="zh-CN" altLang="en-US" sz="3600" b="1" kern="100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二、素</a:t>
            </a:r>
            <a:r>
              <a:rPr lang="zh-CN" altLang="en-US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祭的新约预表：</a:t>
            </a:r>
            <a:r>
              <a:rPr lang="en-US" altLang="zh-CN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/>
            </a:r>
            <a:br>
              <a:rPr lang="en-US" altLang="zh-CN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</a:br>
            <a:r>
              <a:rPr lang="zh-CN" altLang="en-US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将肢体（作义的器具）献给神</a:t>
            </a:r>
            <a:endParaRPr lang="zh-CN" altLang="en-US" sz="36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200150"/>
            <a:ext cx="9144001" cy="3951194"/>
          </a:xfrm>
        </p:spPr>
        <p:txBody>
          <a:bodyPr/>
          <a:lstStyle/>
          <a:p>
            <a:pPr marL="0" indent="8001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sz="3200" b="1" dirty="0">
                <a:solidFill>
                  <a:schemeClr val="tx1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上一篇信息中我们提到：</a:t>
            </a:r>
            <a:r>
              <a:rPr lang="zh-CN" altLang="en-US" sz="3200" b="1" dirty="0">
                <a:solidFill>
                  <a:schemeClr val="tx1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素祭</a:t>
            </a:r>
            <a:r>
              <a:rPr lang="zh-CN" sz="3200" b="1" dirty="0">
                <a:solidFill>
                  <a:schemeClr val="tx1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代表我们的服事和金钱财物奉献。</a:t>
            </a:r>
            <a:endParaRPr lang="en-US" altLang="zh-CN" sz="3200" b="1" dirty="0">
              <a:solidFill>
                <a:schemeClr val="tx1"/>
              </a:solidFill>
              <a:effectLst/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indent="8001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200" b="1" dirty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因为素祭的新约预表</a:t>
            </a:r>
            <a:r>
              <a:rPr lang="zh-CN" altLang="en-US" sz="3200" b="1" dirty="0">
                <a:solidFill>
                  <a:schemeClr val="tx1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是将肢体（作义的器具）献给神，而</a:t>
            </a:r>
            <a:r>
              <a:rPr lang="zh-CN" sz="3200" b="1" dirty="0">
                <a:solidFill>
                  <a:schemeClr val="tx1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肢体</a:t>
            </a:r>
            <a:r>
              <a:rPr lang="zh-CN" altLang="en-US" sz="3200" b="1" dirty="0">
                <a:solidFill>
                  <a:schemeClr val="tx1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首先</a:t>
            </a:r>
            <a:r>
              <a:rPr lang="zh-CN" sz="3200" b="1" dirty="0">
                <a:solidFill>
                  <a:schemeClr val="tx1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代表我们的服事，毕竟我们是使用我们的肢体来服事</a:t>
            </a:r>
            <a:r>
              <a:rPr lang="zh-CN" altLang="en-US" sz="3200" b="1" dirty="0" smtClean="0">
                <a:solidFill>
                  <a:schemeClr val="tx1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。</a:t>
            </a:r>
            <a:endParaRPr lang="en-US" altLang="zh-CN" sz="4000" b="1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8001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2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 </a:t>
            </a:r>
            <a:endParaRPr lang="zh-CN" altLang="en-US" b="1" dirty="0">
              <a:solidFill>
                <a:srgbClr val="FF0000"/>
              </a:solidFill>
              <a:latin typeface="KaiTi" panose="02010609060101010101" charset="-122"/>
              <a:ea typeface="KaiTi" panose="02010609060101010101" charset="-122"/>
              <a:cs typeface="KaiTi" panose="0201060906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28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128101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970360"/>
          </a:xfrm>
        </p:spPr>
        <p:txBody>
          <a:bodyPr>
            <a:noAutofit/>
          </a:bodyPr>
          <a:lstStyle/>
          <a:p>
            <a:pPr>
              <a:tabLst>
                <a:tab pos="4457700" algn="l"/>
              </a:tabLst>
            </a:pPr>
            <a:r>
              <a:rPr lang="zh-CN" altLang="en-US" sz="3600" b="1" kern="100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二、素</a:t>
            </a:r>
            <a:r>
              <a:rPr lang="zh-CN" altLang="en-US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祭的新约预表：</a:t>
            </a:r>
            <a:r>
              <a:rPr lang="en-US" altLang="zh-CN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/>
            </a:r>
            <a:br>
              <a:rPr lang="en-US" altLang="zh-CN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</a:br>
            <a:r>
              <a:rPr lang="zh-CN" altLang="en-US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将肢体（作义的器具）献给神</a:t>
            </a:r>
            <a:endParaRPr lang="zh-CN" altLang="en-US" sz="36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200150"/>
            <a:ext cx="9144001" cy="3951194"/>
          </a:xfrm>
        </p:spPr>
        <p:txBody>
          <a:bodyPr/>
          <a:lstStyle/>
          <a:p>
            <a:pPr marL="0" indent="8001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sz="3200" b="1" dirty="0" smtClean="0">
                <a:solidFill>
                  <a:schemeClr val="tx1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为什么</a:t>
            </a:r>
            <a:r>
              <a:rPr lang="zh-CN" sz="3200" b="1" dirty="0">
                <a:solidFill>
                  <a:schemeClr val="tx1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肢体也代表我们的金钱财物奉献呢？因为我们所奉献的财物金钱是由我们的工作和劳动挣来的。正如我们的服事是使用我们的肢体，我们的工作和劳动也是使用我们的肢体。</a:t>
            </a:r>
            <a:endParaRPr lang="en-US" altLang="zh-CN" sz="3200" b="1" dirty="0">
              <a:solidFill>
                <a:schemeClr val="tx1"/>
              </a:solidFill>
              <a:effectLst/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indent="8001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sz="3200" b="1" dirty="0">
                <a:solidFill>
                  <a:schemeClr val="tx1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所以，</a:t>
            </a:r>
            <a:r>
              <a:rPr lang="zh-CN" altLang="en-US" sz="3200" b="1" dirty="0">
                <a:solidFill>
                  <a:schemeClr val="tx1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素祭或将</a:t>
            </a:r>
            <a:r>
              <a:rPr lang="zh-CN" sz="3200" b="1" dirty="0">
                <a:solidFill>
                  <a:schemeClr val="tx1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肢体</a:t>
            </a:r>
            <a:r>
              <a:rPr lang="zh-CN" altLang="en-US" sz="3200" b="1" dirty="0">
                <a:solidFill>
                  <a:schemeClr val="tx1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献给神</a:t>
            </a:r>
            <a:r>
              <a:rPr lang="zh-CN" sz="3200" b="1" dirty="0">
                <a:solidFill>
                  <a:schemeClr val="tx1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不仅代表我们的服事，也代表我们的金钱财物奉献。 </a:t>
            </a:r>
            <a:endParaRPr lang="en-US" sz="3200" b="1" dirty="0">
              <a:solidFill>
                <a:schemeClr val="tx1"/>
              </a:solidFill>
              <a:effectLst/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8001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altLang="zh-CN" sz="3200" b="1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8001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2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 </a:t>
            </a:r>
            <a:endParaRPr lang="zh-CN" altLang="en-US" b="1" dirty="0">
              <a:solidFill>
                <a:srgbClr val="FF0000"/>
              </a:solidFill>
              <a:latin typeface="KaiTi" panose="02010609060101010101" charset="-122"/>
              <a:ea typeface="KaiTi" panose="02010609060101010101" charset="-122"/>
              <a:cs typeface="KaiTi" panose="0201060906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pPr>
                <a:defRPr/>
              </a:pPr>
              <a:t>29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47881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23950"/>
            <a:ext cx="9144000" cy="4019549"/>
          </a:xfrm>
        </p:spPr>
        <p:txBody>
          <a:bodyPr/>
          <a:lstStyle/>
          <a:p>
            <a:pPr marL="0" marR="0" indent="742950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0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全人奉献也是一样。虽然我们开始时可能做不到，我们仍要有愿意全人奉献的心，这就是瞄准全人奉献的靶心。</a:t>
            </a:r>
            <a:endParaRPr lang="en-CA" sz="3000" b="1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742950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0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当我们这样做时，圣灵会来帮助我们。正如以色列人过约旦河时，只要抬约柜的祭司们把脚伸入水中，约旦河的水就立刻从上游断流。</a:t>
            </a:r>
            <a:endParaRPr lang="en-CA" sz="3000" b="1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742950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0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祭司们把脚伸入水中预表我们有愿意全人奉献的心；约旦河的水断流则预表圣灵的帮助。</a:t>
            </a:r>
            <a:endParaRPr lang="en-CA" sz="3000" b="1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 smtClean="0">
                <a:solidFill>
                  <a:srgbClr val="55554A"/>
                </a:solidFill>
              </a:rPr>
              <a:t>3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70942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1177579-353D-43FC-EE29-B8B1F9AE8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CN" altLang="en-US" sz="3200" b="1" kern="100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二、素</a:t>
            </a:r>
            <a:r>
              <a:rPr lang="zh-CN" altLang="en-US" sz="32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祭的新约预表：</a:t>
            </a:r>
            <a:r>
              <a:rPr lang="en-US" altLang="zh-CN" sz="32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/>
            </a:r>
            <a:br>
              <a:rPr lang="en-US" altLang="zh-CN" sz="32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</a:br>
            <a:r>
              <a:rPr lang="zh-CN" altLang="en-US" sz="32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将肢体（作义的器具）献给神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D2E976A-6991-D11C-D770-40DAEDBE60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23950"/>
            <a:ext cx="9144000" cy="4019549"/>
          </a:xfrm>
        </p:spPr>
        <p:txBody>
          <a:bodyPr/>
          <a:lstStyle/>
          <a:p>
            <a:pPr marL="0" marR="0" indent="8001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28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下面我们来看素祭的旧约律法中的规定。</a:t>
            </a:r>
            <a:r>
              <a:rPr lang="en-CA" altLang="zh-CN" sz="28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                      	</a:t>
            </a:r>
            <a:r>
              <a:rPr lang="zh-CN" altLang="en-US" sz="28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有关素祭的基本规定记载在利二章。素祭分为三类：</a:t>
            </a:r>
            <a:r>
              <a:rPr lang="en-US" altLang="zh-CN" sz="28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	</a:t>
            </a:r>
            <a:r>
              <a:rPr lang="en-US" sz="2800" b="1" dirty="0">
                <a:solidFill>
                  <a:srgbClr val="2E24FC"/>
                </a:solidFill>
                <a:latin typeface="DengXian"/>
                <a:ea typeface="DengXian"/>
                <a:cs typeface="Times New Roman"/>
              </a:rPr>
              <a:t>1</a:t>
            </a:r>
            <a:r>
              <a:rPr lang="zh-CN" altLang="en-US" sz="2800" b="1" dirty="0">
                <a:solidFill>
                  <a:srgbClr val="2E24FC"/>
                </a:solidFill>
                <a:latin typeface="Calibri"/>
                <a:ea typeface="DengXian"/>
                <a:cs typeface="Times New Roman"/>
              </a:rPr>
              <a:t>、细面、橄榄油和乳香；</a:t>
            </a:r>
            <a:endParaRPr lang="en-US" altLang="zh-CN" sz="2800" b="1" dirty="0">
              <a:solidFill>
                <a:srgbClr val="2E24FC"/>
              </a:solidFill>
              <a:latin typeface="Calibri"/>
              <a:ea typeface="DengXian"/>
              <a:cs typeface="Times New Roman"/>
            </a:endParaRPr>
          </a:p>
          <a:p>
            <a:pPr marL="0" marR="0" indent="8001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b="1" dirty="0">
                <a:solidFill>
                  <a:srgbClr val="2E24FC"/>
                </a:solidFill>
                <a:latin typeface="DengXian"/>
                <a:ea typeface="DengXian"/>
                <a:cs typeface="Times New Roman"/>
              </a:rPr>
              <a:t> 2</a:t>
            </a:r>
            <a:r>
              <a:rPr lang="zh-CN" altLang="en-US" sz="2800" b="1" dirty="0">
                <a:solidFill>
                  <a:srgbClr val="2E24FC"/>
                </a:solidFill>
                <a:latin typeface="Calibri"/>
                <a:ea typeface="DengXian"/>
                <a:cs typeface="Times New Roman"/>
              </a:rPr>
              <a:t>、烤饼或煎饼，成分不变；</a:t>
            </a:r>
            <a:endParaRPr lang="en-US" altLang="zh-CN" sz="2800" b="1" dirty="0">
              <a:solidFill>
                <a:srgbClr val="2E24FC"/>
              </a:solidFill>
              <a:latin typeface="Calibri"/>
              <a:ea typeface="DengXian"/>
              <a:cs typeface="Times New Roman"/>
            </a:endParaRPr>
          </a:p>
          <a:p>
            <a:pPr marL="0" marR="0" indent="8001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b="1" dirty="0">
                <a:solidFill>
                  <a:srgbClr val="2E24FC"/>
                </a:solidFill>
                <a:latin typeface="DengXian"/>
                <a:ea typeface="DengXian"/>
                <a:cs typeface="Times New Roman"/>
              </a:rPr>
              <a:t> 3</a:t>
            </a:r>
            <a:r>
              <a:rPr lang="zh-CN" altLang="en-US" sz="2800" b="1" dirty="0">
                <a:solidFill>
                  <a:srgbClr val="2E24FC"/>
                </a:solidFill>
                <a:latin typeface="Calibri"/>
                <a:ea typeface="DengXian"/>
                <a:cs typeface="Times New Roman"/>
              </a:rPr>
              <a:t>、初熟之物。</a:t>
            </a:r>
            <a:endParaRPr lang="en-US" altLang="zh-CN" sz="2800" b="1" dirty="0">
              <a:solidFill>
                <a:srgbClr val="2E24FC"/>
              </a:solidFill>
              <a:latin typeface="Calibri"/>
              <a:ea typeface="DengXian"/>
              <a:cs typeface="Times New Roman"/>
            </a:endParaRPr>
          </a:p>
          <a:p>
            <a:pPr marL="0" marR="0" indent="8001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28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下面以第一类素祭为例，其他素祭的基本原则是相同的。</a:t>
            </a:r>
            <a:endParaRPr lang="en-CA" sz="2800" b="1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B657EBB-C6B4-EB4A-E8F5-B37C608CA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 smtClean="0">
                <a:solidFill>
                  <a:srgbClr val="55554A"/>
                </a:solidFill>
              </a:rPr>
              <a:t>30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79296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970360"/>
          </a:xfrm>
        </p:spPr>
        <p:txBody>
          <a:bodyPr>
            <a:noAutofit/>
          </a:bodyPr>
          <a:lstStyle/>
          <a:p>
            <a:pPr>
              <a:tabLst>
                <a:tab pos="4457700" algn="l"/>
              </a:tabLst>
            </a:pPr>
            <a:r>
              <a:rPr lang="zh-CN" altLang="en-US" sz="3600" b="1" kern="100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二、素</a:t>
            </a:r>
            <a:r>
              <a:rPr lang="zh-CN" altLang="en-US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祭的新约预表：</a:t>
            </a:r>
            <a:r>
              <a:rPr lang="en-US" altLang="zh-CN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/>
            </a:r>
            <a:br>
              <a:rPr lang="en-US" altLang="zh-CN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</a:br>
            <a:r>
              <a:rPr lang="zh-CN" altLang="en-US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将肢体（作义的器具）献给神</a:t>
            </a:r>
            <a:endParaRPr lang="zh-CN" altLang="en-US" sz="36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" y="1200150"/>
            <a:ext cx="9144000" cy="3951194"/>
          </a:xfrm>
        </p:spPr>
        <p:txBody>
          <a:bodyPr/>
          <a:lstStyle/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CN" sz="32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	</a:t>
            </a:r>
            <a:r>
              <a:rPr lang="zh-CN" altLang="en-US" sz="32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利二</a:t>
            </a:r>
            <a:r>
              <a:rPr lang="en-US" sz="3200" b="1" dirty="0">
                <a:solidFill>
                  <a:schemeClr val="tx1"/>
                </a:solidFill>
                <a:latin typeface="DengXian"/>
                <a:ea typeface="DengXian"/>
                <a:cs typeface="Times New Roman"/>
              </a:rPr>
              <a:t>1-3,11-13</a:t>
            </a:r>
            <a:r>
              <a:rPr lang="zh-CN" altLang="en-US" sz="32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：</a:t>
            </a:r>
            <a:r>
              <a:rPr lang="zh-CN" altLang="en-US" sz="3200" b="1" dirty="0">
                <a:solidFill>
                  <a:srgbClr val="FF0000"/>
                </a:solidFill>
                <a:latin typeface="Calibri"/>
                <a:ea typeface="KaiTi"/>
                <a:cs typeface="Times New Roman"/>
              </a:rPr>
              <a:t>“若有人献素祭为供物给耶和华，要用细面浇上油，加上乳香，带到亚伦子孙作祭司的那里。祭司就要从细面中取出一把来，并取些油和所有的乳香，然后要把所取的这些作为纪念，烧在坛上，是献与耶和华为馨香的火祭。素祭所剩的要归给亚伦和他的子孙，这是献与耶和华的火祭中为至圣的。</a:t>
            </a:r>
            <a:r>
              <a:rPr lang="en-US" sz="3200" b="1" dirty="0">
                <a:solidFill>
                  <a:srgbClr val="FF0000"/>
                </a:solidFill>
                <a:latin typeface="KaiTi"/>
                <a:ea typeface="DengXian"/>
                <a:cs typeface="Times New Roman"/>
              </a:rPr>
              <a:t>……</a:t>
            </a:r>
            <a:endParaRPr lang="en-CA" sz="3200" dirty="0">
              <a:solidFill>
                <a:srgbClr val="FF0000"/>
              </a:solidFill>
              <a:latin typeface="Calibri"/>
              <a:ea typeface="DengXian"/>
              <a:cs typeface="Times New Roman"/>
            </a:endParaRPr>
          </a:p>
          <a:p>
            <a:pPr marL="0" marR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b="1" dirty="0">
              <a:solidFill>
                <a:srgbClr val="FF0000"/>
              </a:solidFill>
              <a:latin typeface="KaiTi" panose="02010609060101010101" charset="-122"/>
              <a:ea typeface="KaiTi" panose="02010609060101010101" charset="-122"/>
              <a:cs typeface="KaiTi" panose="0201060906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31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258662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970360"/>
          </a:xfrm>
        </p:spPr>
        <p:txBody>
          <a:bodyPr>
            <a:noAutofit/>
          </a:bodyPr>
          <a:lstStyle/>
          <a:p>
            <a:pPr>
              <a:tabLst>
                <a:tab pos="4457700" algn="l"/>
              </a:tabLst>
            </a:pPr>
            <a:r>
              <a:rPr lang="zh-CN" altLang="en-US" sz="3600" b="1" kern="100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二、素</a:t>
            </a:r>
            <a:r>
              <a:rPr lang="zh-CN" altLang="en-US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祭的新约预表：</a:t>
            </a:r>
            <a:r>
              <a:rPr lang="en-US" altLang="zh-CN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/>
            </a:r>
            <a:br>
              <a:rPr lang="en-US" altLang="zh-CN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</a:br>
            <a:r>
              <a:rPr lang="zh-CN" altLang="en-US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将肢体（作义的器具）献给神</a:t>
            </a:r>
            <a:endParaRPr lang="zh-CN" altLang="en-US" sz="36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" y="1200150"/>
            <a:ext cx="9144000" cy="3951194"/>
          </a:xfrm>
        </p:spPr>
        <p:txBody>
          <a:bodyPr/>
          <a:lstStyle/>
          <a:p>
            <a:pPr marL="0" marR="0" indent="8001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200" b="1" dirty="0">
                <a:solidFill>
                  <a:srgbClr val="FF0000"/>
                </a:solidFill>
                <a:latin typeface="Calibri"/>
                <a:ea typeface="KaiTi"/>
                <a:cs typeface="Times New Roman"/>
              </a:rPr>
              <a:t>凡献给耶和华的素祭都不可有酵，因为你们不可烧一点酵、一点蜜，当作火祭献给耶和华。这些物要献给耶和华作初熟的供物，只是不可在坛上献为馨香的祭。凡献为素祭的供物都要用盐调和，在素祭上不可缺了你神立约的盐；一切的供物都要配盐而献。”</a:t>
            </a:r>
            <a:endParaRPr lang="en-CA" sz="3200" dirty="0">
              <a:solidFill>
                <a:srgbClr val="FF0000"/>
              </a:solidFill>
              <a:latin typeface="Calibri"/>
              <a:ea typeface="DengXian"/>
              <a:cs typeface="Times New Roman"/>
            </a:endParaRPr>
          </a:p>
          <a:p>
            <a:pPr marL="0" marR="0" indent="8001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2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根据上述经文，素祭有如下七个特征：</a:t>
            </a:r>
            <a:endParaRPr lang="en-CA" sz="3200" b="1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b="1" dirty="0">
              <a:solidFill>
                <a:srgbClr val="FF0000"/>
              </a:solidFill>
              <a:latin typeface="KaiTi" panose="02010609060101010101" charset="-122"/>
              <a:ea typeface="KaiTi" panose="02010609060101010101" charset="-122"/>
              <a:cs typeface="KaiTi" panose="0201060906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32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258662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970360"/>
          </a:xfrm>
        </p:spPr>
        <p:txBody>
          <a:bodyPr>
            <a:noAutofit/>
          </a:bodyPr>
          <a:lstStyle/>
          <a:p>
            <a:pPr>
              <a:tabLst>
                <a:tab pos="4457700" algn="l"/>
              </a:tabLst>
            </a:pPr>
            <a:r>
              <a:rPr lang="zh-CN" altLang="en-US" sz="3600" b="1" kern="100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二、素</a:t>
            </a:r>
            <a:r>
              <a:rPr lang="zh-CN" altLang="en-US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祭的新约预表：</a:t>
            </a:r>
            <a:r>
              <a:rPr lang="en-US" altLang="zh-CN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/>
            </a:r>
            <a:br>
              <a:rPr lang="en-US" altLang="zh-CN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</a:br>
            <a:r>
              <a:rPr lang="zh-CN" altLang="en-US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将肢体（作义的器具）献给神</a:t>
            </a:r>
            <a:endParaRPr lang="zh-CN" altLang="en-US" sz="36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" y="1200150"/>
            <a:ext cx="9144000" cy="3951194"/>
          </a:xfrm>
        </p:spPr>
        <p:txBody>
          <a:bodyPr/>
          <a:lstStyle/>
          <a:p>
            <a:pPr marL="0" marR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200" b="1" dirty="0">
                <a:solidFill>
                  <a:srgbClr val="FF0000"/>
                </a:solidFill>
                <a:latin typeface="DengXian"/>
                <a:ea typeface="DengXian"/>
                <a:cs typeface="Times New Roman"/>
              </a:rPr>
              <a:t>     </a:t>
            </a:r>
            <a:r>
              <a:rPr lang="en-US" sz="3200" b="1" dirty="0">
                <a:solidFill>
                  <a:srgbClr val="2E24FC"/>
                </a:solidFill>
                <a:latin typeface="DengXian"/>
                <a:ea typeface="DengXian"/>
                <a:cs typeface="Times New Roman"/>
              </a:rPr>
              <a:t>1</a:t>
            </a:r>
            <a:r>
              <a:rPr lang="zh-CN" altLang="en-US" sz="3200" b="1" dirty="0">
                <a:solidFill>
                  <a:srgbClr val="2E24FC"/>
                </a:solidFill>
                <a:latin typeface="Calibri"/>
                <a:ea typeface="DengXian"/>
                <a:cs typeface="Times New Roman"/>
              </a:rPr>
              <a:t>、自愿的：</a:t>
            </a:r>
            <a:r>
              <a:rPr lang="zh-CN" altLang="en-US" sz="3200" b="1" dirty="0">
                <a:solidFill>
                  <a:srgbClr val="FF0000"/>
                </a:solidFill>
                <a:latin typeface="Calibri"/>
                <a:ea typeface="KaiTi"/>
                <a:cs typeface="Times New Roman"/>
              </a:rPr>
              <a:t>“若有人献素祭为供物给耶和华”</a:t>
            </a:r>
            <a:endParaRPr lang="en-CA" sz="3200" dirty="0">
              <a:solidFill>
                <a:srgbClr val="FF0000"/>
              </a:solidFill>
              <a:latin typeface="Calibri"/>
              <a:ea typeface="DengXian"/>
              <a:cs typeface="Times New Roman"/>
            </a:endParaRPr>
          </a:p>
          <a:p>
            <a:pPr marL="0" marR="0" indent="800100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2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素祭是自愿的，这一点跟燔祭完全相同。值得指出的是，素祭预表我们的服事和金钱财物奉献，如慈善奉献、爱心奉献、宣教奉献、其他特殊奉献等，却不包括十一奉献。</a:t>
            </a:r>
            <a:endParaRPr lang="en-CA" sz="3200" b="1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800100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2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在旧约律法的献祭制度中，十一奉献是属于举祭的范畴，而举祭又属于平安祭的范畴。</a:t>
            </a:r>
            <a:endParaRPr lang="en-CA" sz="3200" b="1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b="1" dirty="0">
              <a:solidFill>
                <a:srgbClr val="FF0000"/>
              </a:solidFill>
              <a:latin typeface="KaiTi" panose="02010609060101010101" charset="-122"/>
              <a:ea typeface="KaiTi" panose="02010609060101010101" charset="-122"/>
              <a:cs typeface="KaiTi" panose="0201060906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33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258662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970360"/>
          </a:xfrm>
        </p:spPr>
        <p:txBody>
          <a:bodyPr>
            <a:noAutofit/>
          </a:bodyPr>
          <a:lstStyle/>
          <a:p>
            <a:pPr>
              <a:tabLst>
                <a:tab pos="4457700" algn="l"/>
              </a:tabLst>
            </a:pPr>
            <a:r>
              <a:rPr lang="zh-CN" altLang="en-US" sz="3600" b="1" kern="100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二、素</a:t>
            </a:r>
            <a:r>
              <a:rPr lang="zh-CN" altLang="en-US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祭的新约预表：</a:t>
            </a:r>
            <a:r>
              <a:rPr lang="en-US" altLang="zh-CN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/>
            </a:r>
            <a:br>
              <a:rPr lang="en-US" altLang="zh-CN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</a:br>
            <a:r>
              <a:rPr lang="zh-CN" altLang="en-US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将肢体（作义的器具）献给神</a:t>
            </a:r>
            <a:endParaRPr lang="zh-CN" altLang="en-US" sz="36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" y="1200150"/>
            <a:ext cx="9144000" cy="3951194"/>
          </a:xfrm>
        </p:spPr>
        <p:txBody>
          <a:bodyPr/>
          <a:lstStyle/>
          <a:p>
            <a:pPr marL="0" marR="0" indent="857250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2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素祭中的金钱财物奉献与十一奉献的区别是：素祭中的金钱财物奉献是自愿的，十一奉献是 </a:t>
            </a:r>
            <a:r>
              <a:rPr lang="zh-CN" altLang="en-US" sz="3200" b="1" dirty="0">
                <a:solidFill>
                  <a:srgbClr val="FF0000"/>
                </a:solidFill>
                <a:latin typeface="Calibri"/>
                <a:ea typeface="KaiTi"/>
                <a:cs typeface="Times New Roman"/>
              </a:rPr>
              <a:t>“当纳的”</a:t>
            </a:r>
            <a:r>
              <a:rPr lang="zh-CN" altLang="en-US" sz="32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（玛三</a:t>
            </a:r>
            <a:r>
              <a:rPr lang="en-US" sz="3200" b="1" dirty="0">
                <a:solidFill>
                  <a:schemeClr val="tx1"/>
                </a:solidFill>
                <a:latin typeface="DengXian"/>
                <a:ea typeface="DengXian"/>
                <a:cs typeface="Times New Roman"/>
              </a:rPr>
              <a:t>10</a:t>
            </a:r>
            <a:r>
              <a:rPr lang="zh-CN" altLang="en-US" sz="32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）。</a:t>
            </a:r>
            <a:endParaRPr lang="en-CA" sz="3200" b="1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857250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2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打个比方，素祭中的金钱财物奉献就像今日的慈善捐款，十一奉献就像向政府交税。</a:t>
            </a:r>
            <a:endParaRPr lang="en-CA" sz="3200" b="1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857250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2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从灵性和次序来看，我们应该先作到十一奉献，再来作素祭的金钱财物奉献。</a:t>
            </a:r>
            <a:endParaRPr lang="en-CA" sz="3200" b="1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b="1" dirty="0">
              <a:solidFill>
                <a:srgbClr val="FF0000"/>
              </a:solidFill>
              <a:latin typeface="KaiTi" panose="02010609060101010101" charset="-122"/>
              <a:ea typeface="KaiTi" panose="02010609060101010101" charset="-122"/>
              <a:cs typeface="KaiTi" panose="0201060906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34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258662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970360"/>
          </a:xfrm>
        </p:spPr>
        <p:txBody>
          <a:bodyPr>
            <a:noAutofit/>
          </a:bodyPr>
          <a:lstStyle/>
          <a:p>
            <a:pPr>
              <a:tabLst>
                <a:tab pos="4457700" algn="l"/>
              </a:tabLst>
            </a:pPr>
            <a:r>
              <a:rPr lang="zh-CN" altLang="en-US" sz="3600" b="1" kern="100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二、素</a:t>
            </a:r>
            <a:r>
              <a:rPr lang="zh-CN" altLang="en-US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祭的新约预表：</a:t>
            </a:r>
            <a:r>
              <a:rPr lang="en-US" altLang="zh-CN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/>
            </a:r>
            <a:br>
              <a:rPr lang="en-US" altLang="zh-CN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</a:br>
            <a:r>
              <a:rPr lang="zh-CN" altLang="en-US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将肢体（作义的器具）献给神</a:t>
            </a:r>
            <a:endParaRPr lang="zh-CN" altLang="en-US" sz="36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" y="1200150"/>
            <a:ext cx="9144000" cy="3951194"/>
          </a:xfrm>
        </p:spPr>
        <p:txBody>
          <a:bodyPr/>
          <a:lstStyle/>
          <a:p>
            <a:pPr marL="0" marR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b="1" dirty="0">
                <a:solidFill>
                  <a:srgbClr val="FF0000"/>
                </a:solidFill>
                <a:latin typeface="DengXian"/>
                <a:ea typeface="DengXian"/>
                <a:cs typeface="Times New Roman"/>
              </a:rPr>
              <a:t>	</a:t>
            </a:r>
            <a:r>
              <a:rPr lang="en-US" sz="2800" b="1" dirty="0">
                <a:solidFill>
                  <a:srgbClr val="2E24FC"/>
                </a:solidFill>
                <a:latin typeface="DengXian"/>
                <a:ea typeface="DengXian"/>
                <a:cs typeface="Times New Roman"/>
              </a:rPr>
              <a:t>2</a:t>
            </a:r>
            <a:r>
              <a:rPr lang="zh-CN" altLang="en-US" sz="2800" b="1" dirty="0">
                <a:solidFill>
                  <a:srgbClr val="2E24FC"/>
                </a:solidFill>
                <a:latin typeface="Calibri"/>
                <a:ea typeface="DengXian"/>
                <a:cs typeface="Times New Roman"/>
              </a:rPr>
              <a:t>、上好的：</a:t>
            </a:r>
            <a:r>
              <a:rPr lang="zh-CN" altLang="en-US" sz="2800" b="1" dirty="0">
                <a:solidFill>
                  <a:srgbClr val="FF0000"/>
                </a:solidFill>
                <a:latin typeface="Calibri"/>
                <a:ea typeface="KaiTi"/>
                <a:cs typeface="Times New Roman"/>
              </a:rPr>
              <a:t>“要用细面浇上油，加上乳香</a:t>
            </a:r>
            <a:r>
              <a:rPr lang="zh-CN" altLang="en-US" sz="2800" b="1" dirty="0">
                <a:solidFill>
                  <a:srgbClr val="FF0000"/>
                </a:solidFill>
                <a:latin typeface="Calibri"/>
                <a:ea typeface="DengXian"/>
                <a:cs typeface="Times New Roman"/>
              </a:rPr>
              <a:t>”</a:t>
            </a:r>
            <a:r>
              <a:rPr lang="zh-CN" altLang="en-US" sz="28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。</a:t>
            </a:r>
            <a:endParaRPr lang="en-CA" sz="28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742950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28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此处的“油”是橄榄油，是上好的油，面是细面，是上好的面，香料是乳香，是上好的香料。</a:t>
            </a:r>
            <a:endParaRPr lang="en-CA" sz="2800" b="1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742950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28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素祭必须是上好的。这意味着我们的服事和金钱财物奉献必须是上好的。</a:t>
            </a:r>
            <a:endParaRPr lang="en-CA" sz="2800" b="1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742950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28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至少我们的服事态度不能比工作态度更差、更随便，我们奉献的财物必须是上好的，例如，奉献给教会的家具或工具应该是新的、或上好的，不能是旧的、次等的。</a:t>
            </a:r>
            <a:endParaRPr lang="en-CA" sz="2800" b="1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b="1" dirty="0">
              <a:solidFill>
                <a:srgbClr val="FF0000"/>
              </a:solidFill>
              <a:latin typeface="KaiTi" panose="02010609060101010101" charset="-122"/>
              <a:ea typeface="KaiTi" panose="02010609060101010101" charset="-122"/>
              <a:cs typeface="KaiTi" panose="0201060906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35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258662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970360"/>
          </a:xfrm>
        </p:spPr>
        <p:txBody>
          <a:bodyPr>
            <a:noAutofit/>
          </a:bodyPr>
          <a:lstStyle/>
          <a:p>
            <a:pPr>
              <a:tabLst>
                <a:tab pos="4457700" algn="l"/>
              </a:tabLst>
            </a:pPr>
            <a:r>
              <a:rPr lang="zh-CN" altLang="en-US" sz="3600" b="1" kern="100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二、素</a:t>
            </a:r>
            <a:r>
              <a:rPr lang="zh-CN" altLang="en-US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祭的新约预表：</a:t>
            </a:r>
            <a:r>
              <a:rPr lang="en-US" altLang="zh-CN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/>
            </a:r>
            <a:br>
              <a:rPr lang="en-US" altLang="zh-CN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</a:br>
            <a:r>
              <a:rPr lang="zh-CN" altLang="en-US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将肢体（作义的器具）献给神</a:t>
            </a:r>
            <a:endParaRPr lang="zh-CN" altLang="en-US" sz="36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" y="1123950"/>
            <a:ext cx="9144000" cy="4027394"/>
          </a:xfrm>
        </p:spPr>
        <p:txBody>
          <a:bodyPr/>
          <a:lstStyle/>
          <a:p>
            <a:pPr marL="0" marR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rgbClr val="FF0000"/>
                </a:solidFill>
                <a:latin typeface="DengXian"/>
                <a:ea typeface="DengXian"/>
                <a:cs typeface="Times New Roman"/>
              </a:rPr>
              <a:t>	</a:t>
            </a:r>
            <a:r>
              <a:rPr lang="en-US" sz="3200" b="1" dirty="0">
                <a:solidFill>
                  <a:srgbClr val="2E24FC"/>
                </a:solidFill>
                <a:latin typeface="DengXian"/>
                <a:ea typeface="DengXian"/>
                <a:cs typeface="Times New Roman"/>
              </a:rPr>
              <a:t>3</a:t>
            </a:r>
            <a:r>
              <a:rPr lang="zh-CN" altLang="en-US" sz="3200" b="1" dirty="0">
                <a:solidFill>
                  <a:srgbClr val="2E24FC"/>
                </a:solidFill>
                <a:latin typeface="Calibri"/>
                <a:ea typeface="DengXian"/>
                <a:cs typeface="Times New Roman"/>
              </a:rPr>
              <a:t>、无酵的：</a:t>
            </a:r>
            <a:r>
              <a:rPr lang="zh-CN" altLang="en-US" sz="3200" b="1" dirty="0">
                <a:solidFill>
                  <a:srgbClr val="FF0000"/>
                </a:solidFill>
                <a:latin typeface="Calibri"/>
                <a:ea typeface="KaiTi"/>
                <a:cs typeface="Times New Roman"/>
              </a:rPr>
              <a:t>“凡献给耶和华的素祭都不可有酵，因为你们不可烧一点酵”</a:t>
            </a:r>
            <a:r>
              <a:rPr lang="zh-CN" altLang="en-US" sz="3200" b="1" dirty="0">
                <a:solidFill>
                  <a:schemeClr val="tx1"/>
                </a:solidFill>
                <a:latin typeface="Calibri"/>
                <a:ea typeface="KaiTi"/>
                <a:cs typeface="Times New Roman"/>
              </a:rPr>
              <a:t>。</a:t>
            </a:r>
            <a:endParaRPr lang="en-CA" sz="32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800100">
              <a:spcBef>
                <a:spcPts val="600"/>
              </a:spcBef>
              <a:spcAft>
                <a:spcPts val="0"/>
              </a:spcAft>
              <a:buNone/>
            </a:pPr>
            <a:r>
              <a:rPr lang="zh-CN" altLang="en-US" sz="32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酵代表罪。无论我们献上的祭物是什么，都不能带酵，也就是不能带罪。</a:t>
            </a:r>
            <a:endParaRPr lang="en-CA" sz="3200" b="1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800100">
              <a:spcBef>
                <a:spcPts val="600"/>
              </a:spcBef>
              <a:spcAft>
                <a:spcPts val="0"/>
              </a:spcAft>
              <a:buNone/>
            </a:pPr>
            <a:r>
              <a:rPr lang="zh-CN" altLang="en-US" sz="32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例如，我们献上的服事，必须是真实的，不能是虚假的；例如，我们献上的福音果子，必须是真实相信、悔改或重生的福音果子；而不是来充个数字而已。</a:t>
            </a:r>
            <a:endParaRPr lang="en-CA" sz="3200" b="1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b="1" dirty="0">
              <a:solidFill>
                <a:srgbClr val="FF0000"/>
              </a:solidFill>
              <a:latin typeface="KaiTi" panose="02010609060101010101" charset="-122"/>
              <a:ea typeface="KaiTi" panose="02010609060101010101" charset="-122"/>
              <a:cs typeface="KaiTi" panose="0201060906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36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258662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970360"/>
          </a:xfrm>
        </p:spPr>
        <p:txBody>
          <a:bodyPr>
            <a:noAutofit/>
          </a:bodyPr>
          <a:lstStyle/>
          <a:p>
            <a:pPr>
              <a:tabLst>
                <a:tab pos="4457700" algn="l"/>
              </a:tabLst>
            </a:pPr>
            <a:r>
              <a:rPr lang="zh-CN" altLang="en-US" sz="3600" b="1" kern="100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二、素</a:t>
            </a:r>
            <a:r>
              <a:rPr lang="zh-CN" altLang="en-US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祭的新约预表：</a:t>
            </a:r>
            <a:r>
              <a:rPr lang="en-US" altLang="zh-CN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/>
            </a:r>
            <a:br>
              <a:rPr lang="en-US" altLang="zh-CN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</a:br>
            <a:r>
              <a:rPr lang="zh-CN" altLang="en-US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将肢体（作义的器具）献给神</a:t>
            </a:r>
            <a:endParaRPr lang="zh-CN" altLang="en-US" sz="36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" y="1047750"/>
            <a:ext cx="9144000" cy="4103594"/>
          </a:xfrm>
        </p:spPr>
        <p:txBody>
          <a:bodyPr/>
          <a:lstStyle/>
          <a:p>
            <a:pPr marL="0" marR="0" indent="685800">
              <a:spcBef>
                <a:spcPts val="600"/>
              </a:spcBef>
              <a:spcAft>
                <a:spcPts val="0"/>
              </a:spcAft>
              <a:buNone/>
            </a:pPr>
            <a:r>
              <a:rPr lang="zh-CN" altLang="en-US" sz="28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我们献上的金钱和财物，必须是通过正当的途径或劳动得来的，而不是以不正当的手段得来的。</a:t>
            </a:r>
            <a:endParaRPr lang="en-CA" sz="2800" b="1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685800">
              <a:spcBef>
                <a:spcPts val="600"/>
              </a:spcBef>
              <a:spcAft>
                <a:spcPts val="0"/>
              </a:spcAft>
              <a:buNone/>
            </a:pPr>
            <a:r>
              <a:rPr lang="zh-CN" altLang="en-US" sz="28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例如，我们不能通过洗钱或走私得来的金钱当作素祭献给神。</a:t>
            </a:r>
            <a:endParaRPr lang="en-CA" sz="2800" b="1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685800">
              <a:spcBef>
                <a:spcPts val="600"/>
              </a:spcBef>
              <a:spcAft>
                <a:spcPts val="0"/>
              </a:spcAft>
              <a:buNone/>
            </a:pPr>
            <a:r>
              <a:rPr lang="zh-CN" altLang="en-US" sz="28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我们献祭的态度也不能带酵，也就是不能带罪。例如，我们的服事不是出于自私的野心，或希望取得个人成功或建立自己的地盘等。</a:t>
            </a:r>
            <a:endParaRPr lang="en-CA" sz="2800" b="1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685800">
              <a:spcBef>
                <a:spcPts val="600"/>
              </a:spcBef>
              <a:spcAft>
                <a:spcPts val="0"/>
              </a:spcAft>
              <a:buNone/>
              <a:tabLst>
                <a:tab pos="4853940" algn="l"/>
              </a:tabLst>
            </a:pPr>
            <a:r>
              <a:rPr lang="zh-CN" altLang="en-US" sz="28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又例如，我们的奉献金钱财物不是出自掌控教会或牧师的目的。</a:t>
            </a:r>
            <a:r>
              <a:rPr lang="en-US" sz="2800" dirty="0">
                <a:solidFill>
                  <a:schemeClr val="tx1"/>
                </a:solidFill>
                <a:latin typeface="DengXian"/>
                <a:ea typeface="DengXian"/>
                <a:cs typeface="Times New Roman"/>
              </a:rPr>
              <a:t>	</a:t>
            </a:r>
            <a:endParaRPr lang="en-CA" sz="28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b="1" dirty="0">
              <a:solidFill>
                <a:srgbClr val="FF0000"/>
              </a:solidFill>
              <a:latin typeface="KaiTi" panose="02010609060101010101" charset="-122"/>
              <a:ea typeface="KaiTi" panose="02010609060101010101" charset="-122"/>
              <a:cs typeface="KaiTi" panose="0201060906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37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258662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970360"/>
          </a:xfrm>
        </p:spPr>
        <p:txBody>
          <a:bodyPr>
            <a:noAutofit/>
          </a:bodyPr>
          <a:lstStyle/>
          <a:p>
            <a:pPr>
              <a:tabLst>
                <a:tab pos="4457700" algn="l"/>
              </a:tabLst>
            </a:pPr>
            <a:r>
              <a:rPr lang="zh-CN" altLang="en-US" sz="3600" b="1" kern="100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二、素</a:t>
            </a:r>
            <a:r>
              <a:rPr lang="zh-CN" altLang="en-US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祭的新约预表：</a:t>
            </a:r>
            <a:r>
              <a:rPr lang="en-US" altLang="zh-CN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/>
            </a:r>
            <a:br>
              <a:rPr lang="en-US" altLang="zh-CN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</a:br>
            <a:r>
              <a:rPr lang="zh-CN" altLang="en-US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将肢体（作义的器具）献给神</a:t>
            </a:r>
            <a:endParaRPr lang="zh-CN" altLang="en-US" sz="36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" y="1200150"/>
            <a:ext cx="9144000" cy="3951194"/>
          </a:xfrm>
        </p:spPr>
        <p:txBody>
          <a:bodyPr/>
          <a:lstStyle/>
          <a:p>
            <a:pPr marL="0" indent="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buNone/>
            </a:pPr>
            <a:r>
              <a:rPr lang="en-US" altLang="zh-CN" sz="3200" b="1" dirty="0">
                <a:solidFill>
                  <a:srgbClr val="FF0000"/>
                </a:solidFill>
                <a:latin typeface="Calibri"/>
                <a:ea typeface="DengXian"/>
                <a:cs typeface="Times New Roman"/>
              </a:rPr>
              <a:t>	</a:t>
            </a:r>
            <a:r>
              <a:rPr lang="en-US" altLang="zh-CN" sz="3200" b="1" dirty="0">
                <a:solidFill>
                  <a:srgbClr val="2E24FC"/>
                </a:solidFill>
                <a:latin typeface="Calibri"/>
                <a:ea typeface="DengXian"/>
                <a:cs typeface="Times New Roman"/>
              </a:rPr>
              <a:t>4</a:t>
            </a:r>
            <a:r>
              <a:rPr lang="zh-CN" altLang="en-US" sz="3200" b="1" dirty="0">
                <a:solidFill>
                  <a:srgbClr val="2E24FC"/>
                </a:solidFill>
                <a:latin typeface="Calibri"/>
                <a:ea typeface="DengXian"/>
                <a:cs typeface="Times New Roman"/>
              </a:rPr>
              <a:t>、无蜜的：</a:t>
            </a:r>
            <a:r>
              <a:rPr lang="zh-CN" altLang="en-US" sz="3200" b="1" dirty="0">
                <a:solidFill>
                  <a:srgbClr val="FF0000"/>
                </a:solidFill>
                <a:latin typeface="Calibri"/>
                <a:ea typeface="DengXian"/>
                <a:cs typeface="Times New Roman"/>
              </a:rPr>
              <a:t>“</a:t>
            </a:r>
            <a:r>
              <a:rPr lang="zh-CN" altLang="en-US" sz="3200" b="1" dirty="0">
                <a:solidFill>
                  <a:srgbClr val="FF0000"/>
                </a:solidFill>
                <a:latin typeface="Calibri"/>
                <a:ea typeface="KaiTi"/>
                <a:cs typeface="Times New Roman"/>
              </a:rPr>
              <a:t>凡献给耶和华的素祭都不可有酵，因为你们不可烧</a:t>
            </a:r>
            <a:r>
              <a:rPr lang="en-US" sz="3200" b="1" dirty="0">
                <a:solidFill>
                  <a:srgbClr val="FF0000"/>
                </a:solidFill>
                <a:latin typeface="KaiTi"/>
                <a:ea typeface="DengXian"/>
                <a:cs typeface="Times New Roman"/>
              </a:rPr>
              <a:t>……</a:t>
            </a:r>
            <a:r>
              <a:rPr lang="zh-CN" altLang="en-US" sz="3200" b="1" dirty="0">
                <a:solidFill>
                  <a:srgbClr val="FF0000"/>
                </a:solidFill>
                <a:latin typeface="Calibri"/>
                <a:ea typeface="KaiTi"/>
                <a:cs typeface="Times New Roman"/>
              </a:rPr>
              <a:t>一点蜜</a:t>
            </a:r>
            <a:r>
              <a:rPr lang="en-US" sz="3200" b="1" dirty="0">
                <a:solidFill>
                  <a:srgbClr val="FF0000"/>
                </a:solidFill>
                <a:latin typeface="KaiTi"/>
                <a:ea typeface="DengXian"/>
                <a:cs typeface="Times New Roman"/>
              </a:rPr>
              <a:t>”</a:t>
            </a:r>
            <a:r>
              <a:rPr lang="zh-CN" altLang="en-US" sz="3200" b="1" dirty="0">
                <a:solidFill>
                  <a:schemeClr val="tx1"/>
                </a:solidFill>
                <a:latin typeface="Calibri"/>
                <a:ea typeface="KaiTi"/>
                <a:cs typeface="Times New Roman"/>
              </a:rPr>
              <a:t>。</a:t>
            </a:r>
            <a:endParaRPr lang="en-CA" sz="32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85725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2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素祭不可带酵，也不可带蜜。为什么素祭不能带蜜呢？因为蜜很容易使素祭发酵。“蜜”在此预表什么呢？</a:t>
            </a:r>
            <a:endParaRPr lang="en-CA" sz="3200" b="1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85725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2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蜜预表那些本身虽不是罪，却很容易引致罪、或产生罪的东西。</a:t>
            </a:r>
            <a:endParaRPr lang="en-CA" sz="3200" b="1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38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258662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970360"/>
          </a:xfrm>
        </p:spPr>
        <p:txBody>
          <a:bodyPr>
            <a:noAutofit/>
          </a:bodyPr>
          <a:lstStyle/>
          <a:p>
            <a:pPr>
              <a:tabLst>
                <a:tab pos="4457700" algn="l"/>
              </a:tabLst>
            </a:pPr>
            <a:r>
              <a:rPr lang="zh-CN" altLang="en-US" sz="3600" b="1" kern="100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二、素</a:t>
            </a:r>
            <a:r>
              <a:rPr lang="zh-CN" altLang="en-US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祭的新约预表：</a:t>
            </a:r>
            <a:r>
              <a:rPr lang="en-US" altLang="zh-CN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/>
            </a:r>
            <a:br>
              <a:rPr lang="en-US" altLang="zh-CN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</a:br>
            <a:r>
              <a:rPr lang="zh-CN" altLang="en-US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将肢体（作义的器具）献给神</a:t>
            </a:r>
            <a:endParaRPr lang="zh-CN" altLang="en-US" sz="36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" y="1200150"/>
            <a:ext cx="9144000" cy="3951194"/>
          </a:xfrm>
        </p:spPr>
        <p:txBody>
          <a:bodyPr/>
          <a:lstStyle/>
          <a:p>
            <a:pPr marL="0" indent="8001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2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例如：出于惧怕别人的拒绝或脸色、想要博得别人的肯定或赞赏，想要借此肯定自己的价值等心理而作的服事和金钱财物奉献，都是带蜜的素祭，是不能得到神悦纳的，这些都要尽量去掉。</a:t>
            </a:r>
            <a:endParaRPr lang="en-CA" sz="3200" b="1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b="1" dirty="0">
              <a:solidFill>
                <a:srgbClr val="FF0000"/>
              </a:solidFill>
              <a:latin typeface="KaiTi" panose="02010609060101010101" charset="-122"/>
              <a:ea typeface="KaiTi" panose="02010609060101010101" charset="-122"/>
              <a:cs typeface="KaiTi" panose="0201060906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39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25866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23950"/>
            <a:ext cx="9144000" cy="4019549"/>
          </a:xfrm>
        </p:spPr>
        <p:txBody>
          <a:bodyPr/>
          <a:lstStyle/>
          <a:p>
            <a:pPr marL="0" indent="8001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sz="32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今天我们继续讲全人奉献这个主题，我们的副标题是</a:t>
            </a:r>
            <a:r>
              <a:rPr lang="zh-CN" altLang="en-US" sz="32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：</a:t>
            </a:r>
            <a:r>
              <a:rPr lang="zh-CN" sz="32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燔祭与素祭及其新约预表。</a:t>
            </a:r>
            <a:endParaRPr lang="en-US" altLang="zh-CN" sz="32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indent="8001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sz="32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我们知道，燔祭与素祭属于旧约律法中的献祭制度。</a:t>
            </a:r>
            <a:endParaRPr lang="en-US" altLang="zh-CN" sz="32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indent="8001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sz="32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我们过去认为，旧约的献祭制度都在基督里成全了，因此跟我们新约的信徒没有直接的关系了。</a:t>
            </a:r>
            <a:r>
              <a:rPr lang="en-US" altLang="zh-CN" sz="1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endParaRPr lang="en-US" sz="1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8001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CN" sz="32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 </a:t>
            </a:r>
            <a:endParaRPr lang="en-CA" sz="3200" b="1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 smtClean="0">
                <a:solidFill>
                  <a:srgbClr val="55554A"/>
                </a:solidFill>
              </a:rPr>
              <a:t>4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70942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970360"/>
          </a:xfrm>
        </p:spPr>
        <p:txBody>
          <a:bodyPr>
            <a:noAutofit/>
          </a:bodyPr>
          <a:lstStyle/>
          <a:p>
            <a:pPr>
              <a:tabLst>
                <a:tab pos="4457700" algn="l"/>
              </a:tabLst>
            </a:pPr>
            <a:r>
              <a:rPr lang="zh-CN" altLang="en-US" sz="3600" b="1" kern="100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二、素</a:t>
            </a:r>
            <a:r>
              <a:rPr lang="zh-CN" altLang="en-US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祭的新约预表：</a:t>
            </a:r>
            <a:r>
              <a:rPr lang="en-US" altLang="zh-CN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/>
            </a:r>
            <a:br>
              <a:rPr lang="en-US" altLang="zh-CN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</a:br>
            <a:r>
              <a:rPr lang="zh-CN" altLang="en-US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将肢体（作义的器具）献给神</a:t>
            </a:r>
            <a:endParaRPr lang="zh-CN" altLang="en-US" sz="36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" y="1200150"/>
            <a:ext cx="9144000" cy="3951194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200" b="1" dirty="0">
                <a:solidFill>
                  <a:srgbClr val="FF0000"/>
                </a:solidFill>
                <a:latin typeface="DengXian"/>
                <a:ea typeface="DengXian"/>
                <a:cs typeface="Times New Roman"/>
              </a:rPr>
              <a:t>	</a:t>
            </a:r>
            <a:r>
              <a:rPr lang="en-US" sz="3200" b="1" dirty="0">
                <a:solidFill>
                  <a:srgbClr val="2E24FC"/>
                </a:solidFill>
                <a:latin typeface="DengXian"/>
                <a:ea typeface="DengXian"/>
                <a:cs typeface="Times New Roman"/>
              </a:rPr>
              <a:t>5</a:t>
            </a:r>
            <a:r>
              <a:rPr lang="zh-CN" altLang="en-US" sz="3200" b="1" dirty="0">
                <a:solidFill>
                  <a:srgbClr val="2E24FC"/>
                </a:solidFill>
                <a:latin typeface="Calibri"/>
                <a:ea typeface="DengXian"/>
                <a:cs typeface="Times New Roman"/>
              </a:rPr>
              <a:t>、有盐的：</a:t>
            </a:r>
            <a:r>
              <a:rPr lang="zh-CN" altLang="en-US" sz="3200" b="1" dirty="0">
                <a:solidFill>
                  <a:srgbClr val="FF0000"/>
                </a:solidFill>
                <a:latin typeface="Calibri"/>
                <a:ea typeface="KaiTi"/>
                <a:cs typeface="Times New Roman"/>
              </a:rPr>
              <a:t>“凡献为素祭的供物都要用盐调和，在素祭上不可缺了你神立约的盐；一切的供物都要配盐而献。”</a:t>
            </a:r>
            <a:endParaRPr lang="en-CA" sz="3200" dirty="0">
              <a:solidFill>
                <a:srgbClr val="FF0000"/>
              </a:solidFill>
              <a:latin typeface="Calibri"/>
              <a:ea typeface="DengXian"/>
              <a:cs typeface="Times New Roman"/>
            </a:endParaRPr>
          </a:p>
          <a:p>
            <a:pPr marL="0" marR="0" indent="85725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2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盐代表立约；盐的性质比较稳定持久，故代表约的永久长存性。此外，盐还具有防腐的作用。</a:t>
            </a:r>
            <a:endParaRPr lang="en-CA" sz="3200" b="1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b="1" dirty="0">
              <a:solidFill>
                <a:srgbClr val="FF0000"/>
              </a:solidFill>
              <a:latin typeface="KaiTi" panose="02010609060101010101" charset="-122"/>
              <a:ea typeface="KaiTi" panose="02010609060101010101" charset="-122"/>
              <a:cs typeface="KaiTi" panose="0201060906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40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258662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970360"/>
          </a:xfrm>
        </p:spPr>
        <p:txBody>
          <a:bodyPr>
            <a:noAutofit/>
          </a:bodyPr>
          <a:lstStyle/>
          <a:p>
            <a:pPr>
              <a:tabLst>
                <a:tab pos="4457700" algn="l"/>
              </a:tabLst>
            </a:pPr>
            <a:r>
              <a:rPr lang="zh-CN" altLang="en-US" sz="3600" b="1" kern="100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二、素</a:t>
            </a:r>
            <a:r>
              <a:rPr lang="zh-CN" altLang="en-US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祭的新约预表：</a:t>
            </a:r>
            <a:r>
              <a:rPr lang="en-US" altLang="zh-CN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/>
            </a:r>
            <a:br>
              <a:rPr lang="en-US" altLang="zh-CN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</a:br>
            <a:r>
              <a:rPr lang="zh-CN" altLang="en-US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将肢体（作义的器具）献给神</a:t>
            </a:r>
            <a:endParaRPr lang="zh-CN" altLang="en-US" sz="36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" y="1200150"/>
            <a:ext cx="9144000" cy="3951194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CN" sz="32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	</a:t>
            </a:r>
            <a:r>
              <a:rPr lang="zh-CN" altLang="en-US" sz="32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因此，素祭用盐调和预表：</a:t>
            </a:r>
            <a:endParaRPr lang="en-CA" sz="3200" b="1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CN" sz="32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	</a:t>
            </a:r>
            <a:r>
              <a:rPr lang="zh-CN" altLang="en-US" sz="3200" b="1" dirty="0">
                <a:solidFill>
                  <a:srgbClr val="FF0000"/>
                </a:solidFill>
                <a:latin typeface="Calibri"/>
                <a:ea typeface="DengXian"/>
                <a:cs typeface="Times New Roman"/>
              </a:rPr>
              <a:t>（</a:t>
            </a:r>
            <a:r>
              <a:rPr lang="en-US" sz="3200" b="1" dirty="0">
                <a:solidFill>
                  <a:srgbClr val="FF0000"/>
                </a:solidFill>
                <a:latin typeface="DengXian"/>
                <a:ea typeface="DengXian"/>
                <a:cs typeface="Times New Roman"/>
              </a:rPr>
              <a:t>1</a:t>
            </a:r>
            <a:r>
              <a:rPr lang="zh-CN" altLang="en-US" sz="3200" b="1" dirty="0">
                <a:solidFill>
                  <a:srgbClr val="FF0000"/>
                </a:solidFill>
                <a:latin typeface="Calibri"/>
                <a:ea typeface="DengXian"/>
                <a:cs typeface="Times New Roman"/>
              </a:rPr>
              <a:t>）</a:t>
            </a:r>
            <a:r>
              <a:rPr lang="zh-CN" altLang="en-US" sz="32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上帝与我们的立约不会毁坏；</a:t>
            </a:r>
            <a:endParaRPr lang="en-CA" sz="3200" b="1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CN" sz="32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	</a:t>
            </a:r>
            <a:r>
              <a:rPr lang="zh-CN" altLang="en-US" sz="3200" b="1" dirty="0">
                <a:solidFill>
                  <a:srgbClr val="FF0000"/>
                </a:solidFill>
                <a:latin typeface="Calibri"/>
                <a:ea typeface="DengXian"/>
                <a:cs typeface="Times New Roman"/>
              </a:rPr>
              <a:t>（</a:t>
            </a:r>
            <a:r>
              <a:rPr lang="en-US" sz="3200" b="1" dirty="0">
                <a:solidFill>
                  <a:srgbClr val="FF0000"/>
                </a:solidFill>
                <a:latin typeface="DengXian"/>
                <a:ea typeface="DengXian"/>
                <a:cs typeface="Times New Roman"/>
              </a:rPr>
              <a:t>2</a:t>
            </a:r>
            <a:r>
              <a:rPr lang="zh-CN" altLang="en-US" sz="3200" b="1" dirty="0">
                <a:solidFill>
                  <a:srgbClr val="FF0000"/>
                </a:solidFill>
                <a:latin typeface="Calibri"/>
                <a:ea typeface="DengXian"/>
                <a:cs typeface="Times New Roman"/>
              </a:rPr>
              <a:t>）</a:t>
            </a:r>
            <a:r>
              <a:rPr lang="zh-CN" altLang="en-US" sz="32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提醒献祭者对上帝的忠诚和委身；</a:t>
            </a:r>
            <a:endParaRPr lang="en-CA" sz="3200" b="1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CN" sz="32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	</a:t>
            </a:r>
            <a:r>
              <a:rPr lang="zh-CN" altLang="en-US" sz="3200" b="1" dirty="0">
                <a:solidFill>
                  <a:srgbClr val="FF0000"/>
                </a:solidFill>
                <a:latin typeface="Calibri"/>
                <a:ea typeface="DengXian"/>
                <a:cs typeface="Times New Roman"/>
              </a:rPr>
              <a:t>（</a:t>
            </a:r>
            <a:r>
              <a:rPr lang="en-US" sz="3200" b="1" dirty="0">
                <a:solidFill>
                  <a:srgbClr val="FF0000"/>
                </a:solidFill>
                <a:latin typeface="DengXian"/>
                <a:ea typeface="DengXian"/>
                <a:cs typeface="Times New Roman"/>
              </a:rPr>
              <a:t>3</a:t>
            </a:r>
            <a:r>
              <a:rPr lang="zh-CN" altLang="en-US" sz="3200" b="1" dirty="0">
                <a:solidFill>
                  <a:srgbClr val="FF0000"/>
                </a:solidFill>
                <a:latin typeface="Calibri"/>
                <a:ea typeface="DengXian"/>
                <a:cs typeface="Times New Roman"/>
              </a:rPr>
              <a:t>）</a:t>
            </a:r>
            <a:r>
              <a:rPr lang="zh-CN" altLang="en-US" sz="32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我们的服事和金钱财物奉献是以我们与神之间的新约为前提的，也就是以神的恩典为前提的。 </a:t>
            </a:r>
            <a:endParaRPr lang="en-CA" sz="3200" b="1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b="1" dirty="0">
              <a:solidFill>
                <a:srgbClr val="FF0000"/>
              </a:solidFill>
              <a:latin typeface="KaiTi" panose="02010609060101010101" charset="-122"/>
              <a:ea typeface="KaiTi" panose="02010609060101010101" charset="-122"/>
              <a:cs typeface="KaiTi" panose="0201060906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41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258662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970360"/>
          </a:xfrm>
        </p:spPr>
        <p:txBody>
          <a:bodyPr>
            <a:noAutofit/>
          </a:bodyPr>
          <a:lstStyle/>
          <a:p>
            <a:pPr>
              <a:tabLst>
                <a:tab pos="4457700" algn="l"/>
              </a:tabLst>
            </a:pPr>
            <a:r>
              <a:rPr lang="zh-CN" altLang="en-US" sz="3600" b="1" kern="100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二、素</a:t>
            </a:r>
            <a:r>
              <a:rPr lang="zh-CN" altLang="en-US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祭的新约预表：</a:t>
            </a:r>
            <a:r>
              <a:rPr lang="en-US" altLang="zh-CN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/>
            </a:r>
            <a:br>
              <a:rPr lang="en-US" altLang="zh-CN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</a:br>
            <a:r>
              <a:rPr lang="zh-CN" altLang="en-US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将肢体（作义的器具）献给神</a:t>
            </a:r>
            <a:endParaRPr lang="zh-CN" altLang="en-US" sz="36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" y="1200150"/>
            <a:ext cx="9144000" cy="3951194"/>
          </a:xfrm>
        </p:spPr>
        <p:txBody>
          <a:bodyPr/>
          <a:lstStyle/>
          <a:p>
            <a:pPr marL="0" indent="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buNone/>
            </a:pPr>
            <a:r>
              <a:rPr lang="en-US" altLang="zh-CN" sz="3200" b="1" dirty="0">
                <a:solidFill>
                  <a:srgbClr val="FF0000"/>
                </a:solidFill>
                <a:latin typeface="Calibri"/>
                <a:ea typeface="DengXian"/>
                <a:cs typeface="Times New Roman"/>
              </a:rPr>
              <a:t>	</a:t>
            </a:r>
            <a:r>
              <a:rPr lang="en-US" altLang="zh-CN" sz="3200" b="1" dirty="0">
                <a:solidFill>
                  <a:srgbClr val="2E24FC"/>
                </a:solidFill>
                <a:latin typeface="Calibri"/>
                <a:ea typeface="DengXian"/>
                <a:cs typeface="Times New Roman"/>
              </a:rPr>
              <a:t>6</a:t>
            </a:r>
            <a:r>
              <a:rPr lang="zh-CN" altLang="en-US" sz="3200" b="1" dirty="0">
                <a:solidFill>
                  <a:srgbClr val="2E24FC"/>
                </a:solidFill>
                <a:latin typeface="Calibri"/>
                <a:ea typeface="DengXian"/>
                <a:cs typeface="Times New Roman"/>
              </a:rPr>
              <a:t>、磨碎</a:t>
            </a:r>
            <a:r>
              <a:rPr lang="en-US" sz="3200" b="1" dirty="0">
                <a:solidFill>
                  <a:srgbClr val="2E24FC"/>
                </a:solidFill>
                <a:latin typeface="DengXian"/>
                <a:ea typeface="DengXian"/>
                <a:cs typeface="Times New Roman"/>
              </a:rPr>
              <a:t>/</a:t>
            </a:r>
            <a:r>
              <a:rPr lang="zh-CN" altLang="en-US" sz="3200" b="1" dirty="0">
                <a:solidFill>
                  <a:srgbClr val="2E24FC"/>
                </a:solidFill>
                <a:latin typeface="Calibri"/>
                <a:ea typeface="DengXian"/>
                <a:cs typeface="Times New Roman"/>
              </a:rPr>
              <a:t>压碎的：</a:t>
            </a:r>
            <a:r>
              <a:rPr lang="zh-CN" altLang="en-US" sz="3200" b="1" dirty="0">
                <a:solidFill>
                  <a:srgbClr val="FF0000"/>
                </a:solidFill>
                <a:latin typeface="Calibri"/>
                <a:ea typeface="KaiTi"/>
                <a:cs typeface="Times New Roman"/>
              </a:rPr>
              <a:t>“要用细面”</a:t>
            </a:r>
            <a:r>
              <a:rPr lang="zh-CN" altLang="en-US" sz="32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。</a:t>
            </a:r>
            <a:endParaRPr lang="en-CA" sz="32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85725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2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细面是需要经过磨碎</a:t>
            </a:r>
            <a:r>
              <a:rPr lang="en-US" sz="3200" b="1" dirty="0">
                <a:solidFill>
                  <a:schemeClr val="tx1"/>
                </a:solidFill>
                <a:latin typeface="DengXian"/>
                <a:ea typeface="DengXian"/>
                <a:cs typeface="Times New Roman"/>
              </a:rPr>
              <a:t>/</a:t>
            </a:r>
            <a:r>
              <a:rPr lang="zh-CN" altLang="en-US" sz="32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压碎的。</a:t>
            </a:r>
            <a:endParaRPr lang="en-CA" sz="3200" b="1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85725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2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这预表我们的服事和金钱财物奉献都需要经过破碎。</a:t>
            </a:r>
            <a:endParaRPr lang="en-CA" sz="3200" b="1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85725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2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这一点跟燔祭相同，也就不重复了。</a:t>
            </a:r>
            <a:endParaRPr lang="en-CA" sz="3200" b="1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b="1" dirty="0">
              <a:solidFill>
                <a:srgbClr val="FF0000"/>
              </a:solidFill>
              <a:latin typeface="KaiTi" panose="02010609060101010101" charset="-122"/>
              <a:ea typeface="KaiTi" panose="02010609060101010101" charset="-122"/>
              <a:cs typeface="KaiTi" panose="0201060906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42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258662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970360"/>
          </a:xfrm>
        </p:spPr>
        <p:txBody>
          <a:bodyPr>
            <a:noAutofit/>
          </a:bodyPr>
          <a:lstStyle/>
          <a:p>
            <a:pPr>
              <a:tabLst>
                <a:tab pos="4457700" algn="l"/>
              </a:tabLst>
            </a:pPr>
            <a:r>
              <a:rPr lang="zh-CN" altLang="en-US" sz="3600" b="1" kern="100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二、素</a:t>
            </a:r>
            <a:r>
              <a:rPr lang="zh-CN" altLang="en-US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祭的新约预表：</a:t>
            </a:r>
            <a:r>
              <a:rPr lang="en-US" altLang="zh-CN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/>
            </a:r>
            <a:br>
              <a:rPr lang="en-US" altLang="zh-CN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</a:br>
            <a:r>
              <a:rPr lang="zh-CN" altLang="en-US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将肢体（作义的器具）献给神</a:t>
            </a:r>
            <a:endParaRPr lang="zh-CN" altLang="en-US" sz="36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" y="1200150"/>
            <a:ext cx="9144000" cy="3951194"/>
          </a:xfrm>
        </p:spPr>
        <p:txBody>
          <a:bodyPr/>
          <a:lstStyle/>
          <a:p>
            <a:pPr marL="0" marR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3000" b="1" dirty="0">
                <a:solidFill>
                  <a:srgbClr val="FF0000"/>
                </a:solidFill>
                <a:latin typeface="DengXian"/>
                <a:ea typeface="DengXian"/>
                <a:cs typeface="Times New Roman"/>
              </a:rPr>
              <a:t>	</a:t>
            </a:r>
            <a:r>
              <a:rPr lang="en-US" sz="3000" b="1" dirty="0">
                <a:solidFill>
                  <a:srgbClr val="2E24FC"/>
                </a:solidFill>
                <a:latin typeface="DengXian"/>
                <a:ea typeface="DengXian"/>
                <a:cs typeface="Times New Roman"/>
              </a:rPr>
              <a:t>7</a:t>
            </a:r>
            <a:r>
              <a:rPr lang="zh-CN" altLang="en-US" sz="3000" b="1" dirty="0">
                <a:solidFill>
                  <a:srgbClr val="2E24FC"/>
                </a:solidFill>
                <a:latin typeface="Calibri"/>
                <a:ea typeface="DengXian"/>
                <a:cs typeface="Times New Roman"/>
              </a:rPr>
              <a:t>、一个性质、两种用途：</a:t>
            </a:r>
            <a:r>
              <a:rPr lang="zh-CN" altLang="en-US" sz="3000" b="1" dirty="0">
                <a:solidFill>
                  <a:srgbClr val="FF0000"/>
                </a:solidFill>
                <a:latin typeface="Calibri"/>
                <a:ea typeface="KaiTi"/>
                <a:cs typeface="Times New Roman"/>
              </a:rPr>
              <a:t>“祭司就要从细面中取出一把来，并取些油和所有的乳香，然后要把所取的这些作为纪念，烧在坛上，是献与耶和华为馨香的火祭。素祭所剩的要归给亚伦和他的子孙，这是献与耶和华的火祭中为至圣的。</a:t>
            </a:r>
            <a:endParaRPr lang="en-CA" sz="3000" dirty="0">
              <a:solidFill>
                <a:srgbClr val="FF0000"/>
              </a:solidFill>
              <a:latin typeface="Calibri"/>
              <a:ea typeface="DengXian"/>
              <a:cs typeface="Times New Roman"/>
            </a:endParaRPr>
          </a:p>
          <a:p>
            <a:pPr marL="0" marR="0" indent="800100">
              <a:spcBef>
                <a:spcPts val="600"/>
              </a:spcBef>
              <a:spcAft>
                <a:spcPts val="0"/>
              </a:spcAft>
              <a:buNone/>
            </a:pPr>
            <a:r>
              <a:rPr lang="zh-CN" altLang="en-US" sz="30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素祭的最后一个特征需要多作一点解释。素祭的这一个特征与燔祭大不相同：燔祭是全部焚烧，毫无保留，素祭则只焚烧一小部分，大部分都要保留下来</a:t>
            </a:r>
            <a:r>
              <a:rPr lang="zh-CN" altLang="en-US" sz="30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。</a:t>
            </a:r>
            <a:endParaRPr lang="en-CA" sz="30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b="1" dirty="0">
              <a:solidFill>
                <a:srgbClr val="FF0000"/>
              </a:solidFill>
              <a:latin typeface="KaiTi" panose="02010609060101010101" charset="-122"/>
              <a:ea typeface="KaiTi" panose="02010609060101010101" charset="-122"/>
              <a:cs typeface="KaiTi" panose="0201060906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43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258662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970360"/>
          </a:xfrm>
        </p:spPr>
        <p:txBody>
          <a:bodyPr>
            <a:noAutofit/>
          </a:bodyPr>
          <a:lstStyle/>
          <a:p>
            <a:pPr>
              <a:tabLst>
                <a:tab pos="4457700" algn="l"/>
              </a:tabLst>
            </a:pPr>
            <a:r>
              <a:rPr lang="zh-CN" altLang="en-US" sz="3600" b="1" kern="100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二、素</a:t>
            </a:r>
            <a:r>
              <a:rPr lang="zh-CN" altLang="en-US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祭的新约预表：</a:t>
            </a:r>
            <a:r>
              <a:rPr lang="en-US" altLang="zh-CN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/>
            </a:r>
            <a:br>
              <a:rPr lang="en-US" altLang="zh-CN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</a:br>
            <a:r>
              <a:rPr lang="zh-CN" altLang="en-US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将肢体（作义的器具）献给神</a:t>
            </a:r>
            <a:endParaRPr lang="zh-CN" altLang="en-US" sz="36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" y="1123950"/>
            <a:ext cx="9144000" cy="4027394"/>
          </a:xfrm>
        </p:spPr>
        <p:txBody>
          <a:bodyPr/>
          <a:lstStyle/>
          <a:p>
            <a:pPr marL="0" marR="0" indent="800100">
              <a:spcBef>
                <a:spcPts val="600"/>
              </a:spcBef>
              <a:spcAft>
                <a:spcPts val="0"/>
              </a:spcAft>
              <a:buNone/>
            </a:pPr>
            <a:r>
              <a:rPr lang="zh-CN" altLang="en-US" sz="32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这是什么意思，又是为什么呢？</a:t>
            </a:r>
            <a:endParaRPr lang="en-CA" sz="3200" b="1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800100">
              <a:spcBef>
                <a:spcPts val="600"/>
              </a:spcBef>
              <a:spcAft>
                <a:spcPts val="0"/>
              </a:spcAft>
              <a:buNone/>
            </a:pPr>
            <a:r>
              <a:rPr lang="zh-CN" altLang="en-US" sz="32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前面提到，第一类素祭由三种成分组成：细面、橄榄油和乳香。献祭者将这三种成分的素祭带到祭司那里。</a:t>
            </a:r>
            <a:endParaRPr lang="en-CA" sz="3200" b="1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800100">
              <a:spcBef>
                <a:spcPts val="600"/>
              </a:spcBef>
              <a:spcAft>
                <a:spcPts val="0"/>
              </a:spcAft>
              <a:buNone/>
            </a:pPr>
            <a:r>
              <a:rPr lang="zh-CN" altLang="en-US" sz="32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请注意：祭司只是从中取了一把（很小一部分）细面，并取些（也是很小一部分）和所有的乳香（全部），然后将它们</a:t>
            </a:r>
            <a:r>
              <a:rPr lang="zh-CN" altLang="en-US" sz="3200" b="1" dirty="0">
                <a:solidFill>
                  <a:srgbClr val="FF0000"/>
                </a:solidFill>
                <a:latin typeface="Calibri"/>
                <a:ea typeface="KaiTi"/>
                <a:cs typeface="Times New Roman"/>
              </a:rPr>
              <a:t>“烧在坛上，是献与耶和华为馨香的火祭”</a:t>
            </a:r>
            <a:r>
              <a:rPr lang="zh-CN" altLang="en-US" sz="3200" b="1" dirty="0">
                <a:solidFill>
                  <a:schemeClr val="tx1"/>
                </a:solidFill>
                <a:latin typeface="Calibri"/>
                <a:ea typeface="KaiTi"/>
                <a:cs typeface="Times New Roman"/>
              </a:rPr>
              <a:t>。</a:t>
            </a:r>
            <a:endParaRPr lang="en-CA" sz="32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b="1" dirty="0">
              <a:solidFill>
                <a:srgbClr val="FF0000"/>
              </a:solidFill>
              <a:latin typeface="KaiTi" panose="02010609060101010101" charset="-122"/>
              <a:ea typeface="KaiTi" panose="02010609060101010101" charset="-122"/>
              <a:cs typeface="KaiTi" panose="0201060906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44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258662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970360"/>
          </a:xfrm>
        </p:spPr>
        <p:txBody>
          <a:bodyPr>
            <a:noAutofit/>
          </a:bodyPr>
          <a:lstStyle/>
          <a:p>
            <a:pPr>
              <a:tabLst>
                <a:tab pos="4457700" algn="l"/>
              </a:tabLst>
            </a:pPr>
            <a:r>
              <a:rPr lang="zh-CN" altLang="en-US" sz="3600" b="1" kern="100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二、素</a:t>
            </a:r>
            <a:r>
              <a:rPr lang="zh-CN" altLang="en-US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祭的新约预表：</a:t>
            </a:r>
            <a:r>
              <a:rPr lang="en-US" altLang="zh-CN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/>
            </a:r>
            <a:br>
              <a:rPr lang="en-US" altLang="zh-CN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</a:br>
            <a:r>
              <a:rPr lang="zh-CN" altLang="en-US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将肢体（作义的器具）献给神</a:t>
            </a:r>
            <a:endParaRPr lang="zh-CN" altLang="en-US" sz="36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" y="1200150"/>
            <a:ext cx="9144000" cy="3951194"/>
          </a:xfrm>
        </p:spPr>
        <p:txBody>
          <a:bodyPr/>
          <a:lstStyle/>
          <a:p>
            <a:pPr marL="0" marR="0" indent="8001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2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其余剩下的绝大部分细面和橄榄油如何处置？</a:t>
            </a:r>
            <a:endParaRPr lang="en-CA" sz="3200" b="1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8001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2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答案是：</a:t>
            </a:r>
            <a:r>
              <a:rPr lang="zh-CN" altLang="en-US" sz="3200" b="1" dirty="0">
                <a:solidFill>
                  <a:srgbClr val="FF0000"/>
                </a:solidFill>
                <a:latin typeface="Calibri"/>
                <a:ea typeface="KaiTi"/>
                <a:cs typeface="Times New Roman"/>
              </a:rPr>
              <a:t>“素祭所剩的要归给亚伦和他的子孙，这是献与耶和华的火祭中为至圣的。”</a:t>
            </a:r>
            <a:endParaRPr lang="en-CA" sz="3200" dirty="0">
              <a:solidFill>
                <a:srgbClr val="FF0000"/>
              </a:solidFill>
              <a:latin typeface="Calibri"/>
              <a:ea typeface="DengXian"/>
              <a:cs typeface="Times New Roman"/>
            </a:endParaRPr>
          </a:p>
          <a:p>
            <a:pPr marL="0" marR="0" indent="8001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2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请注意这两个分句包含了两个意思：</a:t>
            </a:r>
            <a:endParaRPr lang="en-CA" sz="3200" b="1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b="1" dirty="0">
              <a:solidFill>
                <a:srgbClr val="FF0000"/>
              </a:solidFill>
              <a:latin typeface="KaiTi" panose="02010609060101010101" charset="-122"/>
              <a:ea typeface="KaiTi" panose="02010609060101010101" charset="-122"/>
              <a:cs typeface="KaiTi" panose="0201060906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45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258662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970360"/>
          </a:xfrm>
        </p:spPr>
        <p:txBody>
          <a:bodyPr>
            <a:noAutofit/>
          </a:bodyPr>
          <a:lstStyle/>
          <a:p>
            <a:pPr>
              <a:tabLst>
                <a:tab pos="4457700" algn="l"/>
              </a:tabLst>
            </a:pPr>
            <a:r>
              <a:rPr lang="zh-CN" altLang="en-US" sz="3600" b="1" kern="100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二、素</a:t>
            </a:r>
            <a:r>
              <a:rPr lang="zh-CN" altLang="en-US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祭的新约预表：</a:t>
            </a:r>
            <a:r>
              <a:rPr lang="en-US" altLang="zh-CN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/>
            </a:r>
            <a:br>
              <a:rPr lang="en-US" altLang="zh-CN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</a:br>
            <a:r>
              <a:rPr lang="zh-CN" altLang="en-US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将肢体（作义的器具）献给神</a:t>
            </a:r>
            <a:endParaRPr lang="zh-CN" altLang="en-US" sz="36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" y="1200150"/>
            <a:ext cx="9144000" cy="3951194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CN" sz="2800" b="1" dirty="0">
                <a:solidFill>
                  <a:schemeClr val="tx1"/>
                </a:solidFill>
                <a:latin typeface="Calibri"/>
                <a:ea typeface="KaiTi"/>
                <a:cs typeface="Times New Roman"/>
              </a:rPr>
              <a:t>	</a:t>
            </a:r>
            <a:r>
              <a:rPr lang="zh-CN" altLang="en-US" sz="2800" b="1" dirty="0">
                <a:solidFill>
                  <a:schemeClr val="tx1"/>
                </a:solidFill>
                <a:latin typeface="Calibri"/>
                <a:ea typeface="KaiTi"/>
                <a:cs typeface="Times New Roman"/>
              </a:rPr>
              <a:t>（</a:t>
            </a:r>
            <a:r>
              <a:rPr lang="en-US" sz="2800" b="1" dirty="0">
                <a:solidFill>
                  <a:schemeClr val="tx1"/>
                </a:solidFill>
                <a:latin typeface="KaiTi"/>
                <a:ea typeface="DengXian"/>
                <a:cs typeface="Times New Roman"/>
              </a:rPr>
              <a:t>1</a:t>
            </a:r>
            <a:r>
              <a:rPr lang="zh-CN" altLang="en-US" sz="2800" b="1" dirty="0">
                <a:solidFill>
                  <a:schemeClr val="tx1"/>
                </a:solidFill>
                <a:latin typeface="Calibri"/>
                <a:ea typeface="KaiTi"/>
                <a:cs typeface="Times New Roman"/>
              </a:rPr>
              <a:t>）</a:t>
            </a:r>
            <a:r>
              <a:rPr lang="zh-CN" altLang="en-US" sz="2800" b="1" dirty="0">
                <a:solidFill>
                  <a:srgbClr val="FF0000"/>
                </a:solidFill>
                <a:latin typeface="Calibri"/>
                <a:ea typeface="KaiTi"/>
                <a:cs typeface="Times New Roman"/>
              </a:rPr>
              <a:t>“素祭所剩的要归给亚伦和他的子孙”</a:t>
            </a:r>
            <a:r>
              <a:rPr lang="en-US" altLang="zh-CN" sz="2800" b="1" dirty="0">
                <a:solidFill>
                  <a:schemeClr val="tx1"/>
                </a:solidFill>
                <a:latin typeface="Calibri"/>
                <a:ea typeface="KaiTi"/>
                <a:cs typeface="Times New Roman"/>
              </a:rPr>
              <a:t>——</a:t>
            </a:r>
            <a:r>
              <a:rPr lang="zh-CN" altLang="en-US" sz="28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这是指另一部分素祭的用途。</a:t>
            </a:r>
            <a:r>
              <a:rPr lang="zh-CN" altLang="en-US" sz="2800" b="1" dirty="0">
                <a:solidFill>
                  <a:srgbClr val="2E24FC"/>
                </a:solidFill>
                <a:latin typeface="Calibri"/>
                <a:ea typeface="DengXian"/>
                <a:cs typeface="Times New Roman"/>
              </a:rPr>
              <a:t>这部分素祭的用途是给祭司所享用的。</a:t>
            </a:r>
            <a:endParaRPr lang="en-CA" sz="2800" dirty="0">
              <a:solidFill>
                <a:srgbClr val="2E24FC"/>
              </a:solidFill>
              <a:latin typeface="Calibri"/>
              <a:ea typeface="DengXian"/>
              <a:cs typeface="Times New Roman"/>
            </a:endParaRPr>
          </a:p>
          <a:p>
            <a:pPr marL="0" marR="0" indent="6858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28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前面我们还提到了一部分素祭的用途，就是</a:t>
            </a:r>
            <a:r>
              <a:rPr lang="zh-CN" altLang="en-US" sz="2800" b="1" dirty="0">
                <a:solidFill>
                  <a:srgbClr val="FF0000"/>
                </a:solidFill>
                <a:latin typeface="Calibri"/>
                <a:ea typeface="KaiTi"/>
                <a:cs typeface="Times New Roman"/>
              </a:rPr>
              <a:t>“烧在坛上，是献与耶和华为馨香的火祭”</a:t>
            </a:r>
            <a:r>
              <a:rPr lang="zh-CN" altLang="en-US" sz="2800" b="1" dirty="0">
                <a:solidFill>
                  <a:schemeClr val="tx1"/>
                </a:solidFill>
                <a:latin typeface="Calibri"/>
                <a:ea typeface="KaiTi"/>
                <a:cs typeface="Times New Roman"/>
              </a:rPr>
              <a:t>。</a:t>
            </a:r>
            <a:r>
              <a:rPr lang="zh-CN" altLang="en-US" sz="2800" b="1" dirty="0">
                <a:solidFill>
                  <a:srgbClr val="2E24FC"/>
                </a:solidFill>
                <a:latin typeface="Calibri"/>
                <a:ea typeface="DengXian"/>
                <a:cs typeface="Times New Roman"/>
              </a:rPr>
              <a:t>这部分素祭的用途是给神享用的。</a:t>
            </a:r>
            <a:endParaRPr lang="en-CA" sz="2800" dirty="0">
              <a:solidFill>
                <a:srgbClr val="2E24FC"/>
              </a:solidFill>
              <a:latin typeface="Calibri"/>
              <a:ea typeface="DengXian"/>
              <a:cs typeface="Times New Roman"/>
            </a:endParaRPr>
          </a:p>
          <a:p>
            <a:pPr marL="0" marR="0" indent="6858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2800" b="1" dirty="0">
                <a:solidFill>
                  <a:srgbClr val="2E24FC"/>
                </a:solidFill>
                <a:latin typeface="Calibri"/>
                <a:ea typeface="DengXian"/>
                <a:cs typeface="Times New Roman"/>
              </a:rPr>
              <a:t>由此可见，素祭分为两部分，各自有其用途：一部分为神享用，另一部分为祭司所享用。</a:t>
            </a:r>
            <a:endParaRPr lang="en-CA" sz="2800" dirty="0">
              <a:solidFill>
                <a:srgbClr val="2E24FC"/>
              </a:solidFill>
              <a:latin typeface="Calibri"/>
              <a:ea typeface="DengXian"/>
              <a:cs typeface="Times New Roman"/>
            </a:endParaRPr>
          </a:p>
          <a:p>
            <a:pPr marL="0" marR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b="1" dirty="0">
              <a:solidFill>
                <a:srgbClr val="FF0000"/>
              </a:solidFill>
              <a:latin typeface="KaiTi" panose="02010609060101010101" charset="-122"/>
              <a:ea typeface="KaiTi" panose="02010609060101010101" charset="-122"/>
              <a:cs typeface="KaiTi" panose="0201060906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46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258662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970360"/>
          </a:xfrm>
        </p:spPr>
        <p:txBody>
          <a:bodyPr>
            <a:noAutofit/>
          </a:bodyPr>
          <a:lstStyle/>
          <a:p>
            <a:pPr>
              <a:tabLst>
                <a:tab pos="4457700" algn="l"/>
              </a:tabLst>
            </a:pPr>
            <a:r>
              <a:rPr lang="zh-CN" altLang="en-US" sz="3600" b="1" kern="100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二、素</a:t>
            </a:r>
            <a:r>
              <a:rPr lang="zh-CN" altLang="en-US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祭的新约预表：</a:t>
            </a:r>
            <a:r>
              <a:rPr lang="en-US" altLang="zh-CN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/>
            </a:r>
            <a:br>
              <a:rPr lang="en-US" altLang="zh-CN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</a:br>
            <a:r>
              <a:rPr lang="zh-CN" altLang="en-US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将肢体（作义的器具）献给神</a:t>
            </a:r>
            <a:endParaRPr lang="zh-CN" altLang="en-US" sz="36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" y="1200150"/>
            <a:ext cx="9144000" cy="3951194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CN" sz="3200" b="1" dirty="0">
                <a:solidFill>
                  <a:schemeClr val="tx1"/>
                </a:solidFill>
                <a:latin typeface="DengXian"/>
                <a:ea typeface="DengXian"/>
                <a:cs typeface="Times New Roman"/>
              </a:rPr>
              <a:t>    </a:t>
            </a:r>
            <a:r>
              <a:rPr lang="zh-CN" altLang="en-US" sz="3200" b="1" dirty="0">
                <a:solidFill>
                  <a:srgbClr val="2E24FC"/>
                </a:solidFill>
                <a:latin typeface="DengXian"/>
                <a:ea typeface="DengXian"/>
                <a:cs typeface="Times New Roman"/>
              </a:rPr>
              <a:t>（</a:t>
            </a:r>
            <a:r>
              <a:rPr lang="en-US" altLang="zh-CN" sz="3200" b="1" dirty="0">
                <a:solidFill>
                  <a:srgbClr val="2E24FC"/>
                </a:solidFill>
                <a:latin typeface="DengXian"/>
                <a:ea typeface="DengXian"/>
                <a:cs typeface="Times New Roman"/>
              </a:rPr>
              <a:t>2</a:t>
            </a:r>
            <a:r>
              <a:rPr lang="zh-CN" altLang="en-US" sz="3200" b="1" dirty="0">
                <a:solidFill>
                  <a:srgbClr val="2E24FC"/>
                </a:solidFill>
                <a:latin typeface="DengXian"/>
                <a:ea typeface="DengXian"/>
                <a:cs typeface="Times New Roman"/>
              </a:rPr>
              <a:t>）</a:t>
            </a:r>
            <a:r>
              <a:rPr lang="zh-CN" altLang="en-US" sz="3200" b="1" dirty="0">
                <a:solidFill>
                  <a:srgbClr val="FF0000"/>
                </a:solidFill>
                <a:latin typeface="Calibri"/>
                <a:ea typeface="KaiTi"/>
                <a:cs typeface="Times New Roman"/>
              </a:rPr>
              <a:t>“这是献与耶和华的火祭中为至圣的。”</a:t>
            </a:r>
            <a:endParaRPr lang="en-US" altLang="zh-CN" sz="3200" b="1" dirty="0">
              <a:solidFill>
                <a:srgbClr val="FF0000"/>
              </a:solidFill>
              <a:latin typeface="Calibri"/>
              <a:ea typeface="KaiTi"/>
              <a:cs typeface="Times New Roman"/>
            </a:endParaRPr>
          </a:p>
          <a:p>
            <a:pPr marL="0" marR="0" indent="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CN" sz="3200" b="1" dirty="0">
                <a:solidFill>
                  <a:schemeClr val="tx1"/>
                </a:solidFill>
                <a:latin typeface="Calibri"/>
                <a:ea typeface="KaiTi"/>
                <a:cs typeface="Times New Roman"/>
              </a:rPr>
              <a:t>——</a:t>
            </a:r>
            <a:r>
              <a:rPr lang="zh-CN" altLang="en-US" sz="3200" b="1" dirty="0">
                <a:solidFill>
                  <a:srgbClr val="2E24FC"/>
                </a:solidFill>
                <a:latin typeface="Calibri"/>
                <a:ea typeface="DengXian"/>
                <a:cs typeface="Times New Roman"/>
              </a:rPr>
              <a:t>留给祭司享用的素祭也是</a:t>
            </a:r>
            <a:r>
              <a:rPr lang="zh-CN" altLang="en-US" sz="3200" b="1" dirty="0">
                <a:solidFill>
                  <a:srgbClr val="FF0000"/>
                </a:solidFill>
                <a:latin typeface="Calibri"/>
                <a:ea typeface="KaiTi"/>
                <a:cs typeface="Times New Roman"/>
              </a:rPr>
              <a:t>“至圣的”。</a:t>
            </a:r>
            <a:endParaRPr lang="en-CA" sz="3200" dirty="0">
              <a:solidFill>
                <a:srgbClr val="FF0000"/>
              </a:solidFill>
              <a:latin typeface="Calibri"/>
              <a:ea typeface="DengXian"/>
              <a:cs typeface="Times New Roman"/>
            </a:endParaRPr>
          </a:p>
          <a:p>
            <a:pPr marL="0" marR="0" indent="8001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200" b="1" dirty="0">
                <a:solidFill>
                  <a:srgbClr val="FF0000"/>
                </a:solidFill>
                <a:latin typeface="Calibri"/>
                <a:ea typeface="DengXian"/>
                <a:cs typeface="Times New Roman"/>
              </a:rPr>
              <a:t>由此可见，两部分的素祭的性质完全相同，都是至圣的祭。</a:t>
            </a:r>
            <a:endParaRPr lang="en-CA" sz="3200" dirty="0">
              <a:latin typeface="Calibri"/>
              <a:ea typeface="DengXian"/>
              <a:cs typeface="Times New Roman"/>
            </a:endParaRPr>
          </a:p>
          <a:p>
            <a:pPr marL="0" marR="0" indent="8001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200" b="1" dirty="0">
                <a:solidFill>
                  <a:srgbClr val="2E24FC"/>
                </a:solidFill>
                <a:latin typeface="Calibri"/>
                <a:ea typeface="DengXian"/>
                <a:cs typeface="Times New Roman"/>
              </a:rPr>
              <a:t>为什么两部分素祭都是至圣的？</a:t>
            </a:r>
            <a:r>
              <a:rPr lang="zh-CN" altLang="en-US" sz="3200" b="1" dirty="0">
                <a:solidFill>
                  <a:srgbClr val="FF0000"/>
                </a:solidFill>
                <a:latin typeface="Calibri"/>
                <a:ea typeface="DengXian"/>
                <a:cs typeface="Times New Roman"/>
              </a:rPr>
              <a:t>因为它们都是献给神的。即使留给祭司享用的素祭也是献给神的。</a:t>
            </a:r>
            <a:endParaRPr lang="en-CA" sz="3200" dirty="0">
              <a:latin typeface="Calibri"/>
              <a:ea typeface="DengXian"/>
              <a:cs typeface="Times New Roman"/>
            </a:endParaRPr>
          </a:p>
          <a:p>
            <a:pPr marL="0" marR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b="1" dirty="0">
              <a:solidFill>
                <a:srgbClr val="FF0000"/>
              </a:solidFill>
              <a:latin typeface="KaiTi" panose="02010609060101010101" charset="-122"/>
              <a:ea typeface="KaiTi" panose="02010609060101010101" charset="-122"/>
              <a:cs typeface="KaiTi" panose="0201060906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47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258662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7848600" cy="970360"/>
          </a:xfrm>
        </p:spPr>
        <p:txBody>
          <a:bodyPr>
            <a:noAutofit/>
          </a:bodyPr>
          <a:lstStyle/>
          <a:p>
            <a:pPr>
              <a:tabLst>
                <a:tab pos="4457700" algn="l"/>
              </a:tabLst>
            </a:pPr>
            <a:r>
              <a:rPr lang="zh-CN" altLang="en-US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三、整全救恩彩虹的两个半圆：</a:t>
            </a:r>
            <a:r>
              <a:rPr lang="en-US" altLang="zh-CN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/>
            </a:r>
            <a:br>
              <a:rPr lang="en-US" altLang="zh-CN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</a:br>
            <a:r>
              <a:rPr lang="zh-CN" altLang="en-US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律法与恩典的关系</a:t>
            </a:r>
            <a:endParaRPr lang="zh-CN" altLang="en-US" sz="36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" y="1200150"/>
            <a:ext cx="9144000" cy="3951194"/>
          </a:xfrm>
        </p:spPr>
        <p:txBody>
          <a:bodyPr/>
          <a:lstStyle/>
          <a:p>
            <a:pPr marL="0" marR="0" indent="8001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2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我们知道燔祭和素祭都是属于旧约律法的献祭制度，是律法的一部分，当我们谈到燔祭和素祭的新约预表这个议题的时候，势必就涉及到恩典与律法的关系。</a:t>
            </a:r>
            <a:endParaRPr lang="en-CA" sz="3200" b="1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8001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2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关于律法和恩典的关系，我们首先需要知道保罗所告诉我们的三处经文：</a:t>
            </a:r>
            <a:endParaRPr lang="en-CA" sz="3200" b="1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b="1" dirty="0">
              <a:solidFill>
                <a:srgbClr val="FF0000"/>
              </a:solidFill>
              <a:latin typeface="KaiTi" panose="02010609060101010101" charset="-122"/>
              <a:ea typeface="KaiTi" panose="02010609060101010101" charset="-122"/>
              <a:cs typeface="KaiTi" panose="0201060906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48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258662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7848600" cy="970360"/>
          </a:xfrm>
        </p:spPr>
        <p:txBody>
          <a:bodyPr>
            <a:noAutofit/>
          </a:bodyPr>
          <a:lstStyle/>
          <a:p>
            <a:pPr>
              <a:tabLst>
                <a:tab pos="4457700" algn="l"/>
              </a:tabLst>
            </a:pPr>
            <a:r>
              <a:rPr lang="zh-CN" altLang="en-US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三、整全救恩彩虹的两个半圆：</a:t>
            </a:r>
            <a:r>
              <a:rPr lang="en-US" altLang="zh-CN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/>
            </a:r>
            <a:br>
              <a:rPr lang="en-US" altLang="zh-CN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</a:br>
            <a:r>
              <a:rPr lang="zh-CN" altLang="en-US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律法与恩典的关系</a:t>
            </a:r>
            <a:endParaRPr lang="zh-CN" altLang="en-US" sz="36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" y="1200150"/>
            <a:ext cx="9144000" cy="3951194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zh-CN" altLang="en-US" sz="3000" b="1" dirty="0">
                <a:solidFill>
                  <a:srgbClr val="2E24FC"/>
                </a:solidFill>
                <a:latin typeface="Calibri"/>
                <a:ea typeface="DengXian"/>
                <a:cs typeface="Times New Roman"/>
              </a:rPr>
              <a:t>罗三</a:t>
            </a:r>
            <a:r>
              <a:rPr lang="en-US" sz="3000" b="1" dirty="0">
                <a:solidFill>
                  <a:srgbClr val="2E24FC"/>
                </a:solidFill>
                <a:latin typeface="DengXian"/>
                <a:ea typeface="DengXian"/>
                <a:cs typeface="Times New Roman"/>
              </a:rPr>
              <a:t>20</a:t>
            </a:r>
            <a:r>
              <a:rPr lang="zh-CN" altLang="en-US" sz="3000" b="1" dirty="0">
                <a:solidFill>
                  <a:srgbClr val="2E24FC"/>
                </a:solidFill>
                <a:latin typeface="Calibri"/>
                <a:ea typeface="DengXian"/>
                <a:cs typeface="Times New Roman"/>
              </a:rPr>
              <a:t>：</a:t>
            </a:r>
            <a:r>
              <a:rPr lang="zh-CN" altLang="en-US" sz="3000" b="1" dirty="0">
                <a:solidFill>
                  <a:schemeClr val="tx1"/>
                </a:solidFill>
                <a:latin typeface="Calibri"/>
                <a:ea typeface="KaiTi"/>
                <a:cs typeface="Times New Roman"/>
              </a:rPr>
              <a:t>“所以凡有血气的，没有一个因行律法能在神面前称义，</a:t>
            </a:r>
            <a:r>
              <a:rPr lang="zh-CN" altLang="en-US" sz="3000" b="1" dirty="0">
                <a:solidFill>
                  <a:srgbClr val="FF0000"/>
                </a:solidFill>
                <a:latin typeface="Calibri"/>
                <a:ea typeface="KaiTi"/>
                <a:cs typeface="Times New Roman"/>
              </a:rPr>
              <a:t>因为律法本是叫我们知罪。</a:t>
            </a:r>
            <a:r>
              <a:rPr lang="zh-CN" altLang="en-US" sz="3000" b="1" dirty="0">
                <a:latin typeface="Calibri"/>
                <a:ea typeface="KaiTi"/>
                <a:cs typeface="Times New Roman"/>
              </a:rPr>
              <a:t>”</a:t>
            </a:r>
            <a:endParaRPr lang="en-CA" sz="3000" dirty="0">
              <a:latin typeface="Calibri"/>
              <a:ea typeface="DengXian"/>
              <a:cs typeface="Times New Roman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zh-CN" altLang="en-US" sz="3000" b="1" dirty="0">
                <a:solidFill>
                  <a:srgbClr val="2E24FC"/>
                </a:solidFill>
                <a:latin typeface="Calibri"/>
                <a:ea typeface="DengXian"/>
                <a:cs typeface="Times New Roman"/>
              </a:rPr>
              <a:t>加三</a:t>
            </a:r>
            <a:r>
              <a:rPr lang="en-US" sz="3000" b="1" dirty="0">
                <a:solidFill>
                  <a:srgbClr val="2E24FC"/>
                </a:solidFill>
                <a:latin typeface="DengXian"/>
                <a:ea typeface="DengXian"/>
                <a:cs typeface="Times New Roman"/>
              </a:rPr>
              <a:t>24</a:t>
            </a:r>
            <a:r>
              <a:rPr lang="zh-CN" altLang="en-US" sz="3000" b="1" dirty="0">
                <a:solidFill>
                  <a:srgbClr val="2E24FC"/>
                </a:solidFill>
                <a:latin typeface="Calibri"/>
                <a:ea typeface="DengXian"/>
                <a:cs typeface="Times New Roman"/>
              </a:rPr>
              <a:t>：</a:t>
            </a:r>
            <a:r>
              <a:rPr lang="zh-CN" altLang="en-US" sz="3000" b="1" dirty="0">
                <a:solidFill>
                  <a:schemeClr val="tx1"/>
                </a:solidFill>
                <a:latin typeface="Calibri"/>
                <a:ea typeface="KaiTi"/>
                <a:cs typeface="Times New Roman"/>
              </a:rPr>
              <a:t>“这样，</a:t>
            </a:r>
            <a:r>
              <a:rPr lang="zh-CN" altLang="en-US" sz="3000" b="1" dirty="0">
                <a:solidFill>
                  <a:srgbClr val="FF0000"/>
                </a:solidFill>
                <a:latin typeface="Calibri"/>
                <a:ea typeface="KaiTi"/>
                <a:cs typeface="Times New Roman"/>
              </a:rPr>
              <a:t>律法是我们训蒙的师傅，引我们到基督那里，使我们因信称义。</a:t>
            </a:r>
            <a:r>
              <a:rPr lang="zh-CN" altLang="en-US" sz="3000" b="1" dirty="0">
                <a:solidFill>
                  <a:schemeClr val="tx1"/>
                </a:solidFill>
                <a:latin typeface="Calibri"/>
                <a:ea typeface="KaiTi"/>
                <a:cs typeface="Times New Roman"/>
              </a:rPr>
              <a:t>但这因信得救的理既然来到，我们从此就不在师傅手下了。”</a:t>
            </a:r>
            <a:endParaRPr lang="en-CA" sz="30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zh-CN" altLang="en-US" sz="3000" b="1" dirty="0">
                <a:solidFill>
                  <a:srgbClr val="2E24FC"/>
                </a:solidFill>
                <a:latin typeface="Calibri"/>
                <a:ea typeface="DengXian"/>
                <a:cs typeface="Times New Roman"/>
              </a:rPr>
              <a:t>罗七</a:t>
            </a:r>
            <a:r>
              <a:rPr lang="en-US" sz="3000" b="1" dirty="0">
                <a:solidFill>
                  <a:srgbClr val="2E24FC"/>
                </a:solidFill>
                <a:latin typeface="DengXian"/>
                <a:ea typeface="DengXian"/>
                <a:cs typeface="Times New Roman"/>
              </a:rPr>
              <a:t>6</a:t>
            </a:r>
            <a:r>
              <a:rPr lang="zh-CN" altLang="en-US" sz="3000" b="1" dirty="0">
                <a:solidFill>
                  <a:srgbClr val="2E24FC"/>
                </a:solidFill>
                <a:latin typeface="Calibri"/>
                <a:ea typeface="DengXian"/>
                <a:cs typeface="Times New Roman"/>
              </a:rPr>
              <a:t>：</a:t>
            </a:r>
            <a:r>
              <a:rPr lang="zh-CN" altLang="en-US" sz="3000" b="1" dirty="0">
                <a:solidFill>
                  <a:schemeClr val="tx1"/>
                </a:solidFill>
                <a:latin typeface="Calibri"/>
                <a:ea typeface="KaiTi"/>
                <a:cs typeface="Times New Roman"/>
              </a:rPr>
              <a:t>“</a:t>
            </a:r>
            <a:r>
              <a:rPr lang="zh-CN" altLang="en-US" sz="3000" b="1" dirty="0">
                <a:solidFill>
                  <a:srgbClr val="FF0000"/>
                </a:solidFill>
                <a:latin typeface="Calibri"/>
                <a:ea typeface="KaiTi"/>
                <a:cs typeface="Times New Roman"/>
              </a:rPr>
              <a:t>但我们既然在捆我们的律法上死了，现今就脱离了律法</a:t>
            </a:r>
            <a:r>
              <a:rPr lang="zh-CN" altLang="en-US" sz="3000" b="1" dirty="0">
                <a:solidFill>
                  <a:schemeClr val="tx1"/>
                </a:solidFill>
                <a:latin typeface="Calibri"/>
                <a:ea typeface="KaiTi"/>
                <a:cs typeface="Times New Roman"/>
              </a:rPr>
              <a:t>，叫我们服事主，要按着心灵（圣灵）的新样”，不按仪文的旧样。”</a:t>
            </a:r>
            <a:endParaRPr lang="en-CA" sz="30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b="1" dirty="0">
              <a:solidFill>
                <a:srgbClr val="FF0000"/>
              </a:solidFill>
              <a:latin typeface="KaiTi" panose="02010609060101010101" charset="-122"/>
              <a:ea typeface="KaiTi" panose="02010609060101010101" charset="-122"/>
              <a:cs typeface="KaiTi" panose="0201060906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49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33309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00150"/>
            <a:ext cx="9144000" cy="3943349"/>
          </a:xfrm>
        </p:spPr>
        <p:txBody>
          <a:bodyPr/>
          <a:lstStyle/>
          <a:p>
            <a:pPr marL="0" marR="0" indent="8001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2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这就是为什么过去我们很少学习旧约的献祭制度。</a:t>
            </a:r>
            <a:endParaRPr lang="en-US" altLang="zh-CN" sz="3200" b="1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8001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2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在我的记忆中，过去三十年来，我们只听陈俊文牧师在一次特会中讲过“献五祭”这个题目。</a:t>
            </a:r>
            <a:endParaRPr lang="en-CA" sz="3200" b="1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8001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2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结果，我们对旧约的献祭制度了解得很少很少。直到最近，我才认识到，旧约的献祭制度对于新约祭司的奉献和侍奉非常重要。</a:t>
            </a:r>
            <a:endParaRPr lang="en-CA" sz="3200" b="1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 smtClean="0">
                <a:solidFill>
                  <a:srgbClr val="55554A"/>
                </a:solidFill>
              </a:rPr>
              <a:t>5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70942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7848600" cy="970360"/>
          </a:xfrm>
        </p:spPr>
        <p:txBody>
          <a:bodyPr>
            <a:noAutofit/>
          </a:bodyPr>
          <a:lstStyle/>
          <a:p>
            <a:pPr>
              <a:tabLst>
                <a:tab pos="4457700" algn="l"/>
              </a:tabLst>
            </a:pPr>
            <a:r>
              <a:rPr lang="zh-CN" altLang="en-US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三、整全救恩彩虹的两个半圆：</a:t>
            </a:r>
            <a:r>
              <a:rPr lang="en-US" altLang="zh-CN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/>
            </a:r>
            <a:br>
              <a:rPr lang="en-US" altLang="zh-CN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</a:br>
            <a:r>
              <a:rPr lang="zh-CN" altLang="en-US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律法与恩典的关系</a:t>
            </a:r>
            <a:endParaRPr lang="zh-CN" altLang="en-US" sz="36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" y="1200150"/>
            <a:ext cx="9144000" cy="3951194"/>
          </a:xfrm>
        </p:spPr>
        <p:txBody>
          <a:bodyPr/>
          <a:lstStyle/>
          <a:p>
            <a:pPr marL="0" marR="0" indent="8001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2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这些经文告诉我们：没有人可以因行律法称义，律法是叫我们知罪，律法引我们到基督那里，使我们因信称义。</a:t>
            </a:r>
            <a:endParaRPr lang="en-CA" sz="3200" b="1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8001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2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这些都是：</a:t>
            </a:r>
            <a:r>
              <a:rPr lang="zh-CN" altLang="en-US" sz="3200" b="1" dirty="0">
                <a:solidFill>
                  <a:srgbClr val="2E24FC"/>
                </a:solidFill>
                <a:latin typeface="Calibri"/>
                <a:ea typeface="DengXian"/>
                <a:cs typeface="Times New Roman"/>
              </a:rPr>
              <a:t>整全救恩彩虹的一半：律法引我们到基督那里得恩典，使我们</a:t>
            </a:r>
            <a:r>
              <a:rPr lang="zh-CN" altLang="en-US" sz="3200" b="1" dirty="0">
                <a:solidFill>
                  <a:srgbClr val="FF0000"/>
                </a:solidFill>
                <a:latin typeface="Calibri"/>
                <a:ea typeface="DengXian"/>
                <a:cs typeface="Times New Roman"/>
              </a:rPr>
              <a:t>因信称义</a:t>
            </a:r>
            <a:r>
              <a:rPr lang="zh-CN" altLang="en-US" sz="3200" b="1" dirty="0">
                <a:solidFill>
                  <a:srgbClr val="2E24FC"/>
                </a:solidFill>
                <a:latin typeface="Calibri"/>
                <a:ea typeface="DengXian"/>
                <a:cs typeface="Times New Roman"/>
              </a:rPr>
              <a:t>（这是消极的恩典）；律法本身不能带给我们恩典。这半圆叫得救。</a:t>
            </a:r>
            <a:endParaRPr lang="en-CA" sz="3200" dirty="0">
              <a:solidFill>
                <a:srgbClr val="2E24FC"/>
              </a:solidFill>
              <a:latin typeface="Calibri"/>
              <a:ea typeface="DengXian"/>
              <a:cs typeface="Times New Roman"/>
            </a:endParaRPr>
          </a:p>
          <a:p>
            <a:pPr marL="0" marR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b="1" dirty="0">
              <a:solidFill>
                <a:srgbClr val="FF0000"/>
              </a:solidFill>
              <a:latin typeface="KaiTi" panose="02010609060101010101" charset="-122"/>
              <a:ea typeface="KaiTi" panose="02010609060101010101" charset="-122"/>
              <a:cs typeface="KaiTi" panose="0201060906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50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333097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7848600" cy="970360"/>
          </a:xfrm>
        </p:spPr>
        <p:txBody>
          <a:bodyPr>
            <a:noAutofit/>
          </a:bodyPr>
          <a:lstStyle/>
          <a:p>
            <a:pPr>
              <a:tabLst>
                <a:tab pos="4457700" algn="l"/>
              </a:tabLst>
            </a:pPr>
            <a:r>
              <a:rPr lang="zh-CN" altLang="en-US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三、整全救恩彩虹的两个半圆：</a:t>
            </a:r>
            <a:r>
              <a:rPr lang="en-US" altLang="zh-CN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/>
            </a:r>
            <a:br>
              <a:rPr lang="en-US" altLang="zh-CN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</a:br>
            <a:r>
              <a:rPr lang="zh-CN" altLang="en-US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律法与恩典的关系</a:t>
            </a:r>
            <a:endParaRPr lang="zh-CN" altLang="en-US" sz="36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" y="1123950"/>
            <a:ext cx="9144000" cy="4027394"/>
          </a:xfrm>
        </p:spPr>
        <p:txBody>
          <a:bodyPr/>
          <a:lstStyle/>
          <a:p>
            <a:pPr marL="0" marR="0" indent="800100">
              <a:spcBef>
                <a:spcPts val="600"/>
              </a:spcBef>
              <a:spcAft>
                <a:spcPts val="0"/>
              </a:spcAft>
              <a:buNone/>
            </a:pPr>
            <a:r>
              <a:rPr lang="zh-CN" altLang="en-US" sz="28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然而，是不是说，律法只对非信徒有效，对信徒都作废了、无效了？若真是这样，那燔祭和素祭也就对我们作废了，无效了。</a:t>
            </a:r>
            <a:endParaRPr lang="en-CA" sz="2800" b="1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800100">
              <a:spcBef>
                <a:spcPts val="600"/>
              </a:spcBef>
              <a:spcAft>
                <a:spcPts val="0"/>
              </a:spcAft>
              <a:buNone/>
            </a:pPr>
            <a:r>
              <a:rPr lang="zh-CN" altLang="en-US" sz="28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有两个理由说明这是一个错误：</a:t>
            </a:r>
            <a:endParaRPr lang="en-US" altLang="zh-CN" sz="2800" b="1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800100">
              <a:spcBef>
                <a:spcPts val="600"/>
              </a:spcBef>
              <a:spcAft>
                <a:spcPts val="0"/>
              </a:spcAft>
              <a:buNone/>
            </a:pPr>
            <a:r>
              <a:rPr lang="zh-CN" altLang="en-US" sz="28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首先，十诫是律法的核心，两大诫命也是律法的核心，它们都在基督里成全了，却并没有作废，也没有失效。</a:t>
            </a:r>
            <a:r>
              <a:rPr lang="zh-CN" altLang="en-US" sz="2800" b="1" dirty="0">
                <a:solidFill>
                  <a:srgbClr val="2E24FC"/>
                </a:solidFill>
                <a:latin typeface="Calibri"/>
                <a:ea typeface="DengXian"/>
                <a:cs typeface="Times New Roman"/>
              </a:rPr>
              <a:t>由此可见，在基督里成全了，并不等于对信徒无效了、作废了。</a:t>
            </a:r>
            <a:endParaRPr lang="en-CA" sz="2800" b="1" dirty="0">
              <a:solidFill>
                <a:srgbClr val="2E24FC"/>
              </a:solidFill>
              <a:latin typeface="Calibri"/>
              <a:ea typeface="DengXian"/>
              <a:cs typeface="Times New Roman"/>
            </a:endParaRPr>
          </a:p>
          <a:p>
            <a:pPr marL="0" marR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b="1" dirty="0">
              <a:solidFill>
                <a:srgbClr val="FF0000"/>
              </a:solidFill>
              <a:latin typeface="KaiTi" panose="02010609060101010101" charset="-122"/>
              <a:ea typeface="KaiTi" panose="02010609060101010101" charset="-122"/>
              <a:cs typeface="KaiTi" panose="0201060906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51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333097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7848600" cy="970360"/>
          </a:xfrm>
        </p:spPr>
        <p:txBody>
          <a:bodyPr>
            <a:noAutofit/>
          </a:bodyPr>
          <a:lstStyle/>
          <a:p>
            <a:pPr>
              <a:tabLst>
                <a:tab pos="4457700" algn="l"/>
              </a:tabLst>
            </a:pPr>
            <a:r>
              <a:rPr lang="zh-CN" altLang="en-US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三、整全救恩彩虹的两个半圆：</a:t>
            </a:r>
            <a:r>
              <a:rPr lang="en-US" altLang="zh-CN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/>
            </a:r>
            <a:br>
              <a:rPr lang="en-US" altLang="zh-CN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</a:br>
            <a:r>
              <a:rPr lang="zh-CN" altLang="en-US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律法与恩典的关系</a:t>
            </a:r>
            <a:endParaRPr lang="zh-CN" altLang="en-US" sz="36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" y="1123950"/>
            <a:ext cx="9144000" cy="4027394"/>
          </a:xfrm>
        </p:spPr>
        <p:txBody>
          <a:bodyPr/>
          <a:lstStyle/>
          <a:p>
            <a:pPr marL="0" marR="0" indent="74295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000" b="1" dirty="0">
                <a:solidFill>
                  <a:srgbClr val="000000"/>
                </a:solidFill>
                <a:latin typeface="Calibri"/>
                <a:ea typeface="DengXian"/>
                <a:cs typeface="Times New Roman"/>
              </a:rPr>
              <a:t>第二个理由是罗八</a:t>
            </a:r>
            <a:r>
              <a:rPr lang="en-US" sz="3000" b="1" dirty="0">
                <a:solidFill>
                  <a:srgbClr val="000000"/>
                </a:solidFill>
                <a:latin typeface="DengXian"/>
                <a:ea typeface="DengXian"/>
                <a:cs typeface="Times New Roman"/>
              </a:rPr>
              <a:t>3-4</a:t>
            </a:r>
            <a:r>
              <a:rPr lang="zh-CN" altLang="en-US" sz="3000" b="1" dirty="0">
                <a:solidFill>
                  <a:srgbClr val="000000"/>
                </a:solidFill>
                <a:latin typeface="Calibri"/>
                <a:ea typeface="DengXian"/>
                <a:cs typeface="Times New Roman"/>
              </a:rPr>
              <a:t>：</a:t>
            </a:r>
            <a:r>
              <a:rPr lang="zh-CN" altLang="en-US" sz="3000" b="1" dirty="0">
                <a:solidFill>
                  <a:srgbClr val="FF0000"/>
                </a:solidFill>
                <a:latin typeface="Calibri"/>
                <a:ea typeface="KaiTi"/>
                <a:cs typeface="Times New Roman"/>
              </a:rPr>
              <a:t>“律法既因肉体的软弱，有所不能行的，神就差遣祂的儿子成为罪身的形状，作了赎罪祭，在肉体中定了罪案，使律法的义成就在我们这不随从肉体，只随从圣灵的人身上。”</a:t>
            </a:r>
            <a:endParaRPr lang="en-CA" sz="3000" dirty="0">
              <a:solidFill>
                <a:srgbClr val="FF0000"/>
              </a:solidFill>
              <a:latin typeface="Calibri"/>
              <a:ea typeface="DengXian"/>
              <a:cs typeface="Times New Roman"/>
            </a:endParaRPr>
          </a:p>
          <a:p>
            <a:pPr marL="0" marR="0" indent="74295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000" b="1" dirty="0">
                <a:solidFill>
                  <a:srgbClr val="2E24FC"/>
                </a:solidFill>
                <a:latin typeface="Calibri"/>
                <a:ea typeface="DengXian"/>
                <a:cs typeface="Times New Roman"/>
              </a:rPr>
              <a:t>这是整全救恩彩虹的另一半：我们在基督的恩典里随从圣灵</a:t>
            </a:r>
            <a:r>
              <a:rPr lang="zh-CN" altLang="en-US" sz="3000" b="1" dirty="0">
                <a:solidFill>
                  <a:srgbClr val="FF0000"/>
                </a:solidFill>
                <a:latin typeface="Calibri"/>
                <a:ea typeface="DengXian"/>
                <a:cs typeface="Times New Roman"/>
              </a:rPr>
              <a:t>成就律法的义</a:t>
            </a:r>
            <a:r>
              <a:rPr lang="zh-CN" altLang="en-US" sz="3000" b="1" dirty="0">
                <a:solidFill>
                  <a:srgbClr val="2E24FC"/>
                </a:solidFill>
                <a:latin typeface="Calibri"/>
                <a:ea typeface="DengXian"/>
                <a:cs typeface="Times New Roman"/>
              </a:rPr>
              <a:t>（这是积极的恩典）。这半圆叫成圣</a:t>
            </a:r>
            <a:r>
              <a:rPr lang="en-US" sz="3000" b="1" dirty="0">
                <a:solidFill>
                  <a:srgbClr val="2E24FC"/>
                </a:solidFill>
                <a:latin typeface="DengXian"/>
                <a:ea typeface="DengXian"/>
                <a:cs typeface="Times New Roman"/>
              </a:rPr>
              <a:t>/</a:t>
            </a:r>
            <a:r>
              <a:rPr lang="zh-CN" altLang="en-US" sz="3000" b="1" dirty="0">
                <a:solidFill>
                  <a:srgbClr val="2E24FC"/>
                </a:solidFill>
                <a:latin typeface="Calibri"/>
                <a:ea typeface="DengXian"/>
                <a:cs typeface="Times New Roman"/>
              </a:rPr>
              <a:t>得胜。</a:t>
            </a:r>
            <a:endParaRPr lang="en-CA" sz="3000" dirty="0">
              <a:solidFill>
                <a:srgbClr val="2E24FC"/>
              </a:solidFill>
              <a:latin typeface="Calibri"/>
              <a:ea typeface="DengXian"/>
              <a:cs typeface="Times New Roman"/>
            </a:endParaRPr>
          </a:p>
          <a:p>
            <a:pPr marL="0" marR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b="1" dirty="0">
              <a:solidFill>
                <a:srgbClr val="FF0000"/>
              </a:solidFill>
              <a:latin typeface="KaiTi" panose="02010609060101010101" charset="-122"/>
              <a:ea typeface="KaiTi" panose="02010609060101010101" charset="-122"/>
              <a:cs typeface="KaiTi" panose="0201060906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52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333097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7848600" cy="970360"/>
          </a:xfrm>
        </p:spPr>
        <p:txBody>
          <a:bodyPr>
            <a:noAutofit/>
          </a:bodyPr>
          <a:lstStyle/>
          <a:p>
            <a:pPr>
              <a:tabLst>
                <a:tab pos="4457700" algn="l"/>
              </a:tabLst>
            </a:pPr>
            <a:r>
              <a:rPr lang="zh-CN" altLang="en-US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三、整全救恩彩虹的两个半圆：</a:t>
            </a:r>
            <a:r>
              <a:rPr lang="en-US" altLang="zh-CN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/>
            </a:r>
            <a:br>
              <a:rPr lang="en-US" altLang="zh-CN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</a:br>
            <a:r>
              <a:rPr lang="zh-CN" altLang="en-US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律法与恩典的关系</a:t>
            </a:r>
            <a:endParaRPr lang="zh-CN" altLang="en-US" sz="36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" y="1200150"/>
            <a:ext cx="9144000" cy="3951194"/>
          </a:xfrm>
        </p:spPr>
        <p:txBody>
          <a:bodyPr/>
          <a:lstStyle/>
          <a:p>
            <a:pPr marL="0" marR="0" indent="742950">
              <a:spcBef>
                <a:spcPts val="600"/>
              </a:spcBef>
              <a:spcAft>
                <a:spcPts val="0"/>
              </a:spcAft>
              <a:buNone/>
            </a:pPr>
            <a:r>
              <a:rPr lang="zh-CN" altLang="en-US" sz="3000" b="1" dirty="0">
                <a:solidFill>
                  <a:srgbClr val="2E24FC"/>
                </a:solidFill>
                <a:latin typeface="Calibri"/>
                <a:ea typeface="DengXian"/>
                <a:cs typeface="Times New Roman"/>
              </a:rPr>
              <a:t>由此可见，整全的救恩中有两种义：</a:t>
            </a:r>
            <a:r>
              <a:rPr lang="zh-CN" altLang="en-US" sz="3000" b="1" dirty="0">
                <a:solidFill>
                  <a:srgbClr val="FF0000"/>
                </a:solidFill>
                <a:latin typeface="Calibri"/>
                <a:ea typeface="DengXian"/>
                <a:cs typeface="Times New Roman"/>
              </a:rPr>
              <a:t>因信称义</a:t>
            </a:r>
            <a:r>
              <a:rPr lang="zh-CN" altLang="en-US" sz="3000" b="1" dirty="0">
                <a:solidFill>
                  <a:srgbClr val="2E24FC"/>
                </a:solidFill>
                <a:latin typeface="Calibri"/>
                <a:ea typeface="DengXian"/>
                <a:cs typeface="Times New Roman"/>
              </a:rPr>
              <a:t>和</a:t>
            </a:r>
            <a:r>
              <a:rPr lang="zh-CN" altLang="en-US" sz="3000" b="1" dirty="0">
                <a:solidFill>
                  <a:srgbClr val="FF0000"/>
                </a:solidFill>
                <a:latin typeface="Calibri"/>
                <a:ea typeface="DengXian"/>
                <a:cs typeface="Times New Roman"/>
              </a:rPr>
              <a:t>成就律法的义，</a:t>
            </a:r>
            <a:r>
              <a:rPr lang="zh-CN" altLang="en-US" sz="3000" b="1" dirty="0">
                <a:solidFill>
                  <a:srgbClr val="2E24FC"/>
                </a:solidFill>
                <a:latin typeface="Calibri"/>
                <a:ea typeface="DengXian"/>
                <a:cs typeface="Times New Roman"/>
              </a:rPr>
              <a:t>这两种义各自为彩虹的一半。</a:t>
            </a:r>
            <a:endParaRPr lang="en-US" altLang="zh-CN" sz="3000" b="1" dirty="0">
              <a:solidFill>
                <a:srgbClr val="2E24FC"/>
              </a:solidFill>
              <a:latin typeface="Calibri"/>
              <a:ea typeface="DengXian"/>
              <a:cs typeface="Times New Roman"/>
            </a:endParaRPr>
          </a:p>
          <a:p>
            <a:pPr marL="0" indent="742950">
              <a:spcBef>
                <a:spcPts val="600"/>
              </a:spcBef>
              <a:spcAft>
                <a:spcPts val="0"/>
              </a:spcAft>
              <a:buNone/>
            </a:pPr>
            <a:r>
              <a:rPr lang="zh-CN" altLang="en-US" sz="3000" b="1" dirty="0">
                <a:solidFill>
                  <a:srgbClr val="2E24FC"/>
                </a:solidFill>
                <a:latin typeface="Calibri"/>
                <a:ea typeface="DengXian"/>
                <a:cs typeface="Times New Roman"/>
              </a:rPr>
              <a:t>燔祭和素祭的新约预表属于整全救恩彩虹的另一半：</a:t>
            </a:r>
            <a:r>
              <a:rPr lang="zh-CN" altLang="en-US" sz="3000" b="1" dirty="0">
                <a:solidFill>
                  <a:srgbClr val="FF0000"/>
                </a:solidFill>
                <a:latin typeface="Calibri"/>
                <a:ea typeface="DengXian"/>
                <a:cs typeface="Times New Roman"/>
              </a:rPr>
              <a:t>成就律法的义</a:t>
            </a:r>
            <a:r>
              <a:rPr lang="zh-CN" altLang="en-US" sz="3000" b="1" dirty="0">
                <a:solidFill>
                  <a:srgbClr val="2E24FC"/>
                </a:solidFill>
                <a:latin typeface="Calibri"/>
                <a:ea typeface="DengXian"/>
                <a:cs typeface="Times New Roman"/>
              </a:rPr>
              <a:t>。</a:t>
            </a:r>
            <a:endParaRPr lang="en-CA" sz="3000" b="1" dirty="0">
              <a:solidFill>
                <a:srgbClr val="2E24FC"/>
              </a:solidFill>
              <a:latin typeface="Calibri"/>
              <a:ea typeface="DengXian"/>
              <a:cs typeface="Times New Roman"/>
            </a:endParaRPr>
          </a:p>
          <a:p>
            <a:pPr marL="0" marR="0" indent="742950">
              <a:spcBef>
                <a:spcPts val="600"/>
              </a:spcBef>
              <a:spcAft>
                <a:spcPts val="0"/>
              </a:spcAft>
              <a:buNone/>
            </a:pPr>
            <a:r>
              <a:rPr lang="zh-CN" altLang="en-US" sz="30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彩虹的两半结合起来构成一个整圆，代表整全的救恩。</a:t>
            </a:r>
            <a:endParaRPr lang="en-US" altLang="zh-CN" sz="3000" b="1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indent="742950">
              <a:spcBef>
                <a:spcPts val="600"/>
              </a:spcBef>
              <a:spcAft>
                <a:spcPts val="0"/>
              </a:spcAft>
              <a:buNone/>
            </a:pPr>
            <a:r>
              <a:rPr lang="zh-CN" altLang="en-US" sz="30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只有彩虹的前一半，把它当作全部救恩，这就是半吊子的救恩观。</a:t>
            </a:r>
            <a:endParaRPr lang="en-CA" sz="3000" b="1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b="1" dirty="0">
              <a:solidFill>
                <a:srgbClr val="FF0000"/>
              </a:solidFill>
              <a:latin typeface="KaiTi" panose="02010609060101010101" charset="-122"/>
              <a:ea typeface="KaiTi" panose="02010609060101010101" charset="-122"/>
              <a:cs typeface="KaiTi" panose="0201060906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53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33309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00150"/>
            <a:ext cx="9144000" cy="3943349"/>
          </a:xfrm>
        </p:spPr>
        <p:txBody>
          <a:bodyPr/>
          <a:lstStyle/>
          <a:p>
            <a:pPr marL="0" marR="0" indent="8001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2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缺乏对它的了解，结果使我们的奉献和侍奉经常偏离了神的旨意，也大大地影响了我们的奉献和侍奉的属灵果效。</a:t>
            </a:r>
            <a:endParaRPr lang="en-CA" sz="3200" b="1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8001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2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因此，我们急需在这方面补课。 </a:t>
            </a:r>
            <a:endParaRPr lang="en-CA" sz="3200" b="1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8001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200" dirty="0">
                <a:solidFill>
                  <a:schemeClr val="tx1"/>
                </a:solidFill>
                <a:latin typeface="DengXian"/>
                <a:ea typeface="DengXian"/>
                <a:cs typeface="Times New Roman"/>
              </a:rPr>
              <a:t> </a:t>
            </a:r>
            <a:endParaRPr lang="en-CA" sz="32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 smtClean="0">
                <a:solidFill>
                  <a:srgbClr val="55554A"/>
                </a:solidFill>
              </a:rPr>
              <a:t>6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7094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970360"/>
          </a:xfrm>
        </p:spPr>
        <p:txBody>
          <a:bodyPr>
            <a:noAutofit/>
          </a:bodyPr>
          <a:lstStyle/>
          <a:p>
            <a:pPr>
              <a:tabLst>
                <a:tab pos="4457700" algn="l"/>
              </a:tabLst>
            </a:pPr>
            <a:r>
              <a:rPr lang="zh-CN" altLang="en-US" sz="3600" b="1" kern="100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一、</a:t>
            </a:r>
            <a:r>
              <a:rPr lang="zh-CN" altLang="en-US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燔祭的新约预表：</a:t>
            </a:r>
            <a:r>
              <a:rPr lang="en-US" altLang="zh-CN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/>
            </a:r>
            <a:br>
              <a:rPr lang="en-US" altLang="zh-CN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</a:br>
            <a:r>
              <a:rPr lang="zh-CN" altLang="en-US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将自己（新人）献给神</a:t>
            </a:r>
            <a:endParaRPr lang="zh-CN" altLang="en-US" sz="36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" y="1123950"/>
            <a:ext cx="9144000" cy="4027394"/>
          </a:xfrm>
        </p:spPr>
        <p:txBody>
          <a:bodyPr/>
          <a:lstStyle/>
          <a:p>
            <a:pPr marL="0" marR="0" indent="742950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0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旧约献祭制度中有关燔祭最基本的记载是利未记第一章。</a:t>
            </a:r>
            <a:endParaRPr lang="en-CA" sz="3000" b="1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742950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0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实际上，利未记前五章记载了旧约献祭制度中五种最基本的、最经常的和最普遍的献祭，它们依次是：燔祭、素祭、平安祭、赎罪祭和赎愆祭。</a:t>
            </a:r>
            <a:endParaRPr lang="en-CA" sz="3000" b="1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742950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0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除了这五祭之外，还有一些其他的祭，如摇祭、举祭和奠祭等等。这些五祭之外的祭都是在比较特殊的场合下献的祭，也不是那么经常献的祭。</a:t>
            </a:r>
            <a:endParaRPr lang="en-CA" sz="3000" b="1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b="1" dirty="0">
              <a:solidFill>
                <a:srgbClr val="FF0000"/>
              </a:solidFill>
              <a:latin typeface="KaiTi" panose="02010609060101010101" charset="-122"/>
              <a:ea typeface="KaiTi" panose="02010609060101010101" charset="-122"/>
              <a:cs typeface="KaiTi" panose="0201060906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7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46899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970360"/>
          </a:xfrm>
        </p:spPr>
        <p:txBody>
          <a:bodyPr>
            <a:noAutofit/>
          </a:bodyPr>
          <a:lstStyle/>
          <a:p>
            <a:pPr>
              <a:tabLst>
                <a:tab pos="4457700" algn="l"/>
              </a:tabLst>
            </a:pPr>
            <a:r>
              <a:rPr lang="zh-CN" altLang="en-US" sz="3600" b="1" kern="100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一、</a:t>
            </a:r>
            <a:r>
              <a:rPr lang="zh-CN" altLang="en-US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燔祭的新约预表：</a:t>
            </a:r>
            <a:r>
              <a:rPr lang="en-US" altLang="zh-CN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/>
            </a:r>
            <a:br>
              <a:rPr lang="en-US" altLang="zh-CN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</a:br>
            <a:r>
              <a:rPr lang="zh-CN" altLang="en-US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将自己（新人）献给神</a:t>
            </a:r>
            <a:endParaRPr lang="zh-CN" altLang="en-US" sz="36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" y="1123950"/>
            <a:ext cx="9144000" cy="4027394"/>
          </a:xfrm>
        </p:spPr>
        <p:txBody>
          <a:bodyPr/>
          <a:lstStyle/>
          <a:p>
            <a:pPr marL="0" marR="0" indent="800100">
              <a:spcBef>
                <a:spcPts val="600"/>
              </a:spcBef>
              <a:spcAft>
                <a:spcPts val="0"/>
              </a:spcAft>
              <a:buNone/>
            </a:pPr>
            <a:r>
              <a:rPr lang="zh-CN" altLang="en-US" sz="32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下面我们来看以公牛为燔祭的经文，羊和鸟的献祭在原则上也基本相同。</a:t>
            </a:r>
            <a:endParaRPr lang="en-CA" sz="3200" b="1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indent="800100">
              <a:spcBef>
                <a:spcPts val="600"/>
              </a:spcBef>
              <a:spcAft>
                <a:spcPts val="0"/>
              </a:spcAft>
              <a:buNone/>
            </a:pPr>
            <a:r>
              <a:rPr lang="zh-CN" altLang="en-US" sz="3200" b="1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利一</a:t>
            </a:r>
            <a:r>
              <a:rPr lang="en-US" sz="3200" b="1" dirty="0">
                <a:solidFill>
                  <a:schemeClr val="tx1"/>
                </a:solidFill>
                <a:latin typeface="DengXian"/>
                <a:ea typeface="DengXian"/>
                <a:cs typeface="Times New Roman"/>
              </a:rPr>
              <a:t>1-9</a:t>
            </a:r>
            <a:r>
              <a:rPr lang="zh-CN" altLang="en-US" sz="3200" b="1" dirty="0">
                <a:solidFill>
                  <a:schemeClr val="tx1"/>
                </a:solidFill>
                <a:latin typeface="Calibri"/>
                <a:ea typeface="KaiTi"/>
                <a:cs typeface="Times New Roman"/>
              </a:rPr>
              <a:t>：</a:t>
            </a:r>
            <a:r>
              <a:rPr lang="zh-CN" altLang="en-US" sz="3200" b="1" dirty="0">
                <a:solidFill>
                  <a:srgbClr val="FF0000"/>
                </a:solidFill>
                <a:latin typeface="Calibri"/>
                <a:ea typeface="KaiTi"/>
                <a:cs typeface="Times New Roman"/>
              </a:rPr>
              <a:t>“耶和华从会幕中呼叫摩西，对他说：你晓谕以色列人说：你们中间若有人献供物给耶和华，要从牛群羊群中，献牲畜为供物。他的供物若以牛为燔祭，就要在会幕门口献一只没有残疾的公牛，可以在耶和华面前蒙悦纳。他要按手在燔祭牲头上，燔祭便蒙悦纳，为他赎罪。</a:t>
            </a:r>
            <a:endParaRPr lang="en-CA" sz="3200" dirty="0">
              <a:solidFill>
                <a:srgbClr val="FF0000"/>
              </a:solidFill>
              <a:latin typeface="Calibri"/>
              <a:ea typeface="DengXian"/>
              <a:cs typeface="Times New Roman"/>
            </a:endParaRPr>
          </a:p>
          <a:p>
            <a:pPr marL="0" marR="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endParaRPr lang="en-CA" dirty="0">
              <a:latin typeface="Calibri"/>
              <a:ea typeface="DengXian"/>
              <a:cs typeface="Times New Roman"/>
            </a:endParaRPr>
          </a:p>
          <a:p>
            <a:pPr marL="0" marR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b="1" dirty="0">
              <a:solidFill>
                <a:srgbClr val="FF0000"/>
              </a:solidFill>
              <a:latin typeface="KaiTi" panose="02010609060101010101" charset="-122"/>
              <a:ea typeface="KaiTi" panose="02010609060101010101" charset="-122"/>
              <a:cs typeface="KaiTi" panose="0201060906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8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12810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970360"/>
          </a:xfrm>
        </p:spPr>
        <p:txBody>
          <a:bodyPr>
            <a:noAutofit/>
          </a:bodyPr>
          <a:lstStyle/>
          <a:p>
            <a:pPr>
              <a:tabLst>
                <a:tab pos="4457700" algn="l"/>
              </a:tabLst>
            </a:pPr>
            <a:r>
              <a:rPr lang="zh-CN" altLang="en-US" sz="3600" b="1" kern="100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一、</a:t>
            </a:r>
            <a:r>
              <a:rPr lang="zh-CN" altLang="en-US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燔祭的新约预表：</a:t>
            </a:r>
            <a:r>
              <a:rPr lang="en-US" altLang="zh-CN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/>
            </a:r>
            <a:br>
              <a:rPr lang="en-US" altLang="zh-CN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</a:br>
            <a:r>
              <a:rPr lang="zh-CN" altLang="en-US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将自己（新人）献给神</a:t>
            </a:r>
            <a:endParaRPr lang="zh-CN" altLang="en-US" sz="36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" y="1123950"/>
            <a:ext cx="9144000" cy="4027394"/>
          </a:xfrm>
        </p:spPr>
        <p:txBody>
          <a:bodyPr/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200" b="1" dirty="0">
                <a:solidFill>
                  <a:srgbClr val="FF0000"/>
                </a:solidFill>
                <a:latin typeface="Calibri"/>
                <a:ea typeface="KaiTi"/>
                <a:cs typeface="Times New Roman"/>
              </a:rPr>
              <a:t>他要在耶和华面前宰公牛；亚伦的子孙作祭司的，要奉上血，把血洒在会幕门口坛的周围。那人要剥去燔祭牲的皮，把燔祭牲切成块子。祭司亚伦的子孙，要把火放在坛上，把柴摆在火上。亚伦子孙作祭司的，要把肉块和头并脂油，摆在坛上火的柴上。但燔祭的脏腑与腿，要用水洗，祭司就要把一切全烧在坛上，当作燔祭，献与耶和华为馨香的火祭。”</a:t>
            </a:r>
            <a:endParaRPr lang="en-CA" sz="3200" dirty="0">
              <a:solidFill>
                <a:srgbClr val="FF0000"/>
              </a:solidFill>
              <a:latin typeface="Calibri"/>
              <a:ea typeface="DengXian"/>
              <a:cs typeface="Times New Roman"/>
            </a:endParaRPr>
          </a:p>
          <a:p>
            <a:pPr marL="0" marR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b="1" dirty="0">
              <a:solidFill>
                <a:srgbClr val="FF0000"/>
              </a:solidFill>
              <a:latin typeface="KaiTi" panose="02010609060101010101" charset="-122"/>
              <a:ea typeface="KaiTi" panose="02010609060101010101" charset="-122"/>
              <a:cs typeface="KaiTi" panose="0201060906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9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128101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PP_MARK_KEY" val="f6879e44-dabe-44df-9d80-704a5c3c2e0f"/>
  <p:tag name="COMMONDATA" val="eyJoZGlkIjoiYTNmNGMxYmY0MzM5Nzc4ZmViMmY5YjU0NWE1ZmM3MWYifQ==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S101790490[1]">
  <a:themeElements>
    <a:clrScheme name="Decatur">
      <a:dk1>
        <a:sysClr val="windowText" lastClr="000000"/>
      </a:dk1>
      <a:lt1>
        <a:sysClr val="window" lastClr="FFFFFF"/>
      </a:lt1>
      <a:dk2>
        <a:srgbClr val="55554A"/>
      </a:dk2>
      <a:lt2>
        <a:srgbClr val="D7DAE1"/>
      </a:lt2>
      <a:accent1>
        <a:srgbClr val="F4680B"/>
      </a:accent1>
      <a:accent2>
        <a:srgbClr val="ABB19F"/>
      </a:accent2>
      <a:accent3>
        <a:srgbClr val="948774"/>
      </a:accent3>
      <a:accent4>
        <a:srgbClr val="7EB8E7"/>
      </a:accent4>
      <a:accent5>
        <a:srgbClr val="E3B651"/>
      </a:accent5>
      <a:accent6>
        <a:srgbClr val="96756C"/>
      </a:accent6>
      <a:hlink>
        <a:srgbClr val="66AACD"/>
      </a:hlink>
      <a:folHlink>
        <a:srgbClr val="809DB3"/>
      </a:folHlink>
    </a:clrScheme>
    <a:fontScheme name="Decatur">
      <a:majorFont>
        <a:latin typeface="Bodoni MT Condensed"/>
        <a:ea typeface=""/>
        <a:cs typeface=""/>
        <a:font script="Grek" typeface="Times New Roman"/>
        <a:font script="Cyrl" typeface="Times New Roman"/>
        <a:font script="Jpan" typeface="HG明朝E"/>
        <a:font script="Hang" typeface="HY목각파임B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catur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  <a:satMod val="110000"/>
              </a:schemeClr>
            </a:gs>
            <a:gs pos="47500">
              <a:schemeClr val="phClr">
                <a:tint val="53000"/>
                <a:satMod val="120000"/>
              </a:schemeClr>
            </a:gs>
            <a:gs pos="58500">
              <a:schemeClr val="phClr">
                <a:tint val="53000"/>
                <a:satMod val="120000"/>
              </a:schemeClr>
            </a:gs>
            <a:gs pos="100000">
              <a:schemeClr val="phClr">
                <a:tint val="90000"/>
                <a:satMod val="110000"/>
              </a:schemeClr>
            </a:gs>
          </a:gsLst>
          <a:lin ang="3600000" scaled="1"/>
        </a:gradFill>
        <a:gradFill rotWithShape="1">
          <a:gsLst>
            <a:gs pos="0">
              <a:schemeClr val="phClr">
                <a:shade val="54000"/>
                <a:satMod val="105000"/>
              </a:schemeClr>
            </a:gs>
            <a:gs pos="47500">
              <a:schemeClr val="phClr">
                <a:shade val="88000"/>
                <a:satMod val="105000"/>
              </a:schemeClr>
            </a:gs>
            <a:gs pos="58500">
              <a:schemeClr val="phClr">
                <a:shade val="88000"/>
                <a:satMod val="105000"/>
              </a:schemeClr>
            </a:gs>
            <a:gs pos="100000">
              <a:schemeClr val="phClr">
                <a:shade val="54000"/>
                <a:satMod val="105000"/>
              </a:schemeClr>
            </a:gs>
          </a:gsLst>
          <a:lin ang="36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82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3600000" algn="r" rotWithShape="0">
              <a:srgbClr val="000000">
                <a:alpha val="30000"/>
              </a:srgbClr>
            </a:outerShdw>
          </a:effectLst>
        </a:effectStyle>
        <a:effectStyle>
          <a:effectLst>
            <a:outerShdw blurRad="63500" dist="25400" dir="3600000" algn="r" rotWithShape="0">
              <a:srgbClr val="000000">
                <a:alpha val="36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9000000"/>
            </a:lightRig>
          </a:scene3d>
          <a:sp3d prstMaterial="flat">
            <a:bevelT w="38100" h="50800" prst="softRound"/>
          </a:sp3d>
        </a:effectStyle>
        <a:effectStyle>
          <a:effectLst>
            <a:outerShdw blurRad="76200" dist="38100" dir="3600000" algn="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9000000"/>
            </a:lightRig>
          </a:scene3d>
          <a:sp3d contourW="44450" prstMaterial="flat">
            <a:bevelT w="38100" h="50800" prst="softRound"/>
            <a:contourClr>
              <a:schemeClr val="phClr">
                <a:tint val="5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52000"/>
                <a:satMod val="105000"/>
              </a:schemeClr>
            </a:gs>
            <a:gs pos="47500">
              <a:schemeClr val="phClr">
                <a:tint val="90000"/>
                <a:shade val="89000"/>
                <a:satMod val="105000"/>
              </a:schemeClr>
            </a:gs>
            <a:gs pos="58500">
              <a:schemeClr val="phClr">
                <a:tint val="85000"/>
                <a:shade val="89000"/>
                <a:satMod val="105000"/>
              </a:schemeClr>
            </a:gs>
            <a:gs pos="100000">
              <a:schemeClr val="phClr">
                <a:tint val="100000"/>
                <a:shade val="52000"/>
                <a:satMod val="105000"/>
              </a:schemeClr>
            </a:gs>
          </a:gsLst>
          <a:lin ang="36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5000"/>
                <a:satMod val="120000"/>
              </a:schemeClr>
            </a:duotone>
          </a:blip>
          <a:tile tx="0" ty="0" sx="52000" sy="52000" flip="none" algn="tl"/>
        </a:blipFill>
      </a:bgFillStyleLst>
    </a:fmtScheme>
  </a:themeElements>
  <a:objectDefaults>
    <a:lnDef>
      <a:spPr>
        <a:ln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Decatur">
    <a:dk1>
      <a:sysClr val="windowText" lastClr="000000"/>
    </a:dk1>
    <a:lt1>
      <a:sysClr val="window" lastClr="FFFFFF"/>
    </a:lt1>
    <a:dk2>
      <a:srgbClr val="55554A"/>
    </a:dk2>
    <a:lt2>
      <a:srgbClr val="D7DAE1"/>
    </a:lt2>
    <a:accent1>
      <a:srgbClr val="F4680B"/>
    </a:accent1>
    <a:accent2>
      <a:srgbClr val="ABB19F"/>
    </a:accent2>
    <a:accent3>
      <a:srgbClr val="948774"/>
    </a:accent3>
    <a:accent4>
      <a:srgbClr val="7EB8E7"/>
    </a:accent4>
    <a:accent5>
      <a:srgbClr val="E3B651"/>
    </a:accent5>
    <a:accent6>
      <a:srgbClr val="96756C"/>
    </a:accent6>
    <a:hlink>
      <a:srgbClr val="66AACD"/>
    </a:hlink>
    <a:folHlink>
      <a:srgbClr val="809DB3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2143</TotalTime>
  <Words>3462</Words>
  <Application>Microsoft Office PowerPoint</Application>
  <PresentationFormat>On-screen Show (16:9)</PresentationFormat>
  <Paragraphs>257</Paragraphs>
  <Slides>53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54" baseType="lpstr">
      <vt:lpstr>TS101790490[1]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一、燔祭的新约预表： 将自己（新人）献给神</vt:lpstr>
      <vt:lpstr>一、燔祭的新约预表： 将自己（新人）献给神</vt:lpstr>
      <vt:lpstr>一、燔祭的新约预表： 将自己（新人）献给神</vt:lpstr>
      <vt:lpstr>一、燔祭的新约预表： 将自己（新人）献给神</vt:lpstr>
      <vt:lpstr>一、燔祭的新约预表： 将自己（新人）献给神</vt:lpstr>
      <vt:lpstr>一、燔祭的新约预表： 将自己（新人）献给神</vt:lpstr>
      <vt:lpstr>一、燔祭的新约预表： 将自己（新人）献给神</vt:lpstr>
      <vt:lpstr>一、燔祭的新约预表： 将自己（新人）献给神</vt:lpstr>
      <vt:lpstr>一、燔祭的新约预表： 将自己（新人）献给神</vt:lpstr>
      <vt:lpstr>一、燔祭的新约预表： 将自己（新人）献给神</vt:lpstr>
      <vt:lpstr>一、燔祭的新约预表： 将自己（新人）献给神</vt:lpstr>
      <vt:lpstr>一、燔祭的新约预表： 将自己（新人）献给神</vt:lpstr>
      <vt:lpstr>一、燔祭的新约预表： 将自己（新人）献给神</vt:lpstr>
      <vt:lpstr>一、燔祭的新约预表： 将自己（新人）献给神</vt:lpstr>
      <vt:lpstr>一、燔祭的新约预表： 将自己（新人）献给神</vt:lpstr>
      <vt:lpstr>一、燔祭的新约预表： 将自己（新人）献给神</vt:lpstr>
      <vt:lpstr>一、燔祭的新约预表： 将自己（新人）献给神</vt:lpstr>
      <vt:lpstr>一、燔祭的新约预表： 将自己（新人）献给神</vt:lpstr>
      <vt:lpstr>一、燔祭的新约预表： 将自己（新人）献给神</vt:lpstr>
      <vt:lpstr>一、燔祭的新约预表： 将自己（新人）献给神</vt:lpstr>
      <vt:lpstr>一、燔祭的新约预表： 将自己（新人）献给神</vt:lpstr>
      <vt:lpstr>二、素祭的新约预表： 将肢体（作义的器具）献给神</vt:lpstr>
      <vt:lpstr>二、素祭的新约预表： 将肢体（作义的器具）献给神</vt:lpstr>
      <vt:lpstr>二、素祭的新约预表： 将肢体（作义的器具）献给神</vt:lpstr>
      <vt:lpstr>二、素祭的新约预表： 将肢体（作义的器具）献给神</vt:lpstr>
      <vt:lpstr>二、素祭的新约预表： 将肢体（作义的器具）献给神</vt:lpstr>
      <vt:lpstr>二、素祭的新约预表： 将肢体（作义的器具）献给神</vt:lpstr>
      <vt:lpstr>二、素祭的新约预表： 将肢体（作义的器具）献给神</vt:lpstr>
      <vt:lpstr>二、素祭的新约预表： 将肢体（作义的器具）献给神</vt:lpstr>
      <vt:lpstr>二、素祭的新约预表： 将肢体（作义的器具）献给神</vt:lpstr>
      <vt:lpstr>二、素祭的新约预表： 将肢体（作义的器具）献给神</vt:lpstr>
      <vt:lpstr>二、素祭的新约预表： 将肢体（作义的器具）献给神</vt:lpstr>
      <vt:lpstr>二、素祭的新约预表： 将肢体（作义的器具）献给神</vt:lpstr>
      <vt:lpstr>二、素祭的新约预表： 将肢体（作义的器具）献给神</vt:lpstr>
      <vt:lpstr>二、素祭的新约预表： 将肢体（作义的器具）献给神</vt:lpstr>
      <vt:lpstr>二、素祭的新约预表： 将肢体（作义的器具）献给神</vt:lpstr>
      <vt:lpstr>二、素祭的新约预表： 将肢体（作义的器具）献给神</vt:lpstr>
      <vt:lpstr>二、素祭的新约预表： 将肢体（作义的器具）献给神</vt:lpstr>
      <vt:lpstr>二、素祭的新约预表： 将肢体（作义的器具）献给神</vt:lpstr>
      <vt:lpstr>二、素祭的新约预表： 将肢体（作义的器具）献给神</vt:lpstr>
      <vt:lpstr>二、素祭的新约预表： 将肢体（作义的器具）献给神</vt:lpstr>
      <vt:lpstr>三、整全救恩彩虹的两个半圆： 律法与恩典的关系</vt:lpstr>
      <vt:lpstr>三、整全救恩彩虹的两个半圆： 律法与恩典的关系</vt:lpstr>
      <vt:lpstr>三、整全救恩彩虹的两个半圆： 律法与恩典的关系</vt:lpstr>
      <vt:lpstr>三、整全救恩彩虹的两个半圆： 律法与恩典的关系</vt:lpstr>
      <vt:lpstr>三、整全救恩彩虹的两个半圆： 律法与恩典的关系</vt:lpstr>
      <vt:lpstr>三、整全救恩彩虹的两个半圆： 律法与恩典的关系</vt:lpstr>
    </vt:vector>
  </TitlesOfParts>
  <Company>AGCF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Leon Yang</dc:creator>
  <cp:lastModifiedBy>Leon Yang</cp:lastModifiedBy>
  <cp:revision>956</cp:revision>
  <dcterms:created xsi:type="dcterms:W3CDTF">2021-02-28T22:09:00Z</dcterms:created>
  <dcterms:modified xsi:type="dcterms:W3CDTF">2025-05-17T18:49:34Z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2052-11.1.0.14036</vt:lpwstr>
  </property>
  <property fmtid="{D5CDD505-2E9C-101B-9397-08002B2CF9AE}" pid="3" name="ICV">
    <vt:lpwstr>1889F7E977E2449282041897C006D1A4_13</vt:lpwstr>
  </property>
</Properties>
</file>