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849" r:id="rId2"/>
    <p:sldId id="1290" r:id="rId3"/>
    <p:sldId id="1327" r:id="rId4"/>
    <p:sldId id="1328" r:id="rId5"/>
    <p:sldId id="1329" r:id="rId6"/>
    <p:sldId id="1330" r:id="rId7"/>
    <p:sldId id="1331" r:id="rId8"/>
    <p:sldId id="1332" r:id="rId9"/>
    <p:sldId id="1333" r:id="rId10"/>
    <p:sldId id="1291" r:id="rId11"/>
    <p:sldId id="1334" r:id="rId12"/>
    <p:sldId id="1335" r:id="rId13"/>
    <p:sldId id="1336" r:id="rId14"/>
    <p:sldId id="1337" r:id="rId15"/>
    <p:sldId id="1338" r:id="rId16"/>
    <p:sldId id="1339" r:id="rId17"/>
    <p:sldId id="1340" r:id="rId18"/>
    <p:sldId id="1341" r:id="rId19"/>
    <p:sldId id="1342" r:id="rId20"/>
    <p:sldId id="1343" r:id="rId21"/>
    <p:sldId id="1344" r:id="rId22"/>
    <p:sldId id="1345" r:id="rId23"/>
    <p:sldId id="1346" r:id="rId24"/>
    <p:sldId id="1347" r:id="rId25"/>
    <p:sldId id="1348" r:id="rId26"/>
    <p:sldId id="1349" r:id="rId27"/>
    <p:sldId id="1350" r:id="rId28"/>
    <p:sldId id="1351" r:id="rId29"/>
    <p:sldId id="1352" r:id="rId30"/>
    <p:sldId id="1353" r:id="rId31"/>
    <p:sldId id="1354" r:id="rId32"/>
    <p:sldId id="1355" r:id="rId33"/>
    <p:sldId id="1356" r:id="rId34"/>
    <p:sldId id="1357" r:id="rId35"/>
    <p:sldId id="1358" r:id="rId36"/>
  </p:sldIdLst>
  <p:sldSz cx="9144000" cy="5143500" type="screen16x9"/>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0" autoAdjust="0"/>
  </p:normalViewPr>
  <p:slideViewPr>
    <p:cSldViewPr showGuides="1">
      <p:cViewPr>
        <p:scale>
          <a:sx n="80" d="100"/>
          <a:sy n="80" d="100"/>
        </p:scale>
        <p:origin x="-77" y="-514"/>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2025-05-01</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2025年5月1日星期四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886200"/>
          </a:xfrm>
        </p:spPr>
        <p:txBody>
          <a:bodyPr/>
          <a:lstStyle/>
          <a:p>
            <a:pPr marL="0" marR="0" indent="0" algn="ctr">
              <a:spcBef>
                <a:spcPts val="600"/>
              </a:spcBef>
              <a:spcAft>
                <a:spcPts val="600"/>
              </a:spcAft>
              <a:buNone/>
            </a:pPr>
            <a:r>
              <a:rPr lang="zh-CN" altLang="en-US" sz="4800" b="1" kern="100" dirty="0">
                <a:solidFill>
                  <a:srgbClr val="FF0000"/>
                </a:solidFill>
                <a:latin typeface="Calibri"/>
                <a:ea typeface="KaiTi"/>
                <a:cs typeface="Times New Roman"/>
              </a:rPr>
              <a:t>让</a:t>
            </a:r>
            <a:r>
              <a:rPr lang="zh-CN" altLang="en-US" sz="4800" b="1" kern="100" dirty="0" smtClean="0">
                <a:solidFill>
                  <a:srgbClr val="FF0000"/>
                </a:solidFill>
                <a:latin typeface="Calibri"/>
                <a:ea typeface="KaiTi"/>
                <a:cs typeface="Times New Roman"/>
              </a:rPr>
              <a:t>我们</a:t>
            </a:r>
            <a:r>
              <a:rPr lang="zh-CN" altLang="en-US" sz="4800" b="1" dirty="0">
                <a:solidFill>
                  <a:srgbClr val="FF0000"/>
                </a:solidFill>
                <a:latin typeface="KaiTi" panose="02010609060101010101" pitchFamily="49" charset="-122"/>
                <a:ea typeface="KaiTi" panose="02010609060101010101" pitchFamily="49" charset="-122"/>
                <a:cs typeface="Times New Roman"/>
              </a:rPr>
              <a:t>全人奉献来事奉神</a:t>
            </a:r>
            <a:r>
              <a:rPr lang="zh-CN" altLang="en-US" sz="4800" b="1" kern="100" dirty="0" smtClean="0">
                <a:solidFill>
                  <a:srgbClr val="FF0000"/>
                </a:solidFill>
                <a:latin typeface="Calibri"/>
                <a:ea typeface="KaiTi"/>
                <a:cs typeface="Times New Roman"/>
              </a:rPr>
              <a:t>（上）</a:t>
            </a:r>
            <a:endParaRPr lang="en-CA" sz="4800" kern="100" dirty="0">
              <a:solidFill>
                <a:srgbClr val="FF0000"/>
              </a:solidFill>
              <a:latin typeface="Calibri"/>
              <a:ea typeface="DengXian"/>
              <a:cs typeface="Times New Roman"/>
            </a:endParaRPr>
          </a:p>
          <a:p>
            <a:pPr marL="0" marR="0" indent="0" algn="ctr">
              <a:spcBef>
                <a:spcPts val="600"/>
              </a:spcBef>
              <a:spcAft>
                <a:spcPts val="600"/>
              </a:spcAft>
              <a:buNone/>
            </a:pPr>
            <a:r>
              <a:rPr lang="en-US" altLang="zh-CN" sz="4800" b="1" kern="100" dirty="0" smtClean="0">
                <a:solidFill>
                  <a:srgbClr val="FF0000"/>
                </a:solidFill>
                <a:latin typeface="Calibri"/>
                <a:ea typeface="KaiTi"/>
                <a:cs typeface="Times New Roman"/>
              </a:rPr>
              <a:t>——</a:t>
            </a:r>
            <a:r>
              <a:rPr lang="zh-CN" altLang="en-US" sz="4800" b="1" dirty="0">
                <a:solidFill>
                  <a:srgbClr val="FF0000"/>
                </a:solidFill>
                <a:latin typeface="KaiTi" panose="02010609060101010101" pitchFamily="49" charset="-122"/>
                <a:ea typeface="KaiTi" panose="02010609060101010101" pitchFamily="49" charset="-122"/>
                <a:cs typeface="Times New Roman"/>
              </a:rPr>
              <a:t>奉献与事奉的三块基石</a:t>
            </a:r>
            <a:endParaRPr lang="en-CA" sz="4800" kern="100" dirty="0">
              <a:solidFill>
                <a:srgbClr val="FF0000"/>
              </a:solidFill>
              <a:latin typeface="KaiTi" panose="02010609060101010101" pitchFamily="49" charset="-122"/>
              <a:ea typeface="KaiTi" panose="02010609060101010101" pitchFamily="49" charset="-122"/>
              <a:cs typeface="Times New Roman"/>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5</a:t>
            </a: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4</a:t>
            </a: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51194"/>
          </a:xfrm>
        </p:spPr>
        <p:txBody>
          <a:bodyPr/>
          <a:lstStyle/>
          <a:p>
            <a:pPr marL="0" marR="0" indent="0">
              <a:spcBef>
                <a:spcPts val="600"/>
              </a:spcBef>
              <a:spcAft>
                <a:spcPts val="600"/>
              </a:spcAft>
              <a:buNone/>
            </a:pPr>
            <a:r>
              <a:rPr lang="zh-CN" altLang="en-US" sz="3200" b="1" dirty="0">
                <a:solidFill>
                  <a:schemeClr val="tx1"/>
                </a:solidFill>
                <a:latin typeface="Calibri"/>
                <a:ea typeface="SimSun"/>
                <a:cs typeface="Times New Roman"/>
              </a:rPr>
              <a:t>（一）整全的救恩</a:t>
            </a:r>
            <a:endParaRPr lang="en-CA" sz="3200" b="1" dirty="0">
              <a:solidFill>
                <a:schemeClr val="tx1"/>
              </a:solidFill>
              <a:latin typeface="Calibri"/>
              <a:ea typeface="SimSun"/>
              <a:cs typeface="Times New Roman"/>
            </a:endParaRPr>
          </a:p>
          <a:p>
            <a:pPr marL="0" marR="0" indent="800100">
              <a:spcBef>
                <a:spcPts val="600"/>
              </a:spcBef>
              <a:spcAft>
                <a:spcPts val="600"/>
              </a:spcAft>
              <a:buNone/>
            </a:pPr>
            <a:r>
              <a:rPr lang="zh-CN" altLang="en-US" sz="3200" dirty="0" smtClean="0">
                <a:solidFill>
                  <a:schemeClr val="tx1"/>
                </a:solidFill>
                <a:latin typeface="Calibri"/>
                <a:ea typeface="SimSun"/>
                <a:cs typeface="Times New Roman"/>
              </a:rPr>
              <a:t>路</a:t>
            </a:r>
            <a:r>
              <a:rPr lang="zh-CN" altLang="en-US" sz="3200" dirty="0">
                <a:solidFill>
                  <a:schemeClr val="tx1"/>
                </a:solidFill>
                <a:latin typeface="Calibri"/>
                <a:ea typeface="SimSun"/>
                <a:cs typeface="Times New Roman"/>
              </a:rPr>
              <a:t>一</a:t>
            </a:r>
            <a:r>
              <a:rPr lang="en-US" sz="3200" dirty="0">
                <a:solidFill>
                  <a:schemeClr val="tx1"/>
                </a:solidFill>
                <a:latin typeface="Calibri"/>
                <a:ea typeface="SimSun"/>
                <a:cs typeface="Times New Roman"/>
              </a:rPr>
              <a:t>74-75</a:t>
            </a:r>
            <a:r>
              <a:rPr lang="zh-CN" altLang="en-US" sz="3200" dirty="0">
                <a:solidFill>
                  <a:schemeClr val="tx1"/>
                </a:solidFill>
                <a:latin typeface="Calibri"/>
                <a:ea typeface="SimSun"/>
                <a:cs typeface="Times New Roman"/>
              </a:rPr>
              <a:t>：</a:t>
            </a:r>
            <a:r>
              <a:rPr lang="zh-CN" altLang="en-US" sz="3200" b="1" dirty="0">
                <a:solidFill>
                  <a:srgbClr val="FF0000"/>
                </a:solidFill>
                <a:latin typeface="Calibri"/>
                <a:ea typeface="SimSun"/>
                <a:cs typeface="Times New Roman"/>
              </a:rPr>
              <a:t>“叫我们既从仇敌手中被救出来，就可以终身在祂面前坦然无惧地用圣洁、公义事奉祂。”</a:t>
            </a:r>
            <a:endParaRPr lang="en-CA" sz="3200" b="1" dirty="0">
              <a:solidFill>
                <a:srgbClr val="FF0000"/>
              </a:solidFill>
              <a:latin typeface="Calibri"/>
              <a:ea typeface="SimSun"/>
              <a:cs typeface="Times New Roman"/>
            </a:endParaRPr>
          </a:p>
          <a:p>
            <a:pPr marL="0" marR="0" indent="800100">
              <a:spcBef>
                <a:spcPts val="600"/>
              </a:spcBef>
              <a:spcAft>
                <a:spcPts val="600"/>
              </a:spcAft>
              <a:buNone/>
            </a:pPr>
            <a:r>
              <a:rPr lang="zh-CN" altLang="en-US" sz="3200" dirty="0" smtClean="0">
                <a:solidFill>
                  <a:schemeClr val="tx1"/>
                </a:solidFill>
                <a:latin typeface="Calibri"/>
                <a:ea typeface="SimSun"/>
                <a:cs typeface="Times New Roman"/>
              </a:rPr>
              <a:t>上述</a:t>
            </a:r>
            <a:r>
              <a:rPr lang="zh-CN" altLang="en-US" sz="3200" dirty="0">
                <a:solidFill>
                  <a:schemeClr val="tx1"/>
                </a:solidFill>
                <a:latin typeface="Calibri"/>
                <a:ea typeface="SimSun"/>
                <a:cs typeface="Times New Roman"/>
              </a:rPr>
              <a:t>经文可以视为有关奉献和事奉的第一块基石。实际上，它就是新约整全救恩的一个浓缩版，其中包括两个要素：</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143468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207501" cy="4027394"/>
          </a:xfrm>
        </p:spPr>
        <p:txBody>
          <a:bodyPr/>
          <a:lstStyle/>
          <a:p>
            <a:pPr lvl="0">
              <a:spcBef>
                <a:spcPts val="600"/>
              </a:spcBef>
              <a:spcAft>
                <a:spcPts val="600"/>
              </a:spcAft>
              <a:buFont typeface="+mj-lt"/>
              <a:buAutoNum type="arabicPeriod"/>
            </a:pPr>
            <a:r>
              <a:rPr lang="zh-CN" altLang="en-US" sz="2800" dirty="0">
                <a:solidFill>
                  <a:schemeClr val="tx1"/>
                </a:solidFill>
                <a:latin typeface="Calibri"/>
                <a:ea typeface="SimSun"/>
                <a:cs typeface="Times New Roman"/>
              </a:rPr>
              <a:t>救恩的基础、消极、被动面，或得救：“叫我们从仇敌手中被救出来”。</a:t>
            </a:r>
            <a:endParaRPr lang="en-CA" sz="2800" dirty="0">
              <a:solidFill>
                <a:schemeClr val="tx1"/>
              </a:solidFill>
              <a:latin typeface="Calibri"/>
              <a:ea typeface="SimSun"/>
              <a:cs typeface="Times New Roman"/>
            </a:endParaRPr>
          </a:p>
          <a:p>
            <a:pPr lvl="0">
              <a:spcBef>
                <a:spcPts val="600"/>
              </a:spcBef>
              <a:spcAft>
                <a:spcPts val="600"/>
              </a:spcAft>
              <a:buFont typeface="+mj-lt"/>
              <a:buAutoNum type="arabicPeriod"/>
            </a:pPr>
            <a:r>
              <a:rPr lang="zh-CN" altLang="en-US" sz="2800" dirty="0">
                <a:solidFill>
                  <a:schemeClr val="tx1"/>
                </a:solidFill>
                <a:latin typeface="Calibri"/>
                <a:ea typeface="SimSun"/>
                <a:cs typeface="Times New Roman"/>
              </a:rPr>
              <a:t>救恩的目的、积极、主动面，或成圣：“可以终身（献身）在祂面前坦然无惧地用圣洁、公义事奉祂”。</a:t>
            </a:r>
            <a:endParaRPr lang="en-CA" sz="2800" dirty="0">
              <a:solidFill>
                <a:schemeClr val="tx1"/>
              </a:solidFill>
              <a:latin typeface="Calibri"/>
              <a:ea typeface="SimSun"/>
              <a:cs typeface="Times New Roman"/>
            </a:endParaRPr>
          </a:p>
          <a:p>
            <a:pPr marL="0" marR="0" indent="685800">
              <a:spcBef>
                <a:spcPts val="600"/>
              </a:spcBef>
              <a:spcAft>
                <a:spcPts val="600"/>
              </a:spcAft>
              <a:buNone/>
            </a:pPr>
            <a:r>
              <a:rPr lang="zh-CN" altLang="en-US" sz="2800" dirty="0">
                <a:solidFill>
                  <a:schemeClr val="tx1"/>
                </a:solidFill>
                <a:latin typeface="Calibri"/>
                <a:ea typeface="SimSun"/>
                <a:cs typeface="Times New Roman"/>
              </a:rPr>
              <a:t>我们可将上述要素用一个公式来表达如下：</a:t>
            </a:r>
            <a:endParaRPr lang="en-CA" sz="2800" dirty="0">
              <a:solidFill>
                <a:schemeClr val="tx1"/>
              </a:solidFill>
              <a:latin typeface="Calibri"/>
              <a:ea typeface="SimSun"/>
              <a:cs typeface="Times New Roman"/>
            </a:endParaRPr>
          </a:p>
          <a:p>
            <a:pPr marL="0" marR="0" indent="685800">
              <a:spcBef>
                <a:spcPts val="600"/>
              </a:spcBef>
              <a:spcAft>
                <a:spcPts val="600"/>
              </a:spcAft>
              <a:buNone/>
            </a:pPr>
            <a:r>
              <a:rPr lang="zh-CN" altLang="en-US" sz="2800" dirty="0">
                <a:solidFill>
                  <a:schemeClr val="tx1"/>
                </a:solidFill>
                <a:latin typeface="Calibri"/>
                <a:ea typeface="SimSun"/>
                <a:cs typeface="Times New Roman"/>
              </a:rPr>
              <a:t>新约整全救恩</a:t>
            </a:r>
            <a:r>
              <a:rPr lang="en-US" sz="2800" dirty="0">
                <a:solidFill>
                  <a:schemeClr val="tx1"/>
                </a:solidFill>
                <a:latin typeface="Calibri"/>
                <a:ea typeface="SimSun"/>
                <a:cs typeface="Times New Roman"/>
              </a:rPr>
              <a:t> =  </a:t>
            </a:r>
            <a:r>
              <a:rPr lang="zh-CN" altLang="en-US" sz="2800" dirty="0">
                <a:solidFill>
                  <a:schemeClr val="tx1"/>
                </a:solidFill>
                <a:latin typeface="Calibri"/>
                <a:ea typeface="SimSun"/>
                <a:cs typeface="Times New Roman"/>
              </a:rPr>
              <a:t>救恩的基础</a:t>
            </a:r>
            <a:r>
              <a:rPr lang="en-US" sz="2800" dirty="0">
                <a:solidFill>
                  <a:schemeClr val="tx1"/>
                </a:solidFill>
                <a:latin typeface="Calibri"/>
                <a:ea typeface="SimSun"/>
                <a:cs typeface="Times New Roman"/>
              </a:rPr>
              <a:t>  +  </a:t>
            </a:r>
            <a:r>
              <a:rPr lang="zh-CN" altLang="en-US" sz="2800" dirty="0">
                <a:solidFill>
                  <a:schemeClr val="tx1"/>
                </a:solidFill>
                <a:latin typeface="Calibri"/>
                <a:ea typeface="SimSun"/>
                <a:cs typeface="Times New Roman"/>
              </a:rPr>
              <a:t>救恩的目的</a:t>
            </a:r>
            <a:r>
              <a:rPr lang="en-US" sz="2800" dirty="0">
                <a:solidFill>
                  <a:schemeClr val="tx1"/>
                </a:solidFill>
                <a:latin typeface="Calibri"/>
                <a:ea typeface="SimSun"/>
                <a:cs typeface="Times New Roman"/>
              </a:rPr>
              <a:t>       </a:t>
            </a:r>
            <a:r>
              <a:rPr lang="en-US" sz="2800" dirty="0" smtClean="0">
                <a:solidFill>
                  <a:schemeClr val="tx1"/>
                </a:solidFill>
                <a:latin typeface="Calibri"/>
                <a:ea typeface="SimSun"/>
                <a:cs typeface="Times New Roman"/>
              </a:rPr>
              <a:t>    1-1</a:t>
            </a:r>
            <a:endParaRPr lang="en-CA" sz="2800" dirty="0">
              <a:solidFill>
                <a:schemeClr val="tx1"/>
              </a:solidFill>
              <a:latin typeface="Calibri"/>
              <a:ea typeface="SimSun"/>
              <a:cs typeface="Times New Roman"/>
            </a:endParaRPr>
          </a:p>
          <a:p>
            <a:pPr marL="0" marR="0" indent="685800">
              <a:spcBef>
                <a:spcPts val="600"/>
              </a:spcBef>
              <a:spcAft>
                <a:spcPts val="600"/>
              </a:spcAft>
              <a:buNone/>
            </a:pPr>
            <a:r>
              <a:rPr lang="en-US" sz="2800" dirty="0">
                <a:solidFill>
                  <a:schemeClr val="tx1"/>
                </a:solidFill>
                <a:latin typeface="Calibri"/>
                <a:ea typeface="SimSun"/>
                <a:cs typeface="Times New Roman"/>
              </a:rPr>
              <a:t>	            </a:t>
            </a:r>
            <a:r>
              <a:rPr lang="en-US" sz="2800" dirty="0" smtClean="0">
                <a:solidFill>
                  <a:schemeClr val="tx1"/>
                </a:solidFill>
                <a:latin typeface="Calibri"/>
                <a:ea typeface="SimSun"/>
                <a:cs typeface="Times New Roman"/>
              </a:rPr>
              <a:t>	  =  </a:t>
            </a:r>
            <a:r>
              <a:rPr lang="zh-CN" altLang="en-US" sz="2800" dirty="0" smtClean="0">
                <a:solidFill>
                  <a:schemeClr val="tx1"/>
                </a:solidFill>
                <a:latin typeface="Calibri"/>
                <a:ea typeface="SimSun"/>
                <a:cs typeface="Times New Roman"/>
              </a:rPr>
              <a:t>得救</a:t>
            </a:r>
            <a:r>
              <a:rPr lang="en-US" sz="2800" dirty="0" smtClean="0">
                <a:solidFill>
                  <a:schemeClr val="tx1"/>
                </a:solidFill>
                <a:latin typeface="Calibri"/>
                <a:ea typeface="SimSun"/>
                <a:cs typeface="Times New Roman"/>
              </a:rPr>
              <a:t>      </a:t>
            </a:r>
            <a:r>
              <a:rPr lang="en-US" sz="2800" dirty="0">
                <a:solidFill>
                  <a:schemeClr val="tx1"/>
                </a:solidFill>
                <a:latin typeface="Calibri"/>
                <a:ea typeface="SimSun"/>
                <a:cs typeface="Times New Roman"/>
              </a:rPr>
              <a:t>+    </a:t>
            </a:r>
            <a:r>
              <a:rPr lang="zh-CN" altLang="en-US" sz="2800" dirty="0">
                <a:solidFill>
                  <a:schemeClr val="tx1"/>
                </a:solidFill>
                <a:latin typeface="Calibri"/>
                <a:ea typeface="SimSun"/>
                <a:cs typeface="Times New Roman"/>
              </a:rPr>
              <a:t>成圣（事奉神</a:t>
            </a:r>
            <a:r>
              <a:rPr lang="zh-CN" altLang="en-US" sz="2800" dirty="0" smtClean="0">
                <a:solidFill>
                  <a:schemeClr val="tx1"/>
                </a:solidFill>
                <a:latin typeface="Calibri"/>
                <a:ea typeface="SimSun"/>
                <a:cs typeface="Times New Roman"/>
              </a:rPr>
              <a:t>）</a:t>
            </a:r>
            <a:r>
              <a:rPr lang="en-US" sz="2800" dirty="0" smtClean="0">
                <a:solidFill>
                  <a:schemeClr val="tx1"/>
                </a:solidFill>
                <a:latin typeface="Calibri"/>
                <a:ea typeface="SimSun"/>
                <a:cs typeface="Times New Roman"/>
              </a:rPr>
              <a:t>          1-2</a:t>
            </a:r>
            <a:endParaRPr lang="en-CA" sz="28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047750"/>
            <a:ext cx="9207501" cy="4103594"/>
          </a:xfrm>
        </p:spPr>
        <p:txBody>
          <a:bodyPr/>
          <a:lstStyle/>
          <a:p>
            <a:pPr marL="0" marR="0" indent="0">
              <a:spcBef>
                <a:spcPts val="600"/>
              </a:spcBef>
              <a:spcAft>
                <a:spcPts val="0"/>
              </a:spcAft>
              <a:buNone/>
            </a:pPr>
            <a:r>
              <a:rPr lang="zh-CN" altLang="en-US" sz="2800" b="1" dirty="0">
                <a:solidFill>
                  <a:schemeClr val="tx1"/>
                </a:solidFill>
                <a:latin typeface="Calibri"/>
                <a:ea typeface="SimSun"/>
                <a:cs typeface="Times New Roman"/>
              </a:rPr>
              <a:t>（二）应用与反思</a:t>
            </a:r>
            <a:endParaRPr lang="en-CA" sz="2800" b="1" dirty="0">
              <a:solidFill>
                <a:schemeClr val="tx1"/>
              </a:solidFill>
              <a:latin typeface="Calibri"/>
              <a:ea typeface="SimSun"/>
              <a:cs typeface="Times New Roman"/>
            </a:endParaRPr>
          </a:p>
          <a:p>
            <a:pPr marL="0" marR="0" indent="685800">
              <a:spcBef>
                <a:spcPts val="600"/>
              </a:spcBef>
              <a:spcAft>
                <a:spcPts val="0"/>
              </a:spcAft>
              <a:buNone/>
            </a:pPr>
            <a:r>
              <a:rPr lang="zh-CN" altLang="en-US" sz="2800" dirty="0">
                <a:solidFill>
                  <a:schemeClr val="tx1"/>
                </a:solidFill>
                <a:latin typeface="Calibri"/>
                <a:ea typeface="SimSun"/>
                <a:cs typeface="Times New Roman"/>
              </a:rPr>
              <a:t>下面谈谈对奉献与事奉的第一块基石</a:t>
            </a:r>
            <a:r>
              <a:rPr lang="en-US" altLang="zh-CN" sz="2800" dirty="0">
                <a:solidFill>
                  <a:schemeClr val="tx1"/>
                </a:solidFill>
                <a:latin typeface="Calibri"/>
                <a:ea typeface="SimSun"/>
                <a:cs typeface="Times New Roman"/>
              </a:rPr>
              <a:t>——</a:t>
            </a:r>
            <a:r>
              <a:rPr lang="zh-CN" altLang="en-US" sz="2800" dirty="0">
                <a:solidFill>
                  <a:schemeClr val="tx1"/>
                </a:solidFill>
                <a:latin typeface="Calibri"/>
                <a:ea typeface="SimSun"/>
                <a:cs typeface="Times New Roman"/>
              </a:rPr>
              <a:t>救恩的目的是事奉神</a:t>
            </a:r>
            <a:r>
              <a:rPr lang="en-US" altLang="zh-CN" sz="2800" dirty="0">
                <a:solidFill>
                  <a:schemeClr val="tx1"/>
                </a:solidFill>
                <a:latin typeface="Calibri"/>
                <a:ea typeface="SimSun"/>
                <a:cs typeface="Times New Roman"/>
              </a:rPr>
              <a:t>——</a:t>
            </a:r>
            <a:r>
              <a:rPr lang="zh-CN" altLang="en-US" sz="2800" dirty="0">
                <a:solidFill>
                  <a:schemeClr val="tx1"/>
                </a:solidFill>
                <a:latin typeface="Calibri"/>
                <a:ea typeface="SimSun"/>
                <a:cs typeface="Times New Roman"/>
              </a:rPr>
              <a:t>的应用与反思：</a:t>
            </a:r>
            <a:endParaRPr lang="en-CA" sz="2800" dirty="0">
              <a:solidFill>
                <a:schemeClr val="tx1"/>
              </a:solidFill>
              <a:latin typeface="Calibri"/>
              <a:ea typeface="SimSun"/>
              <a:cs typeface="Times New Roman"/>
            </a:endParaRPr>
          </a:p>
          <a:p>
            <a:pPr marL="0" indent="0">
              <a:spcBef>
                <a:spcPts val="600"/>
              </a:spcBef>
              <a:spcAft>
                <a:spcPts val="0"/>
              </a:spcAft>
              <a:buNone/>
            </a:pPr>
            <a:r>
              <a:rPr lang="en-US" altLang="zh-CN" sz="2800" dirty="0" smtClean="0">
                <a:solidFill>
                  <a:schemeClr val="tx1"/>
                </a:solidFill>
                <a:latin typeface="Calibri"/>
                <a:ea typeface="SimSun"/>
                <a:cs typeface="Times New Roman"/>
              </a:rPr>
              <a:t>1</a:t>
            </a:r>
            <a:r>
              <a:rPr lang="zh-CN" altLang="en-US" sz="2800" dirty="0" smtClean="0">
                <a:solidFill>
                  <a:schemeClr val="tx1"/>
                </a:solidFill>
                <a:latin typeface="Calibri"/>
                <a:ea typeface="SimSun"/>
                <a:cs typeface="Times New Roman"/>
              </a:rPr>
              <a:t>、应用</a:t>
            </a:r>
            <a:r>
              <a:rPr lang="zh-CN" altLang="en-US" sz="2800" dirty="0">
                <a:solidFill>
                  <a:schemeClr val="tx1"/>
                </a:solidFill>
                <a:latin typeface="Calibri"/>
                <a:ea typeface="SimSun"/>
                <a:cs typeface="Times New Roman"/>
              </a:rPr>
              <a:t>：不作仅仅得救的基督徒。</a:t>
            </a:r>
            <a:endParaRPr lang="en-CA" sz="2800" dirty="0">
              <a:solidFill>
                <a:schemeClr val="tx1"/>
              </a:solidFill>
              <a:latin typeface="Calibri"/>
              <a:ea typeface="SimSun"/>
              <a:cs typeface="Times New Roman"/>
            </a:endParaRPr>
          </a:p>
          <a:p>
            <a:pPr marL="0" marR="0" indent="685800">
              <a:spcBef>
                <a:spcPts val="600"/>
              </a:spcBef>
              <a:spcAft>
                <a:spcPts val="0"/>
              </a:spcAft>
              <a:buNone/>
            </a:pPr>
            <a:r>
              <a:rPr lang="zh-CN" altLang="en-US" sz="2800" dirty="0">
                <a:solidFill>
                  <a:schemeClr val="tx1"/>
                </a:solidFill>
                <a:latin typeface="Calibri"/>
                <a:ea typeface="SimSun"/>
                <a:cs typeface="Times New Roman"/>
              </a:rPr>
              <a:t>根据上面对路一</a:t>
            </a:r>
            <a:r>
              <a:rPr lang="en-US" sz="2800" dirty="0">
                <a:solidFill>
                  <a:schemeClr val="tx1"/>
                </a:solidFill>
                <a:latin typeface="Calibri"/>
                <a:ea typeface="SimSun"/>
                <a:cs typeface="Times New Roman"/>
              </a:rPr>
              <a:t>74-75 </a:t>
            </a:r>
            <a:r>
              <a:rPr lang="zh-CN" altLang="en-US" sz="2800" dirty="0">
                <a:solidFill>
                  <a:schemeClr val="tx1"/>
                </a:solidFill>
                <a:latin typeface="Calibri"/>
                <a:ea typeface="SimSun"/>
                <a:cs typeface="Times New Roman"/>
              </a:rPr>
              <a:t>的解释可以看到，奉献与事奉的第一块基石其实就是新约整全救恩的教义或原则。认识这一个教义或原则有什么实际意义？我相信，最重要的实际意义或应用就是：</a:t>
            </a:r>
            <a:r>
              <a:rPr lang="zh-CN" altLang="en-US" sz="2800" b="1" dirty="0">
                <a:solidFill>
                  <a:srgbClr val="2E24FC"/>
                </a:solidFill>
                <a:latin typeface="Calibri"/>
                <a:ea typeface="SimSun"/>
                <a:cs typeface="Times New Roman"/>
              </a:rPr>
              <a:t>改变半吊子的救恩观，不作仅仅得救的基督徒，参与和投身于事奉神。</a:t>
            </a:r>
            <a:endParaRPr lang="en-CA" sz="2800" dirty="0">
              <a:solidFill>
                <a:srgbClr val="2E24FC"/>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51194"/>
          </a:xfrm>
        </p:spPr>
        <p:txBody>
          <a:bodyPr/>
          <a:lstStyle/>
          <a:p>
            <a:pPr marL="0" indent="800100">
              <a:lnSpc>
                <a:spcPct val="115000"/>
              </a:lnSpc>
              <a:spcBef>
                <a:spcPts val="600"/>
              </a:spcBef>
              <a:spcAft>
                <a:spcPts val="600"/>
              </a:spcAft>
              <a:buNone/>
            </a:pPr>
            <a:r>
              <a:rPr lang="zh-CN" altLang="en-US" sz="3200" dirty="0">
                <a:solidFill>
                  <a:schemeClr val="tx1"/>
                </a:solidFill>
                <a:latin typeface="Calibri"/>
                <a:ea typeface="SimSun"/>
                <a:cs typeface="Times New Roman"/>
              </a:rPr>
              <a:t>新教传统教会和信徒中存在一个主要的偏差，就是将救恩的基础当做了全部救恩，结果就是许多人接受了半吊子的救恩观，作仅仅得救的基督徒，很少参与事奉神。这种偏差对于新教教会，不是局部、特殊存在的现象，而是全局、普遍存在的现象。其实它也是存在于天主教教会中、全局和普遍的现象。</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51194"/>
          </a:xfrm>
        </p:spPr>
        <p:txBody>
          <a:bodyPr/>
          <a:lstStyle/>
          <a:p>
            <a:pPr marL="0" indent="800100">
              <a:lnSpc>
                <a:spcPct val="115000"/>
              </a:lnSpc>
              <a:spcBef>
                <a:spcPts val="600"/>
              </a:spcBef>
              <a:spcAft>
                <a:spcPts val="600"/>
              </a:spcAft>
              <a:buNone/>
            </a:pPr>
            <a:r>
              <a:rPr lang="zh-CN" altLang="en-US" sz="3200" dirty="0">
                <a:solidFill>
                  <a:schemeClr val="tx1"/>
                </a:solidFill>
                <a:latin typeface="Calibri"/>
                <a:ea typeface="SimSun"/>
                <a:cs typeface="Times New Roman"/>
              </a:rPr>
              <a:t>值得指出的是：新教改教家们曾批评天主教教会中神父或神职人员与“平信徒”二分，但宗教改革过去五百年之后，新教教会中也没有从根本上改变这个“二分”的基本格局，只不过改头换面，变成了得救与成圣</a:t>
            </a:r>
            <a:r>
              <a:rPr lang="en-US" sz="3200" dirty="0">
                <a:solidFill>
                  <a:schemeClr val="tx1"/>
                </a:solidFill>
                <a:latin typeface="Calibri"/>
                <a:ea typeface="SimSun"/>
                <a:cs typeface="Times New Roman"/>
              </a:rPr>
              <a:t>/</a:t>
            </a:r>
            <a:r>
              <a:rPr lang="zh-CN" altLang="en-US" sz="3200" dirty="0">
                <a:solidFill>
                  <a:schemeClr val="tx1"/>
                </a:solidFill>
                <a:latin typeface="Calibri"/>
                <a:ea typeface="SimSun"/>
                <a:cs typeface="Times New Roman"/>
              </a:rPr>
              <a:t>得胜“二分”的基本格局。</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207501" cy="4027394"/>
          </a:xfrm>
        </p:spPr>
        <p:txBody>
          <a:bodyPr/>
          <a:lstStyle/>
          <a:p>
            <a:pPr marL="0" lvl="0" indent="0">
              <a:spcBef>
                <a:spcPts val="600"/>
              </a:spcBef>
              <a:spcAft>
                <a:spcPts val="0"/>
              </a:spcAft>
              <a:buNone/>
            </a:pPr>
            <a:r>
              <a:rPr lang="en-US" altLang="zh-CN" sz="3200" dirty="0" smtClean="0">
                <a:solidFill>
                  <a:schemeClr val="tx1"/>
                </a:solidFill>
                <a:latin typeface="Calibri"/>
                <a:ea typeface="SimSun"/>
                <a:cs typeface="Times New Roman"/>
              </a:rPr>
              <a:t>2</a:t>
            </a:r>
            <a:r>
              <a:rPr lang="zh-CN" altLang="en-US" sz="3200" dirty="0" smtClean="0">
                <a:solidFill>
                  <a:schemeClr val="tx1"/>
                </a:solidFill>
                <a:latin typeface="Calibri"/>
                <a:ea typeface="SimSun"/>
                <a:cs typeface="Times New Roman"/>
              </a:rPr>
              <a:t>、反思</a:t>
            </a:r>
            <a:r>
              <a:rPr lang="zh-CN" altLang="en-US" sz="3200" dirty="0">
                <a:solidFill>
                  <a:schemeClr val="tx1"/>
                </a:solidFill>
                <a:latin typeface="Calibri"/>
                <a:ea typeface="SimSun"/>
                <a:cs typeface="Times New Roman"/>
              </a:rPr>
              <a:t>：恢复并落实“信徒皆祭司”的教义。</a:t>
            </a:r>
            <a:endParaRPr lang="en-CA" sz="3200" dirty="0">
              <a:solidFill>
                <a:schemeClr val="tx1"/>
              </a:solidFill>
              <a:latin typeface="Calibri"/>
              <a:ea typeface="SimSun"/>
              <a:cs typeface="Times New Roman"/>
            </a:endParaRPr>
          </a:p>
          <a:p>
            <a:pPr marL="0" marR="0" indent="800100">
              <a:spcBef>
                <a:spcPts val="600"/>
              </a:spcBef>
              <a:spcAft>
                <a:spcPts val="0"/>
              </a:spcAft>
              <a:buNone/>
            </a:pPr>
            <a:r>
              <a:rPr lang="zh-CN" altLang="en-US" sz="3200" dirty="0">
                <a:solidFill>
                  <a:schemeClr val="tx1"/>
                </a:solidFill>
                <a:latin typeface="Calibri"/>
                <a:ea typeface="SimSun"/>
                <a:cs typeface="Times New Roman"/>
              </a:rPr>
              <a:t>马丁</a:t>
            </a:r>
            <a:r>
              <a:rPr lang="en-US" altLang="zh-CN" sz="3200" dirty="0">
                <a:solidFill>
                  <a:schemeClr val="tx1"/>
                </a:solidFill>
                <a:latin typeface="Calibri"/>
                <a:ea typeface="SimSun"/>
                <a:cs typeface="Times New Roman"/>
              </a:rPr>
              <a:t>·</a:t>
            </a:r>
            <a:r>
              <a:rPr lang="zh-CN" altLang="en-US" sz="3200" dirty="0">
                <a:solidFill>
                  <a:schemeClr val="tx1"/>
                </a:solidFill>
                <a:latin typeface="Calibri"/>
                <a:ea typeface="SimSun"/>
                <a:cs typeface="Times New Roman"/>
              </a:rPr>
              <a:t>路德批评罗马天主教将神职人员与平信徒二分，结果使罗马天主教教会实际上退回到了旧约时期祭司利未人与犹太民众二分的宗教体制。此外，路德还在“因信称义”的基础上，进一步恢复了“信徒皆祭司”的教义。这是功不可没的。不幸的是，宗教改革已经过去五百年了，新教教会至今也并没有落实“信徒皆祭司”这个教义。</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207501" cy="4027394"/>
          </a:xfrm>
        </p:spPr>
        <p:txBody>
          <a:bodyPr/>
          <a:lstStyle/>
          <a:p>
            <a:pPr marL="0" marR="0" indent="685800">
              <a:spcBef>
                <a:spcPts val="600"/>
              </a:spcBef>
              <a:spcAft>
                <a:spcPts val="600"/>
              </a:spcAft>
              <a:buNone/>
            </a:pPr>
            <a:r>
              <a:rPr lang="zh-CN" altLang="en-US" sz="2800" dirty="0">
                <a:solidFill>
                  <a:schemeClr val="tx1"/>
                </a:solidFill>
                <a:latin typeface="Calibri"/>
                <a:ea typeface="SimSun"/>
                <a:cs typeface="Times New Roman"/>
              </a:rPr>
              <a:t>究其根源，一个主要原因可能是用救恩的基础或得救取代了新约整全的救恩。因此，当今教会实在急迫需要恢复新约整全救恩的教义，才能落实“信徒皆祭司”的教义。</a:t>
            </a:r>
            <a:endParaRPr lang="en-CA" sz="2800" dirty="0">
              <a:solidFill>
                <a:schemeClr val="tx1"/>
              </a:solidFill>
              <a:latin typeface="Calibri"/>
              <a:ea typeface="SimSun"/>
              <a:cs typeface="Times New Roman"/>
            </a:endParaRPr>
          </a:p>
          <a:p>
            <a:pPr marL="0" marR="0" indent="685800">
              <a:spcBef>
                <a:spcPts val="600"/>
              </a:spcBef>
              <a:spcAft>
                <a:spcPts val="600"/>
              </a:spcAft>
              <a:buNone/>
            </a:pPr>
            <a:r>
              <a:rPr lang="zh-CN" altLang="en-US" sz="2800" dirty="0">
                <a:solidFill>
                  <a:schemeClr val="tx1"/>
                </a:solidFill>
                <a:latin typeface="Calibri"/>
                <a:ea typeface="SimSun"/>
                <a:cs typeface="Times New Roman"/>
              </a:rPr>
              <a:t>此外，佳恩教会成立三十年来，在传讲新约整全救恩、并落实“信徒皆祭司”的教义上，既取得了一定的成效和经验，同时也得到了一点教训。什么教训呢？那就是：我们有必要区分参与事奉与担任教会同工或领袖：前者是落实信徒皆祭司的教义，后者则属于属灵领袖的建造。</a:t>
            </a:r>
            <a:endParaRPr lang="en-CA" sz="28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pPr>
              <a:tabLst>
                <a:tab pos="4457700" algn="l"/>
              </a:tabLst>
            </a:pPr>
            <a:r>
              <a:rPr lang="zh-CN" altLang="en-US" sz="3600" b="1" kern="100" dirty="0">
                <a:solidFill>
                  <a:srgbClr val="FF0000"/>
                </a:solidFill>
                <a:effectLst/>
                <a:latin typeface="+mn-ea"/>
                <a:cs typeface="Times New Roman"/>
              </a:rPr>
              <a:t>一</a:t>
            </a:r>
            <a:r>
              <a:rPr lang="zh-CN" altLang="en-US" sz="3600" b="1" kern="100"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第一块基石：救恩的目的是事奉神</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51194"/>
          </a:xfrm>
        </p:spPr>
        <p:txBody>
          <a:bodyPr/>
          <a:lstStyle/>
          <a:p>
            <a:pPr marL="0" indent="800100">
              <a:lnSpc>
                <a:spcPct val="115000"/>
              </a:lnSpc>
              <a:spcBef>
                <a:spcPts val="600"/>
              </a:spcBef>
              <a:spcAft>
                <a:spcPts val="600"/>
              </a:spcAft>
              <a:buNone/>
            </a:pPr>
            <a:r>
              <a:rPr lang="zh-CN" altLang="en-US" sz="3200" dirty="0">
                <a:solidFill>
                  <a:schemeClr val="tx1"/>
                </a:solidFill>
                <a:latin typeface="Calibri"/>
                <a:ea typeface="SimSun"/>
                <a:cs typeface="Times New Roman"/>
              </a:rPr>
              <a:t>“落实信徒皆祭司”与“属灵领袖的建造”之间有所联系，但毕竟不是同一回事或同一个领域。根据新约圣经，特别是教牧书信的教导，</a:t>
            </a:r>
            <a:r>
              <a:rPr lang="zh-CN" altLang="en-US" sz="3200" b="1" dirty="0">
                <a:solidFill>
                  <a:srgbClr val="2E24FC"/>
                </a:solidFill>
                <a:latin typeface="Calibri"/>
                <a:ea typeface="SimSun"/>
                <a:cs typeface="Times New Roman"/>
              </a:rPr>
              <a:t>参与事奉是神对每个信徒的普遍呼召和特权，而担任教会同工或领袖则是神对部分信徒的特殊呼召和恩赐；二者在条件和资格上都有很大的不同。</a:t>
            </a:r>
            <a:endParaRPr lang="en-CA" sz="3200" dirty="0">
              <a:solidFill>
                <a:srgbClr val="2E24FC"/>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zh-CN" altLang="en-US" sz="3200" b="1" dirty="0">
                <a:solidFill>
                  <a:schemeClr val="tx1"/>
                </a:solidFill>
                <a:latin typeface="Calibri"/>
                <a:ea typeface="SimSun"/>
                <a:cs typeface="Times New Roman"/>
              </a:rPr>
              <a:t>（一）罗十二</a:t>
            </a:r>
            <a:r>
              <a:rPr lang="en-US" sz="3200" b="1" dirty="0">
                <a:solidFill>
                  <a:schemeClr val="tx1"/>
                </a:solidFill>
                <a:latin typeface="SimSun"/>
                <a:ea typeface="SimSun"/>
                <a:cs typeface="Times New Roman"/>
              </a:rPr>
              <a:t>1</a:t>
            </a:r>
            <a:r>
              <a:rPr lang="zh-CN" altLang="en-US" sz="3200" b="1" dirty="0">
                <a:solidFill>
                  <a:schemeClr val="tx1"/>
                </a:solidFill>
                <a:latin typeface="Calibri"/>
                <a:ea typeface="SimSun"/>
                <a:cs typeface="Times New Roman"/>
              </a:rPr>
              <a:t>的两个结论</a:t>
            </a:r>
            <a:endParaRPr lang="en-CA" sz="3200" b="1"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smtClean="0">
                <a:solidFill>
                  <a:schemeClr val="tx1"/>
                </a:solidFill>
                <a:latin typeface="Calibri"/>
                <a:ea typeface="SimSun"/>
                <a:cs typeface="Times New Roman"/>
              </a:rPr>
              <a:t>罗</a:t>
            </a:r>
            <a:r>
              <a:rPr lang="zh-CN" altLang="en-US" sz="3200" dirty="0">
                <a:solidFill>
                  <a:schemeClr val="tx1"/>
                </a:solidFill>
                <a:latin typeface="Calibri"/>
                <a:ea typeface="SimSun"/>
                <a:cs typeface="Times New Roman"/>
              </a:rPr>
              <a:t>十二</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a:t>
            </a:r>
            <a:r>
              <a:rPr lang="zh-CN" altLang="en-US" sz="3200" b="1" dirty="0">
                <a:solidFill>
                  <a:srgbClr val="FF0000"/>
                </a:solidFill>
                <a:latin typeface="Calibri"/>
                <a:ea typeface="SimSun"/>
                <a:cs typeface="Times New Roman"/>
              </a:rPr>
              <a:t>“所以弟兄们，我以神的慈悲劝你们，将身体献上当作活祭，是圣洁的、是神所喜悦的；你们如此事奉，乃是理所当然的。”</a:t>
            </a:r>
            <a:endParaRPr lang="en-CA" sz="3200" b="1" dirty="0">
              <a:solidFill>
                <a:srgbClr val="FF0000"/>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403934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indent="800100">
              <a:spcBef>
                <a:spcPts val="600"/>
              </a:spcBef>
              <a:spcAft>
                <a:spcPts val="600"/>
              </a:spcAft>
              <a:buNone/>
            </a:pPr>
            <a:r>
              <a:rPr lang="zh-CN" altLang="en-US" sz="3200" dirty="0">
                <a:solidFill>
                  <a:schemeClr val="tx1"/>
                </a:solidFill>
                <a:latin typeface="Calibri"/>
                <a:ea typeface="SimSun"/>
                <a:cs typeface="Times New Roman"/>
              </a:rPr>
              <a:t>上述经文是新约圣经里最著名的经文之一，这是名不虚传的。这节经文（可能加上罗十二</a:t>
            </a:r>
            <a:r>
              <a:rPr lang="en-US" sz="3200" dirty="0">
                <a:solidFill>
                  <a:schemeClr val="tx1"/>
                </a:solidFill>
                <a:latin typeface="SimSun"/>
                <a:ea typeface="SimSun"/>
                <a:cs typeface="Times New Roman"/>
              </a:rPr>
              <a:t>2</a:t>
            </a:r>
            <a:r>
              <a:rPr lang="zh-CN" altLang="en-US" sz="3200" dirty="0">
                <a:solidFill>
                  <a:schemeClr val="tx1"/>
                </a:solidFill>
                <a:latin typeface="Calibri"/>
                <a:ea typeface="SimSun"/>
                <a:cs typeface="Times New Roman"/>
              </a:rPr>
              <a:t>）总结了基督徒对神在基督里向我们所施的恩典或救恩所当有的回应。此外，这节经文在罗马书中占据着枢纽的位置，因此起到了承前启后的关键作用：“承前”是指它回应罗马书前十一章整全救恩的论述；“启后”是指它提供了罗马书后五章基督徒信仰与生活的总括性指导原则。</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indent="914400">
              <a:spcBef>
                <a:spcPts val="600"/>
              </a:spcBef>
              <a:spcAft>
                <a:spcPts val="600"/>
              </a:spcAft>
              <a:buNone/>
            </a:pPr>
            <a:r>
              <a:rPr lang="zh-CN" altLang="en-US" sz="3600" dirty="0">
                <a:solidFill>
                  <a:schemeClr val="tx1"/>
                </a:solidFill>
                <a:latin typeface="Calibri"/>
                <a:ea typeface="SimSun"/>
                <a:cs typeface="Times New Roman"/>
              </a:rPr>
              <a:t>这个月我们的主题是</a:t>
            </a:r>
            <a:r>
              <a:rPr lang="zh-CN" altLang="en-US" sz="3600" dirty="0" smtClean="0">
                <a:solidFill>
                  <a:schemeClr val="tx1"/>
                </a:solidFill>
                <a:latin typeface="Calibri"/>
                <a:ea typeface="SimSun"/>
                <a:cs typeface="Times New Roman"/>
              </a:rPr>
              <a:t>：</a:t>
            </a:r>
            <a:endParaRPr lang="en-US" altLang="zh-CN" sz="3600" dirty="0" smtClean="0">
              <a:solidFill>
                <a:schemeClr val="tx1"/>
              </a:solidFill>
              <a:latin typeface="Calibri"/>
              <a:ea typeface="SimSun"/>
              <a:cs typeface="Times New Roman"/>
            </a:endParaRPr>
          </a:p>
          <a:p>
            <a:pPr marL="0" indent="914400">
              <a:spcBef>
                <a:spcPts val="600"/>
              </a:spcBef>
              <a:spcAft>
                <a:spcPts val="600"/>
              </a:spcAft>
              <a:buNone/>
            </a:pPr>
            <a:r>
              <a:rPr lang="zh-CN" altLang="en-US" sz="3600" b="1" dirty="0" smtClean="0">
                <a:solidFill>
                  <a:srgbClr val="FF0000"/>
                </a:solidFill>
                <a:latin typeface="Calibri"/>
                <a:ea typeface="SimSun"/>
                <a:cs typeface="Times New Roman"/>
              </a:rPr>
              <a:t>让</a:t>
            </a:r>
            <a:r>
              <a:rPr lang="zh-CN" altLang="en-US" sz="3600" b="1" dirty="0">
                <a:solidFill>
                  <a:srgbClr val="FF0000"/>
                </a:solidFill>
                <a:latin typeface="Calibri"/>
                <a:ea typeface="SimSun"/>
                <a:cs typeface="Times New Roman"/>
              </a:rPr>
              <a:t>我们全人奉献来事奉神</a:t>
            </a:r>
            <a:r>
              <a:rPr lang="zh-CN" altLang="en-US" sz="3600" dirty="0" smtClean="0">
                <a:solidFill>
                  <a:srgbClr val="FF0000"/>
                </a:solidFill>
                <a:latin typeface="Calibri"/>
                <a:ea typeface="SimSun"/>
                <a:cs typeface="Times New Roman"/>
              </a:rPr>
              <a:t>。</a:t>
            </a:r>
            <a:endParaRPr lang="en-US" altLang="zh-CN" sz="3600" dirty="0" smtClean="0">
              <a:solidFill>
                <a:srgbClr val="FF0000"/>
              </a:solidFill>
              <a:latin typeface="Calibri"/>
              <a:ea typeface="SimSun"/>
              <a:cs typeface="Times New Roman"/>
            </a:endParaRPr>
          </a:p>
          <a:p>
            <a:pPr marL="0" indent="914400">
              <a:spcBef>
                <a:spcPts val="600"/>
              </a:spcBef>
              <a:spcAft>
                <a:spcPts val="600"/>
              </a:spcAft>
              <a:buNone/>
            </a:pPr>
            <a:r>
              <a:rPr lang="zh-CN" altLang="en-US" sz="3600" dirty="0" smtClean="0">
                <a:solidFill>
                  <a:schemeClr val="tx1"/>
                </a:solidFill>
                <a:latin typeface="Calibri"/>
                <a:ea typeface="SimSun"/>
                <a:cs typeface="Times New Roman"/>
              </a:rPr>
              <a:t>今天</a:t>
            </a:r>
            <a:r>
              <a:rPr lang="zh-CN" altLang="en-US" sz="3600" dirty="0">
                <a:solidFill>
                  <a:schemeClr val="tx1"/>
                </a:solidFill>
                <a:latin typeface="Calibri"/>
                <a:ea typeface="SimSun"/>
                <a:cs typeface="Times New Roman"/>
              </a:rPr>
              <a:t>是第一堂，副标题是</a:t>
            </a:r>
            <a:r>
              <a:rPr lang="zh-CN" altLang="en-US" sz="3600" dirty="0" smtClean="0">
                <a:solidFill>
                  <a:schemeClr val="tx1"/>
                </a:solidFill>
                <a:latin typeface="Calibri"/>
                <a:ea typeface="SimSun"/>
                <a:cs typeface="Times New Roman"/>
              </a:rPr>
              <a:t>：</a:t>
            </a:r>
            <a:endParaRPr lang="en-US" altLang="zh-CN" sz="3600" dirty="0" smtClean="0">
              <a:solidFill>
                <a:schemeClr val="tx1"/>
              </a:solidFill>
              <a:latin typeface="Calibri"/>
              <a:ea typeface="SimSun"/>
              <a:cs typeface="Times New Roman"/>
            </a:endParaRPr>
          </a:p>
          <a:p>
            <a:pPr marL="0" indent="914400">
              <a:spcBef>
                <a:spcPts val="600"/>
              </a:spcBef>
              <a:spcAft>
                <a:spcPts val="600"/>
              </a:spcAft>
              <a:buNone/>
            </a:pPr>
            <a:r>
              <a:rPr lang="zh-CN" altLang="en-US" sz="3600" b="1" dirty="0" smtClean="0">
                <a:solidFill>
                  <a:srgbClr val="FF0000"/>
                </a:solidFill>
                <a:latin typeface="Calibri"/>
                <a:ea typeface="SimSun"/>
                <a:cs typeface="Times New Roman"/>
              </a:rPr>
              <a:t>奉献</a:t>
            </a:r>
            <a:r>
              <a:rPr lang="zh-CN" altLang="en-US" sz="3600" b="1" dirty="0">
                <a:solidFill>
                  <a:srgbClr val="FF0000"/>
                </a:solidFill>
                <a:latin typeface="Calibri"/>
                <a:ea typeface="SimSun"/>
                <a:cs typeface="Times New Roman"/>
              </a:rPr>
              <a:t>与事奉的三块基石</a:t>
            </a:r>
            <a:r>
              <a:rPr lang="zh-CN" altLang="en-US" sz="3600" dirty="0">
                <a:solidFill>
                  <a:srgbClr val="FF0000"/>
                </a:solidFill>
                <a:latin typeface="Calibri"/>
                <a:ea typeface="SimSun"/>
                <a:cs typeface="Times New Roman"/>
              </a:rPr>
              <a:t>。</a:t>
            </a:r>
            <a:endParaRPr lang="en-CA" sz="3600" dirty="0">
              <a:solidFill>
                <a:srgbClr val="FF0000"/>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indent="800100">
              <a:lnSpc>
                <a:spcPct val="115000"/>
              </a:lnSpc>
              <a:spcBef>
                <a:spcPts val="600"/>
              </a:spcBef>
              <a:spcAft>
                <a:spcPts val="600"/>
              </a:spcAft>
              <a:buNone/>
            </a:pPr>
            <a:r>
              <a:rPr lang="zh-CN" altLang="en-US" sz="3200" dirty="0">
                <a:solidFill>
                  <a:schemeClr val="tx1"/>
                </a:solidFill>
                <a:latin typeface="Calibri"/>
                <a:ea typeface="SimSun"/>
                <a:cs typeface="Times New Roman"/>
              </a:rPr>
              <a:t>这节经文中有一个关键词是我们过去没有充分理解的，这个词就是“</a:t>
            </a:r>
            <a:r>
              <a:rPr lang="en-US" sz="3200" dirty="0" err="1">
                <a:solidFill>
                  <a:schemeClr val="tx1"/>
                </a:solidFill>
                <a:latin typeface="SimSun"/>
                <a:ea typeface="SimSun"/>
                <a:cs typeface="Times New Roman"/>
              </a:rPr>
              <a:t>Logikos</a:t>
            </a:r>
            <a:r>
              <a:rPr lang="en-US" sz="3200" dirty="0">
                <a:solidFill>
                  <a:schemeClr val="tx1"/>
                </a:solidFill>
                <a:latin typeface="SimSun"/>
                <a:ea typeface="SimSun"/>
                <a:cs typeface="Times New Roman"/>
              </a:rPr>
              <a:t>,</a:t>
            </a:r>
            <a:r>
              <a:rPr lang="zh-CN" altLang="en-US" sz="3200" dirty="0">
                <a:solidFill>
                  <a:schemeClr val="tx1"/>
                </a:solidFill>
                <a:latin typeface="Calibri"/>
                <a:ea typeface="SimSun"/>
                <a:cs typeface="Times New Roman"/>
              </a:rPr>
              <a:t>罗基可士”，希腊文字根是“</a:t>
            </a:r>
            <a:r>
              <a:rPr lang="en-US" sz="3200" dirty="0">
                <a:solidFill>
                  <a:schemeClr val="tx1"/>
                </a:solidFill>
                <a:latin typeface="SimSun"/>
                <a:ea typeface="SimSun"/>
                <a:cs typeface="Times New Roman"/>
              </a:rPr>
              <a:t>logos,</a:t>
            </a:r>
            <a:r>
              <a:rPr lang="zh-CN" altLang="en-US" sz="3200" dirty="0">
                <a:solidFill>
                  <a:schemeClr val="tx1"/>
                </a:solidFill>
                <a:latin typeface="Calibri"/>
                <a:ea typeface="SimSun"/>
                <a:cs typeface="Times New Roman"/>
              </a:rPr>
              <a:t>道”，这个词具有合理的、和真实的双重意思。根据和对应这个词的双重意思，我们可以从罗十二</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得出两个结论：</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spcBef>
                <a:spcPts val="600"/>
              </a:spcBef>
              <a:spcAft>
                <a:spcPts val="600"/>
              </a:spcAft>
              <a:buNone/>
            </a:pP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、将“</a:t>
            </a:r>
            <a:r>
              <a:rPr lang="en-US" sz="3200" dirty="0" err="1">
                <a:solidFill>
                  <a:schemeClr val="tx1"/>
                </a:solidFill>
                <a:latin typeface="SimSun"/>
                <a:ea typeface="SimSun"/>
                <a:cs typeface="Times New Roman"/>
              </a:rPr>
              <a:t>Logikos</a:t>
            </a:r>
            <a:r>
              <a:rPr lang="zh-CN" altLang="en-US" sz="3200" dirty="0">
                <a:solidFill>
                  <a:schemeClr val="tx1"/>
                </a:solidFill>
                <a:latin typeface="Calibri"/>
                <a:ea typeface="SimSun"/>
                <a:cs typeface="Times New Roman"/>
              </a:rPr>
              <a:t>”解作合理的，罗十二</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告诉我们奉献与事奉的神圣理由或原因，那就是副词“所以”和“神的慈悲（或怜悯）”所表示的，即罗前十一章所论述的福音或新约整全救恩，从而我们可以得出第一个结论：</a:t>
            </a:r>
            <a:endParaRPr lang="en-CA" sz="3200" dirty="0">
              <a:solidFill>
                <a:schemeClr val="tx1"/>
              </a:solidFill>
              <a:latin typeface="Calibri"/>
              <a:ea typeface="SimSun"/>
              <a:cs typeface="Times New Roman"/>
            </a:endParaRPr>
          </a:p>
          <a:p>
            <a:pPr marL="0" indent="800100">
              <a:spcBef>
                <a:spcPts val="600"/>
              </a:spcBef>
              <a:spcAft>
                <a:spcPts val="600"/>
              </a:spcAft>
              <a:buNone/>
            </a:pPr>
            <a:r>
              <a:rPr lang="zh-CN" altLang="en-US" sz="3200" b="1" dirty="0" smtClean="0">
                <a:solidFill>
                  <a:srgbClr val="2E24FC"/>
                </a:solidFill>
                <a:ea typeface="SimSun"/>
                <a:cs typeface="Times New Roman"/>
              </a:rPr>
              <a:t>奉献</a:t>
            </a:r>
            <a:r>
              <a:rPr lang="zh-CN" altLang="en-US" sz="3200" b="1" dirty="0">
                <a:solidFill>
                  <a:srgbClr val="2E24FC"/>
                </a:solidFill>
                <a:ea typeface="SimSun"/>
                <a:cs typeface="Times New Roman"/>
              </a:rPr>
              <a:t>与事奉是我们对神的恩典</a:t>
            </a:r>
            <a:r>
              <a:rPr lang="en-US" sz="3200" b="1" dirty="0">
                <a:solidFill>
                  <a:srgbClr val="2E24FC"/>
                </a:solidFill>
                <a:latin typeface="SimSun"/>
                <a:cs typeface="Times New Roman"/>
              </a:rPr>
              <a:t>/</a:t>
            </a:r>
            <a:r>
              <a:rPr lang="zh-CN" altLang="en-US" sz="3200" b="1" dirty="0">
                <a:solidFill>
                  <a:srgbClr val="2E24FC"/>
                </a:solidFill>
                <a:ea typeface="SimSun"/>
                <a:cs typeface="Times New Roman"/>
              </a:rPr>
              <a:t>怜悯（福音或救恩）的合理的（理所当然的）回应。</a:t>
            </a:r>
            <a:endParaRPr lang="zh-CN" altLang="en-US" b="1" dirty="0">
              <a:solidFill>
                <a:srgbClr val="2E24FC"/>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en-US" sz="3200" dirty="0">
                <a:solidFill>
                  <a:schemeClr val="tx1"/>
                </a:solidFill>
                <a:latin typeface="SimSun"/>
                <a:ea typeface="SimSun"/>
                <a:cs typeface="Times New Roman"/>
              </a:rPr>
              <a:t>2</a:t>
            </a:r>
            <a:r>
              <a:rPr lang="zh-CN" altLang="en-US" sz="3200" dirty="0">
                <a:solidFill>
                  <a:schemeClr val="tx1"/>
                </a:solidFill>
                <a:latin typeface="Calibri"/>
                <a:ea typeface="SimSun"/>
                <a:cs typeface="Times New Roman"/>
              </a:rPr>
              <a:t>、将“</a:t>
            </a:r>
            <a:r>
              <a:rPr lang="en-US" sz="3200" dirty="0" err="1">
                <a:solidFill>
                  <a:schemeClr val="tx1"/>
                </a:solidFill>
                <a:latin typeface="SimSun"/>
                <a:ea typeface="SimSun"/>
                <a:cs typeface="Times New Roman"/>
              </a:rPr>
              <a:t>Logikos</a:t>
            </a:r>
            <a:r>
              <a:rPr lang="zh-CN" altLang="en-US" sz="3200" dirty="0">
                <a:solidFill>
                  <a:schemeClr val="tx1"/>
                </a:solidFill>
                <a:latin typeface="Calibri"/>
                <a:ea typeface="SimSun"/>
                <a:cs typeface="Times New Roman"/>
              </a:rPr>
              <a:t>”解作真实的，罗十二</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告诉我们奉献与事奉的神圣性质：首先是真实的，此外也是活的，圣洁的，和神所喜悦的。由此我们可以得出第二个结论：</a:t>
            </a:r>
            <a:endParaRPr lang="en-CA" sz="3200" dirty="0">
              <a:solidFill>
                <a:schemeClr val="tx1"/>
              </a:solidFill>
              <a:latin typeface="Calibri"/>
              <a:ea typeface="SimSun"/>
              <a:cs typeface="Times New Roman"/>
            </a:endParaRPr>
          </a:p>
          <a:p>
            <a:pPr marL="0" marR="0" indent="857250">
              <a:lnSpc>
                <a:spcPct val="115000"/>
              </a:lnSpc>
              <a:spcBef>
                <a:spcPts val="0"/>
              </a:spcBef>
              <a:spcAft>
                <a:spcPts val="1000"/>
              </a:spcAft>
              <a:buNone/>
            </a:pPr>
            <a:r>
              <a:rPr lang="zh-CN" altLang="en-US" sz="3200" b="1" dirty="0" smtClean="0">
                <a:solidFill>
                  <a:srgbClr val="2E24FC"/>
                </a:solidFill>
                <a:latin typeface="Calibri"/>
                <a:ea typeface="SimSun"/>
                <a:cs typeface="Times New Roman"/>
              </a:rPr>
              <a:t>我们</a:t>
            </a:r>
            <a:r>
              <a:rPr lang="zh-CN" altLang="en-US" sz="3200" b="1" dirty="0">
                <a:solidFill>
                  <a:srgbClr val="2E24FC"/>
                </a:solidFill>
                <a:latin typeface="Calibri"/>
                <a:ea typeface="SimSun"/>
                <a:cs typeface="Times New Roman"/>
              </a:rPr>
              <a:t>对神的奉献与事奉既是真实的，也是活的、圣洁的，和神所喜悦的。</a:t>
            </a:r>
            <a:endParaRPr lang="en-CA" sz="3200" dirty="0">
              <a:solidFill>
                <a:srgbClr val="2E24FC"/>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zh-CN" altLang="en-US" sz="3200" b="1" dirty="0">
                <a:solidFill>
                  <a:schemeClr val="tx1"/>
                </a:solidFill>
                <a:latin typeface="Calibri"/>
                <a:ea typeface="SimSun"/>
                <a:cs typeface="Times New Roman"/>
              </a:rPr>
              <a:t>（二）反思与应用</a:t>
            </a:r>
            <a:endParaRPr lang="en-CA" sz="3200" b="1"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smtClean="0">
                <a:solidFill>
                  <a:schemeClr val="tx1"/>
                </a:solidFill>
                <a:latin typeface="Calibri"/>
                <a:ea typeface="SimSun"/>
                <a:cs typeface="Times New Roman"/>
              </a:rPr>
              <a:t>上述</a:t>
            </a:r>
            <a:r>
              <a:rPr lang="zh-CN" altLang="en-US" sz="3200" dirty="0">
                <a:solidFill>
                  <a:schemeClr val="tx1"/>
                </a:solidFill>
                <a:latin typeface="Calibri"/>
                <a:ea typeface="SimSun"/>
                <a:cs typeface="Times New Roman"/>
              </a:rPr>
              <a:t>有关罗十二</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的第一个结论是关于奉献和事奉的神圣理由或原因，它决定了我们奉献和事奉神的动机。而上述第二个结论是关于我们奉献和事奉的神圣本质，它决定了我们奉献和事奉神的方式和态度。与此相应，我们有如下两点反思与应用：</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1" y="1200150"/>
            <a:ext cx="9144000" cy="3943350"/>
          </a:xfrm>
        </p:spPr>
        <p:txBody>
          <a:bodyPr/>
          <a:lstStyle/>
          <a:p>
            <a:pPr marL="0" lvl="0" indent="0">
              <a:spcBef>
                <a:spcPts val="600"/>
              </a:spcBef>
              <a:spcAft>
                <a:spcPts val="600"/>
              </a:spcAft>
              <a:buNone/>
            </a:pPr>
            <a:r>
              <a:rPr lang="en-US" altLang="zh-CN" sz="3000" dirty="0" smtClean="0">
                <a:solidFill>
                  <a:schemeClr val="tx1"/>
                </a:solidFill>
                <a:latin typeface="Calibri"/>
                <a:ea typeface="SimSun"/>
                <a:cs typeface="Times New Roman"/>
              </a:rPr>
              <a:t>1</a:t>
            </a:r>
            <a:r>
              <a:rPr lang="zh-CN" altLang="en-US" sz="3000" dirty="0" smtClean="0">
                <a:solidFill>
                  <a:schemeClr val="tx1"/>
                </a:solidFill>
                <a:latin typeface="Calibri"/>
                <a:ea typeface="SimSun"/>
                <a:cs typeface="Times New Roman"/>
              </a:rPr>
              <a:t>、关于</a:t>
            </a:r>
            <a:r>
              <a:rPr lang="zh-CN" altLang="en-US" sz="3000" dirty="0">
                <a:solidFill>
                  <a:schemeClr val="tx1"/>
                </a:solidFill>
                <a:latin typeface="Calibri"/>
                <a:ea typeface="SimSun"/>
                <a:cs typeface="Times New Roman"/>
              </a:rPr>
              <a:t>奉献与事奉神的动机。</a:t>
            </a:r>
            <a:endParaRPr lang="en-CA" sz="3000" dirty="0">
              <a:solidFill>
                <a:schemeClr val="tx1"/>
              </a:solidFill>
              <a:latin typeface="Calibri"/>
              <a:ea typeface="SimSun"/>
              <a:cs typeface="Times New Roman"/>
            </a:endParaRPr>
          </a:p>
          <a:p>
            <a:pPr marL="0" marR="0" indent="800100">
              <a:spcBef>
                <a:spcPts val="600"/>
              </a:spcBef>
              <a:spcAft>
                <a:spcPts val="600"/>
              </a:spcAft>
              <a:buNone/>
            </a:pPr>
            <a:r>
              <a:rPr lang="zh-CN" altLang="en-US" sz="3000" dirty="0">
                <a:solidFill>
                  <a:schemeClr val="tx1"/>
                </a:solidFill>
                <a:latin typeface="Calibri"/>
                <a:ea typeface="SimSun"/>
                <a:cs typeface="Times New Roman"/>
              </a:rPr>
              <a:t>既然我们奉献与事奉的理由或原因是对神的恩典</a:t>
            </a:r>
            <a:r>
              <a:rPr lang="en-US" sz="3000" dirty="0">
                <a:solidFill>
                  <a:schemeClr val="tx1"/>
                </a:solidFill>
                <a:latin typeface="SimSun"/>
                <a:ea typeface="SimSun"/>
                <a:cs typeface="Times New Roman"/>
              </a:rPr>
              <a:t>/</a:t>
            </a:r>
            <a:r>
              <a:rPr lang="zh-CN" altLang="en-US" sz="3000" dirty="0">
                <a:solidFill>
                  <a:schemeClr val="tx1"/>
                </a:solidFill>
                <a:latin typeface="Calibri"/>
                <a:ea typeface="SimSun"/>
                <a:cs typeface="Times New Roman"/>
              </a:rPr>
              <a:t>怜悯（福音或救恩）的合理回应，因此我们奉献与事奉的动机就应该是：</a:t>
            </a:r>
            <a:endParaRPr lang="en-CA" sz="3000" dirty="0">
              <a:solidFill>
                <a:schemeClr val="tx1"/>
              </a:solidFill>
              <a:latin typeface="Calibri"/>
              <a:ea typeface="SimSun"/>
              <a:cs typeface="Times New Roman"/>
            </a:endParaRPr>
          </a:p>
          <a:p>
            <a:pPr marL="0" lvl="0" indent="0">
              <a:spcBef>
                <a:spcPts val="600"/>
              </a:spcBef>
              <a:spcAft>
                <a:spcPts val="600"/>
              </a:spcAft>
              <a:buNone/>
            </a:pPr>
            <a:r>
              <a:rPr lang="zh-CN" altLang="en-US" sz="3000" dirty="0" smtClean="0">
                <a:solidFill>
                  <a:schemeClr val="tx1"/>
                </a:solidFill>
                <a:latin typeface="Calibri"/>
                <a:ea typeface="SimSun"/>
                <a:cs typeface="Times New Roman"/>
              </a:rPr>
              <a:t>（</a:t>
            </a:r>
            <a:r>
              <a:rPr lang="en-US" altLang="zh-CN" sz="3000" dirty="0" smtClean="0">
                <a:solidFill>
                  <a:schemeClr val="tx1"/>
                </a:solidFill>
                <a:latin typeface="Calibri"/>
                <a:ea typeface="SimSun"/>
                <a:cs typeface="Times New Roman"/>
              </a:rPr>
              <a:t>1</a:t>
            </a:r>
            <a:r>
              <a:rPr lang="zh-CN" altLang="en-US" sz="3000" dirty="0" smtClean="0">
                <a:solidFill>
                  <a:schemeClr val="tx1"/>
                </a:solidFill>
                <a:latin typeface="Calibri"/>
                <a:ea typeface="SimSun"/>
                <a:cs typeface="Times New Roman"/>
              </a:rPr>
              <a:t>）对</a:t>
            </a:r>
            <a:r>
              <a:rPr lang="zh-CN" altLang="en-US" sz="3000" dirty="0">
                <a:solidFill>
                  <a:schemeClr val="tx1"/>
                </a:solidFill>
                <a:latin typeface="Calibri"/>
                <a:ea typeface="SimSun"/>
                <a:cs typeface="Times New Roman"/>
              </a:rPr>
              <a:t>神和基督的感恩；</a:t>
            </a:r>
            <a:endParaRPr lang="en-CA" sz="3000" dirty="0">
              <a:solidFill>
                <a:schemeClr val="tx1"/>
              </a:solidFill>
              <a:latin typeface="Calibri"/>
              <a:ea typeface="SimSun"/>
              <a:cs typeface="Times New Roman"/>
            </a:endParaRPr>
          </a:p>
          <a:p>
            <a:pPr marL="0" lvl="0" indent="0">
              <a:spcBef>
                <a:spcPts val="600"/>
              </a:spcBef>
              <a:spcAft>
                <a:spcPts val="600"/>
              </a:spcAft>
              <a:buNone/>
            </a:pPr>
            <a:r>
              <a:rPr lang="zh-CN" altLang="en-US" sz="3000" dirty="0" smtClean="0">
                <a:solidFill>
                  <a:schemeClr val="tx1"/>
                </a:solidFill>
                <a:latin typeface="Calibri"/>
                <a:ea typeface="SimSun"/>
                <a:cs typeface="Times New Roman"/>
              </a:rPr>
              <a:t>（</a:t>
            </a:r>
            <a:r>
              <a:rPr lang="en-US" altLang="zh-CN" sz="3000" dirty="0" smtClean="0">
                <a:solidFill>
                  <a:schemeClr val="tx1"/>
                </a:solidFill>
                <a:latin typeface="Calibri"/>
                <a:ea typeface="SimSun"/>
                <a:cs typeface="Times New Roman"/>
              </a:rPr>
              <a:t>2</a:t>
            </a:r>
            <a:r>
              <a:rPr lang="zh-CN" altLang="en-US" sz="3000" dirty="0" smtClean="0">
                <a:solidFill>
                  <a:schemeClr val="tx1"/>
                </a:solidFill>
                <a:latin typeface="Calibri"/>
                <a:ea typeface="SimSun"/>
                <a:cs typeface="Times New Roman"/>
              </a:rPr>
              <a:t>）对</a:t>
            </a:r>
            <a:r>
              <a:rPr lang="zh-CN" altLang="en-US" sz="3000" dirty="0">
                <a:solidFill>
                  <a:schemeClr val="tx1"/>
                </a:solidFill>
                <a:latin typeface="Calibri"/>
                <a:ea typeface="SimSun"/>
                <a:cs typeface="Times New Roman"/>
              </a:rPr>
              <a:t>神和基督的爱心回应；</a:t>
            </a:r>
            <a:endParaRPr lang="en-CA" sz="3000" dirty="0">
              <a:solidFill>
                <a:schemeClr val="tx1"/>
              </a:solidFill>
              <a:latin typeface="Calibri"/>
              <a:ea typeface="SimSun"/>
              <a:cs typeface="Times New Roman"/>
            </a:endParaRPr>
          </a:p>
          <a:p>
            <a:pPr marL="0" lvl="0" indent="0">
              <a:spcBef>
                <a:spcPts val="600"/>
              </a:spcBef>
              <a:spcAft>
                <a:spcPts val="600"/>
              </a:spcAft>
              <a:buNone/>
            </a:pPr>
            <a:r>
              <a:rPr lang="zh-CN" altLang="en-US" sz="3000" dirty="0" smtClean="0">
                <a:solidFill>
                  <a:schemeClr val="tx1"/>
                </a:solidFill>
                <a:latin typeface="Calibri"/>
                <a:ea typeface="SimSun"/>
                <a:cs typeface="Times New Roman"/>
              </a:rPr>
              <a:t>（</a:t>
            </a:r>
            <a:r>
              <a:rPr lang="en-US" altLang="zh-CN" sz="3000" dirty="0" smtClean="0">
                <a:solidFill>
                  <a:schemeClr val="tx1"/>
                </a:solidFill>
                <a:latin typeface="Calibri"/>
                <a:ea typeface="SimSun"/>
                <a:cs typeface="Times New Roman"/>
              </a:rPr>
              <a:t>3</a:t>
            </a:r>
            <a:r>
              <a:rPr lang="zh-CN" altLang="en-US" sz="3000" dirty="0" smtClean="0">
                <a:solidFill>
                  <a:schemeClr val="tx1"/>
                </a:solidFill>
                <a:latin typeface="Calibri"/>
                <a:ea typeface="SimSun"/>
                <a:cs typeface="Times New Roman"/>
              </a:rPr>
              <a:t>）对</a:t>
            </a:r>
            <a:r>
              <a:rPr lang="zh-CN" altLang="en-US" sz="3000" dirty="0">
                <a:solidFill>
                  <a:schemeClr val="tx1"/>
                </a:solidFill>
                <a:latin typeface="Calibri"/>
                <a:ea typeface="SimSun"/>
                <a:cs typeface="Times New Roman"/>
              </a:rPr>
              <a:t>神在基督里对我们的永恒应许或赏赐的看重。</a:t>
            </a:r>
            <a:endParaRPr lang="en-CA" sz="30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800100">
              <a:lnSpc>
                <a:spcPct val="115000"/>
              </a:lnSpc>
              <a:spcBef>
                <a:spcPts val="0"/>
              </a:spcBef>
              <a:spcAft>
                <a:spcPts val="1000"/>
              </a:spcAft>
              <a:buNone/>
            </a:pPr>
            <a:r>
              <a:rPr lang="zh-CN" altLang="en-US" sz="3200" dirty="0">
                <a:solidFill>
                  <a:schemeClr val="tx1"/>
                </a:solidFill>
                <a:latin typeface="Calibri"/>
                <a:ea typeface="SimSun"/>
                <a:cs typeface="Times New Roman"/>
              </a:rPr>
              <a:t>任何其他的动机都或多或少有可能偏离神的旨意。其他的动机，例如满足他人的需要，即使与上述动机相容，也只能是附带性，辅助性的，决不能喧宾夺主。</a:t>
            </a:r>
            <a:endParaRPr lang="en-CA" sz="3200"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a:solidFill>
                  <a:schemeClr val="tx1"/>
                </a:solidFill>
                <a:latin typeface="Calibri"/>
                <a:ea typeface="SimSun"/>
                <a:cs typeface="Times New Roman"/>
              </a:rPr>
              <a:t>下面例举一些有可能偏离神的旨意的动机（并不完全，仅供参考）：</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123950"/>
            <a:ext cx="9207501" cy="4019550"/>
          </a:xfrm>
        </p:spPr>
        <p:txBody>
          <a:bodyPr/>
          <a:lstStyle/>
          <a:p>
            <a:pPr marL="1028700" marR="0" indent="-1028700">
              <a:spcBef>
                <a:spcPts val="600"/>
              </a:spcBef>
              <a:spcAft>
                <a:spcPts val="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）期待神今生的回报，尤其是，当没有得到回报，或回报达不到预期时就产生失望、不满、受伤等负面情绪。</a:t>
            </a:r>
            <a:endParaRPr lang="en-CA" sz="3200" dirty="0">
              <a:solidFill>
                <a:schemeClr val="tx1"/>
              </a:solidFill>
              <a:latin typeface="Calibri"/>
              <a:ea typeface="SimSun"/>
              <a:cs typeface="Times New Roman"/>
            </a:endParaRPr>
          </a:p>
          <a:p>
            <a:pPr marL="1028700" marR="0" indent="-1028700">
              <a:spcBef>
                <a:spcPts val="600"/>
              </a:spcBef>
              <a:spcAft>
                <a:spcPts val="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2</a:t>
            </a:r>
            <a:r>
              <a:rPr lang="zh-CN" altLang="en-US" sz="3200" dirty="0">
                <a:solidFill>
                  <a:schemeClr val="tx1"/>
                </a:solidFill>
                <a:latin typeface="Calibri"/>
                <a:ea typeface="SimSun"/>
                <a:cs typeface="Times New Roman"/>
              </a:rPr>
              <a:t>）期待人的回报，尤其是，当没有得到回报，或回报达不到预期时就产生失望、不满、受伤、甚至苦毒等负面情绪。</a:t>
            </a:r>
            <a:endParaRPr lang="en-CA" sz="3200" dirty="0">
              <a:solidFill>
                <a:schemeClr val="tx1"/>
              </a:solidFill>
              <a:latin typeface="Calibri"/>
              <a:ea typeface="SimSun"/>
              <a:cs typeface="Times New Roman"/>
            </a:endParaRPr>
          </a:p>
          <a:p>
            <a:pPr marL="1028700" marR="0" indent="-1028700">
              <a:spcBef>
                <a:spcPts val="600"/>
              </a:spcBef>
              <a:spcAft>
                <a:spcPts val="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3</a:t>
            </a:r>
            <a:r>
              <a:rPr lang="zh-CN" altLang="en-US" sz="3200" dirty="0">
                <a:solidFill>
                  <a:schemeClr val="tx1"/>
                </a:solidFill>
                <a:latin typeface="Calibri"/>
                <a:ea typeface="SimSun"/>
                <a:cs typeface="Times New Roman"/>
              </a:rPr>
              <a:t>）自我中心的心理，如证明自己，表现自己，得到自我肯定等。</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1028700" marR="0" indent="-1028700">
              <a:lnSpc>
                <a:spcPct val="115000"/>
              </a:lnSpc>
              <a:spcBef>
                <a:spcPts val="0"/>
              </a:spcBef>
              <a:spcAft>
                <a:spcPts val="100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4</a:t>
            </a:r>
            <a:r>
              <a:rPr lang="zh-CN" altLang="en-US" sz="3200" dirty="0">
                <a:solidFill>
                  <a:schemeClr val="tx1"/>
                </a:solidFill>
                <a:latin typeface="Calibri"/>
                <a:ea typeface="SimSun"/>
                <a:cs typeface="Times New Roman"/>
              </a:rPr>
              <a:t>）出于人的情面，或碍于面子，或害怕被人拒绝而勉强为之，心里并不甘心情愿，也不开心、喜乐。</a:t>
            </a:r>
            <a:endParaRPr lang="en-CA" sz="3200" dirty="0">
              <a:solidFill>
                <a:schemeClr val="tx1"/>
              </a:solidFill>
              <a:latin typeface="Calibri"/>
              <a:ea typeface="SimSun"/>
              <a:cs typeface="Times New Roman"/>
            </a:endParaRPr>
          </a:p>
          <a:p>
            <a:pPr marL="1028700" marR="0" indent="-1028700">
              <a:lnSpc>
                <a:spcPct val="115000"/>
              </a:lnSpc>
              <a:spcBef>
                <a:spcPts val="0"/>
              </a:spcBef>
              <a:spcAft>
                <a:spcPts val="100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5</a:t>
            </a:r>
            <a:r>
              <a:rPr lang="zh-CN" altLang="en-US" sz="3200" dirty="0">
                <a:solidFill>
                  <a:schemeClr val="tx1"/>
                </a:solidFill>
                <a:latin typeface="Calibri"/>
                <a:ea typeface="SimSun"/>
                <a:cs typeface="Times New Roman"/>
              </a:rPr>
              <a:t>）与人争竟、掺杂自私的野心或荣耀自己，如促使自己成功，建造自己的“巴比塔”，即属于自己的事工、山头、地盘等。</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en-US" sz="3200" dirty="0">
                <a:solidFill>
                  <a:schemeClr val="tx1"/>
                </a:solidFill>
                <a:latin typeface="SimSun"/>
                <a:ea typeface="SimSun"/>
                <a:cs typeface="Times New Roman"/>
              </a:rPr>
              <a:t>2</a:t>
            </a:r>
            <a:r>
              <a:rPr lang="zh-CN" altLang="en-US" sz="3200" dirty="0">
                <a:solidFill>
                  <a:schemeClr val="tx1"/>
                </a:solidFill>
                <a:latin typeface="Calibri"/>
                <a:ea typeface="SimSun"/>
                <a:cs typeface="Times New Roman"/>
              </a:rPr>
              <a:t>、有关我们奉献与事奉的方式和态度。</a:t>
            </a:r>
            <a:endParaRPr lang="en-CA" sz="3200"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a:solidFill>
                  <a:schemeClr val="tx1"/>
                </a:solidFill>
                <a:latin typeface="Calibri"/>
                <a:ea typeface="SimSun"/>
                <a:cs typeface="Times New Roman"/>
              </a:rPr>
              <a:t>由于我们的奉献和事奉的对象是永生神，因此它在本质上是神圣、真实的、又是活的、圣洁的、神所喜悦的；我们的方式和态度就必须符合圣经的原则，至少应该比服事地上、属人的机构和老板要求更严格、更高，而不是更马虎、更低。</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zh-CN" altLang="en-US" sz="3200" dirty="0">
                <a:solidFill>
                  <a:schemeClr val="tx1"/>
                </a:solidFill>
                <a:latin typeface="Calibri"/>
                <a:ea typeface="SimSun"/>
                <a:cs typeface="Times New Roman"/>
              </a:rPr>
              <a:t>例如，下列方式和态度是符合圣经原则的：</a:t>
            </a:r>
            <a:endParaRPr lang="en-CA" sz="3200" dirty="0">
              <a:solidFill>
                <a:schemeClr val="tx1"/>
              </a:solidFill>
              <a:latin typeface="Calibri"/>
              <a:ea typeface="SimSun"/>
              <a:cs typeface="Times New Roman"/>
            </a:endParaRPr>
          </a:p>
          <a:p>
            <a:pPr marL="0" marR="0" indent="857250">
              <a:lnSpc>
                <a:spcPct val="115000"/>
              </a:lnSpc>
              <a:spcBef>
                <a:spcPts val="0"/>
              </a:spcBef>
              <a:spcAft>
                <a:spcPts val="1000"/>
              </a:spcAft>
              <a:buNone/>
            </a:pPr>
            <a:r>
              <a:rPr lang="zh-CN" altLang="en-US" sz="3200" dirty="0">
                <a:solidFill>
                  <a:schemeClr val="tx1"/>
                </a:solidFill>
                <a:latin typeface="Calibri"/>
                <a:ea typeface="SimSun"/>
                <a:cs typeface="Times New Roman"/>
              </a:rPr>
              <a:t>忠心不二、不计代价、不求回报、任劳任怨、</a:t>
            </a:r>
            <a:endParaRPr lang="en-CA" sz="3200" dirty="0">
              <a:solidFill>
                <a:schemeClr val="tx1"/>
              </a:solidFill>
              <a:latin typeface="Calibri"/>
              <a:ea typeface="SimSun"/>
              <a:cs typeface="Times New Roman"/>
            </a:endParaRPr>
          </a:p>
          <a:p>
            <a:pPr marL="0" marR="0" indent="857250">
              <a:lnSpc>
                <a:spcPct val="115000"/>
              </a:lnSpc>
              <a:spcBef>
                <a:spcPts val="0"/>
              </a:spcBef>
              <a:spcAft>
                <a:spcPts val="1000"/>
              </a:spcAft>
              <a:buNone/>
            </a:pPr>
            <a:r>
              <a:rPr lang="zh-CN" altLang="en-US" sz="3200" dirty="0">
                <a:solidFill>
                  <a:schemeClr val="tx1"/>
                </a:solidFill>
                <a:latin typeface="Calibri"/>
                <a:ea typeface="SimSun"/>
                <a:cs typeface="Times New Roman"/>
              </a:rPr>
              <a:t>尽心尽力、有始有终、甘心乐意、积极热诚、</a:t>
            </a:r>
            <a:endParaRPr lang="en-CA" sz="3200" dirty="0">
              <a:solidFill>
                <a:schemeClr val="tx1"/>
              </a:solidFill>
              <a:latin typeface="Calibri"/>
              <a:ea typeface="SimSun"/>
              <a:cs typeface="Times New Roman"/>
            </a:endParaRPr>
          </a:p>
          <a:p>
            <a:pPr marL="0" marR="0" indent="857250">
              <a:lnSpc>
                <a:spcPct val="115000"/>
              </a:lnSpc>
              <a:spcBef>
                <a:spcPts val="0"/>
              </a:spcBef>
              <a:spcAft>
                <a:spcPts val="1000"/>
              </a:spcAft>
              <a:buNone/>
            </a:pPr>
            <a:r>
              <a:rPr lang="zh-CN" altLang="en-US" sz="3200" dirty="0">
                <a:solidFill>
                  <a:schemeClr val="tx1"/>
                </a:solidFill>
                <a:latin typeface="Calibri"/>
                <a:ea typeface="SimSun"/>
                <a:cs typeface="Times New Roman"/>
              </a:rPr>
              <a:t>愿意与他人合作，乐见他人成功等。</a:t>
            </a:r>
            <a:endParaRPr lang="en-CA" sz="32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marR="0" indent="0">
              <a:lnSpc>
                <a:spcPct val="115000"/>
              </a:lnSpc>
              <a:spcBef>
                <a:spcPts val="0"/>
              </a:spcBef>
              <a:spcAft>
                <a:spcPts val="1000"/>
              </a:spcAft>
              <a:buNone/>
            </a:pPr>
            <a:r>
              <a:rPr lang="zh-CN" altLang="en-US" sz="3200" b="1" dirty="0">
                <a:solidFill>
                  <a:schemeClr val="tx1"/>
                </a:solidFill>
                <a:latin typeface="Calibri"/>
                <a:ea typeface="SimSun"/>
                <a:cs typeface="Times New Roman"/>
              </a:rPr>
              <a:t>（一）对主题的说明</a:t>
            </a:r>
            <a:endParaRPr lang="en-CA" sz="3200" b="1" dirty="0">
              <a:solidFill>
                <a:schemeClr val="tx1"/>
              </a:solidFill>
              <a:latin typeface="Calibri"/>
              <a:ea typeface="SimSun"/>
              <a:cs typeface="Times New Roman"/>
            </a:endParaRPr>
          </a:p>
          <a:p>
            <a:pPr marL="0" marR="0" indent="0">
              <a:lnSpc>
                <a:spcPct val="115000"/>
              </a:lnSpc>
              <a:spcBef>
                <a:spcPts val="0"/>
              </a:spcBef>
              <a:spcAft>
                <a:spcPts val="1000"/>
              </a:spcAft>
              <a:buNone/>
            </a:pPr>
            <a:r>
              <a:rPr lang="en-US" sz="3200" dirty="0">
                <a:solidFill>
                  <a:schemeClr val="tx1"/>
                </a:solidFill>
                <a:latin typeface="Calibri"/>
                <a:ea typeface="SimSun"/>
                <a:cs typeface="Times New Roman"/>
              </a:rPr>
              <a:t>	</a:t>
            </a:r>
            <a:r>
              <a:rPr lang="zh-CN" altLang="en-US" sz="3200" dirty="0">
                <a:solidFill>
                  <a:schemeClr val="tx1"/>
                </a:solidFill>
                <a:latin typeface="Calibri"/>
                <a:ea typeface="SimSun"/>
                <a:cs typeface="Times New Roman"/>
              </a:rPr>
              <a:t>首先，我来解释一下这个月的主题，它是基于贝博志牧师的第三句格言：让我们全心奉献去寻求神。细心的家人会发现，我们的主题对贝牧师的格言作了两点改动：</a:t>
            </a:r>
            <a:r>
              <a:rPr lang="en-US" sz="3200" dirty="0">
                <a:solidFill>
                  <a:schemeClr val="tx1"/>
                </a:solidFill>
                <a:latin typeface="Calibri"/>
                <a:ea typeface="SimSun"/>
                <a:cs typeface="Times New Roman"/>
              </a:rPr>
              <a:t>1</a:t>
            </a:r>
            <a:r>
              <a:rPr lang="zh-CN" altLang="en-US" sz="3200" dirty="0">
                <a:solidFill>
                  <a:schemeClr val="tx1"/>
                </a:solidFill>
                <a:latin typeface="Calibri"/>
                <a:ea typeface="SimSun"/>
                <a:cs typeface="Times New Roman"/>
              </a:rPr>
              <a:t>、“全心”改成了“全人”；“寻求”改成了“事奉”</a:t>
            </a:r>
            <a:r>
              <a:rPr lang="zh-CN" altLang="en-US" sz="3200" dirty="0" smtClean="0">
                <a:solidFill>
                  <a:schemeClr val="tx1"/>
                </a:solidFill>
                <a:latin typeface="Calibri"/>
                <a:ea typeface="SimSun"/>
                <a:cs typeface="Times New Roman"/>
              </a:rPr>
              <a:t>。</a:t>
            </a:r>
            <a:endParaRPr lang="en-CA" sz="3200" dirty="0">
              <a:solidFill>
                <a:schemeClr val="tx1"/>
              </a:solidFill>
              <a:latin typeface="Calibri"/>
              <a:ea typeface="SimSu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400" b="1" kern="100" dirty="0">
                <a:solidFill>
                  <a:srgbClr val="FF0000"/>
                </a:solidFill>
                <a:effectLst/>
                <a:latin typeface="+mn-ea"/>
                <a:cs typeface="Times New Roman"/>
              </a:rPr>
              <a:t>二</a:t>
            </a:r>
            <a:r>
              <a:rPr lang="zh-CN" altLang="en-US" sz="3400" b="1" kern="100" dirty="0" smtClean="0">
                <a:solidFill>
                  <a:srgbClr val="FF0000"/>
                </a:solidFill>
                <a:effectLst/>
                <a:latin typeface="+mn-ea"/>
                <a:cs typeface="Times New Roman"/>
              </a:rPr>
              <a:t>、</a:t>
            </a:r>
            <a:r>
              <a:rPr lang="zh-CN" altLang="en-US" sz="3400" b="1" dirty="0" smtClean="0">
                <a:solidFill>
                  <a:srgbClr val="FF0000"/>
                </a:solidFill>
                <a:effectLst/>
                <a:latin typeface="+mn-ea"/>
                <a:cs typeface="Times New Roman"/>
              </a:rPr>
              <a:t>第二块</a:t>
            </a:r>
            <a:r>
              <a:rPr lang="zh-CN" altLang="en-US" sz="3400" b="1" dirty="0">
                <a:solidFill>
                  <a:srgbClr val="FF0000"/>
                </a:solidFill>
                <a:effectLst/>
                <a:latin typeface="+mn-ea"/>
                <a:cs typeface="Times New Roman"/>
              </a:rPr>
              <a:t>基石</a:t>
            </a:r>
            <a:r>
              <a:rPr lang="zh-CN" altLang="en-US" sz="3400" b="1" dirty="0" smtClean="0">
                <a:solidFill>
                  <a:srgbClr val="FF0000"/>
                </a:solidFill>
                <a:effectLst/>
                <a:latin typeface="+mn-ea"/>
                <a:cs typeface="Times New Roman"/>
              </a:rPr>
              <a:t>：</a:t>
            </a:r>
            <a:r>
              <a:rPr lang="en-US" altLang="zh-CN" sz="3400" b="1" dirty="0" smtClean="0">
                <a:solidFill>
                  <a:srgbClr val="FF0000"/>
                </a:solidFill>
                <a:effectLst/>
                <a:latin typeface="+mn-ea"/>
                <a:cs typeface="Times New Roman"/>
              </a:rPr>
              <a:t/>
            </a:r>
            <a:br>
              <a:rPr lang="en-US" altLang="zh-CN" sz="3400" b="1" dirty="0" smtClean="0">
                <a:solidFill>
                  <a:srgbClr val="FF0000"/>
                </a:solidFill>
                <a:effectLst/>
                <a:latin typeface="+mn-ea"/>
                <a:cs typeface="Times New Roman"/>
              </a:rPr>
            </a:br>
            <a:r>
              <a:rPr lang="zh-CN" altLang="en-US" sz="3400" b="1" dirty="0" smtClean="0">
                <a:solidFill>
                  <a:srgbClr val="FF0000"/>
                </a:solidFill>
                <a:effectLst/>
                <a:latin typeface="+mn-ea"/>
                <a:cs typeface="Times New Roman"/>
              </a:rPr>
              <a:t>奉献</a:t>
            </a:r>
            <a:r>
              <a:rPr lang="zh-CN" altLang="en-US" sz="3400" b="1" dirty="0">
                <a:solidFill>
                  <a:srgbClr val="FF0000"/>
                </a:solidFill>
                <a:effectLst/>
                <a:latin typeface="+mn-ea"/>
                <a:cs typeface="Times New Roman"/>
              </a:rPr>
              <a:t>与事奉的神圣理由与本质</a:t>
            </a:r>
            <a:endParaRPr lang="zh-CN" altLang="en-US" sz="34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spcBef>
                <a:spcPts val="600"/>
              </a:spcBef>
              <a:spcAft>
                <a:spcPts val="600"/>
              </a:spcAft>
              <a:buNone/>
            </a:pPr>
            <a:r>
              <a:rPr lang="zh-CN" altLang="en-US" sz="3000" dirty="0">
                <a:solidFill>
                  <a:schemeClr val="tx1"/>
                </a:solidFill>
                <a:latin typeface="Calibri"/>
                <a:ea typeface="SimSun"/>
                <a:cs typeface="Times New Roman"/>
              </a:rPr>
              <a:t>例如，下列方式和态度是不符合圣经原则的：</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zh-CN" altLang="en-US" sz="3000" dirty="0">
                <a:solidFill>
                  <a:schemeClr val="tx1"/>
                </a:solidFill>
                <a:latin typeface="Calibri"/>
                <a:ea typeface="SimSun"/>
                <a:cs typeface="Times New Roman"/>
              </a:rPr>
              <a:t>一心二用，同时事奉两个或多个主人（除神之外，其他超过神或与神同等的主人都是偶像）、三心二意；</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zh-CN" altLang="en-US" sz="3000" dirty="0">
                <a:solidFill>
                  <a:schemeClr val="tx1"/>
                </a:solidFill>
                <a:latin typeface="Calibri"/>
                <a:ea typeface="SimSun"/>
                <a:cs typeface="Times New Roman"/>
              </a:rPr>
              <a:t>期待人的回报、跟神讨价还价；</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zh-CN" altLang="en-US" sz="3000" dirty="0">
                <a:solidFill>
                  <a:schemeClr val="tx1"/>
                </a:solidFill>
                <a:latin typeface="Calibri"/>
                <a:ea typeface="SimSun"/>
                <a:cs typeface="Times New Roman"/>
              </a:rPr>
              <a:t>有始无终、半途而废，时冷时热；</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zh-CN" altLang="en-US" sz="3000" dirty="0">
                <a:solidFill>
                  <a:schemeClr val="tx1"/>
                </a:solidFill>
                <a:latin typeface="Calibri"/>
                <a:ea typeface="SimSun"/>
                <a:cs typeface="Times New Roman"/>
              </a:rPr>
              <a:t>马马虎虎、敷衍了事，心口不一，表里不一；</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zh-CN" altLang="en-US" sz="3000" dirty="0">
                <a:solidFill>
                  <a:schemeClr val="tx1"/>
                </a:solidFill>
                <a:latin typeface="Calibri"/>
                <a:ea typeface="SimSun"/>
                <a:cs typeface="Times New Roman"/>
              </a:rPr>
              <a:t>嫉妒、竞争等。</a:t>
            </a:r>
            <a:endParaRPr lang="en-CA" sz="3000" dirty="0">
              <a:solidFill>
                <a:schemeClr val="tx1"/>
              </a:solidFill>
              <a:latin typeface="Calibri"/>
              <a:ea typeface="SimSu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600" b="1" kern="100" dirty="0">
                <a:solidFill>
                  <a:srgbClr val="FF0000"/>
                </a:solidFill>
                <a:effectLst/>
                <a:latin typeface="+mn-ea"/>
                <a:cs typeface="Times New Roman"/>
              </a:rPr>
              <a:t>三</a:t>
            </a:r>
            <a:r>
              <a:rPr lang="zh-CN" altLang="en-US" sz="3600" b="1" kern="100" dirty="0" smtClean="0">
                <a:solidFill>
                  <a:srgbClr val="FF0000"/>
                </a:solidFill>
                <a:effectLst/>
                <a:latin typeface="+mn-ea"/>
                <a:cs typeface="Times New Roman"/>
              </a:rPr>
              <a:t>、</a:t>
            </a:r>
            <a:r>
              <a:rPr lang="zh-CN" altLang="en-US" sz="3600" b="1" dirty="0" smtClean="0">
                <a:solidFill>
                  <a:srgbClr val="FF0000"/>
                </a:solidFill>
                <a:effectLst/>
                <a:latin typeface="+mn-ea"/>
                <a:cs typeface="Times New Roman"/>
              </a:rPr>
              <a:t>第三块</a:t>
            </a:r>
            <a:r>
              <a:rPr lang="zh-CN" altLang="en-US" sz="3600" b="1" dirty="0">
                <a:solidFill>
                  <a:srgbClr val="FF0000"/>
                </a:solidFill>
                <a:effectLst/>
                <a:latin typeface="+mn-ea"/>
                <a:cs typeface="Times New Roman"/>
              </a:rPr>
              <a:t>基石</a:t>
            </a:r>
            <a:r>
              <a:rPr lang="zh-CN" altLang="en-US" sz="3600" b="1"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全人奉献的两个</a:t>
            </a:r>
            <a:r>
              <a:rPr lang="zh-CN" altLang="en-US" sz="3600" b="1" dirty="0" smtClean="0">
                <a:solidFill>
                  <a:srgbClr val="FF0000"/>
                </a:solidFill>
                <a:effectLst/>
                <a:latin typeface="+mn-ea"/>
                <a:cs typeface="Times New Roman"/>
              </a:rPr>
              <a:t>要素</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marR="0" indent="0">
              <a:lnSpc>
                <a:spcPct val="115000"/>
              </a:lnSpc>
              <a:spcBef>
                <a:spcPts val="0"/>
              </a:spcBef>
              <a:spcAft>
                <a:spcPts val="1000"/>
              </a:spcAft>
              <a:buNone/>
            </a:pPr>
            <a:r>
              <a:rPr lang="zh-CN" altLang="en-US" sz="3200" b="1" dirty="0">
                <a:solidFill>
                  <a:schemeClr val="tx1"/>
                </a:solidFill>
                <a:latin typeface="Calibri"/>
                <a:ea typeface="SimSun"/>
                <a:cs typeface="Times New Roman"/>
              </a:rPr>
              <a:t>（一）两个“献给神”</a:t>
            </a:r>
            <a:endParaRPr lang="en-CA" sz="3200" b="1"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a:solidFill>
                  <a:schemeClr val="tx1"/>
                </a:solidFill>
                <a:latin typeface="Calibri"/>
                <a:ea typeface="SimSun"/>
                <a:cs typeface="Times New Roman"/>
              </a:rPr>
              <a:t>罗六</a:t>
            </a:r>
            <a:r>
              <a:rPr lang="en-US" sz="3200" dirty="0">
                <a:solidFill>
                  <a:schemeClr val="tx1"/>
                </a:solidFill>
                <a:latin typeface="SimSun"/>
                <a:ea typeface="SimSun"/>
                <a:cs typeface="Times New Roman"/>
              </a:rPr>
              <a:t>13</a:t>
            </a:r>
            <a:r>
              <a:rPr lang="zh-CN" altLang="en-US" sz="3200" dirty="0">
                <a:solidFill>
                  <a:schemeClr val="tx1"/>
                </a:solidFill>
                <a:latin typeface="Calibri"/>
                <a:ea typeface="SimSun"/>
                <a:cs typeface="Times New Roman"/>
              </a:rPr>
              <a:t>中下：</a:t>
            </a:r>
            <a:r>
              <a:rPr lang="zh-CN" altLang="en-US" sz="3200" b="1" dirty="0">
                <a:solidFill>
                  <a:srgbClr val="FF0000"/>
                </a:solidFill>
                <a:latin typeface="Calibri"/>
                <a:ea typeface="SimSun"/>
                <a:cs typeface="Times New Roman"/>
              </a:rPr>
              <a:t>“倒要像从死里复活的人，将自己献给神，并将肢体作义的器具献给神。”</a:t>
            </a:r>
            <a:endParaRPr lang="en-CA" sz="3200" b="1" dirty="0">
              <a:solidFill>
                <a:srgbClr val="FF0000"/>
              </a:solidFill>
              <a:latin typeface="Calibri"/>
              <a:ea typeface="SimSun"/>
              <a:cs typeface="Times New Roman"/>
            </a:endParaRPr>
          </a:p>
          <a:p>
            <a:pPr marL="0" indent="800100">
              <a:buNone/>
            </a:pPr>
            <a:r>
              <a:rPr lang="zh-CN" altLang="en-US" sz="3200" dirty="0">
                <a:solidFill>
                  <a:schemeClr val="tx1"/>
                </a:solidFill>
                <a:ea typeface="SimSun"/>
                <a:cs typeface="Times New Roman"/>
              </a:rPr>
              <a:t>上述经文中两次出现“献给神”这个片语。这两个“献给神”的内涵和意义有所不同，分别代表了新约祭司献祭的两个要素，并分别对应旧约献祭制度中的燔祭和素祭：</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5703523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600" b="1" kern="100" dirty="0">
                <a:solidFill>
                  <a:srgbClr val="FF0000"/>
                </a:solidFill>
                <a:effectLst/>
                <a:latin typeface="+mn-ea"/>
                <a:cs typeface="Times New Roman"/>
              </a:rPr>
              <a:t>三</a:t>
            </a:r>
            <a:r>
              <a:rPr lang="zh-CN" altLang="en-US" sz="3600" b="1" kern="100" dirty="0" smtClean="0">
                <a:solidFill>
                  <a:srgbClr val="FF0000"/>
                </a:solidFill>
                <a:effectLst/>
                <a:latin typeface="+mn-ea"/>
                <a:cs typeface="Times New Roman"/>
              </a:rPr>
              <a:t>、</a:t>
            </a:r>
            <a:r>
              <a:rPr lang="zh-CN" altLang="en-US" sz="3600" b="1" dirty="0" smtClean="0">
                <a:solidFill>
                  <a:srgbClr val="FF0000"/>
                </a:solidFill>
                <a:effectLst/>
                <a:latin typeface="+mn-ea"/>
                <a:cs typeface="Times New Roman"/>
              </a:rPr>
              <a:t>第三块</a:t>
            </a:r>
            <a:r>
              <a:rPr lang="zh-CN" altLang="en-US" sz="3600" b="1" dirty="0">
                <a:solidFill>
                  <a:srgbClr val="FF0000"/>
                </a:solidFill>
                <a:effectLst/>
                <a:latin typeface="+mn-ea"/>
                <a:cs typeface="Times New Roman"/>
              </a:rPr>
              <a:t>基石</a:t>
            </a:r>
            <a:r>
              <a:rPr lang="zh-CN" altLang="en-US" sz="3600" b="1"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全人奉献的两个</a:t>
            </a:r>
            <a:r>
              <a:rPr lang="zh-CN" altLang="en-US" sz="3600" b="1" dirty="0" smtClean="0">
                <a:solidFill>
                  <a:srgbClr val="FF0000"/>
                </a:solidFill>
                <a:effectLst/>
                <a:latin typeface="+mn-ea"/>
                <a:cs typeface="Times New Roman"/>
              </a:rPr>
              <a:t>要素</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lvl="0" indent="0">
              <a:lnSpc>
                <a:spcPct val="115000"/>
              </a:lnSpc>
              <a:spcBef>
                <a:spcPts val="0"/>
              </a:spcBef>
              <a:spcAft>
                <a:spcPts val="0"/>
              </a:spcAft>
              <a:buNone/>
            </a:pPr>
            <a:r>
              <a:rPr lang="en-US" altLang="zh-CN" sz="3200" dirty="0" smtClean="0">
                <a:solidFill>
                  <a:schemeClr val="tx1"/>
                </a:solidFill>
                <a:latin typeface="Calibri"/>
                <a:ea typeface="SimSun"/>
                <a:cs typeface="Times New Roman"/>
              </a:rPr>
              <a:t>1</a:t>
            </a:r>
            <a:r>
              <a:rPr lang="zh-CN" altLang="en-US" sz="3200" dirty="0" smtClean="0">
                <a:solidFill>
                  <a:schemeClr val="tx1"/>
                </a:solidFill>
                <a:latin typeface="Calibri"/>
                <a:ea typeface="SimSun"/>
                <a:cs typeface="Times New Roman"/>
              </a:rPr>
              <a:t>、将</a:t>
            </a:r>
            <a:r>
              <a:rPr lang="zh-CN" altLang="en-US" sz="3200" dirty="0">
                <a:solidFill>
                  <a:schemeClr val="tx1"/>
                </a:solidFill>
                <a:latin typeface="Calibri"/>
                <a:ea typeface="SimSun"/>
                <a:cs typeface="Times New Roman"/>
              </a:rPr>
              <a:t>自己（新人）献给神是燔祭的新约预表。</a:t>
            </a:r>
            <a:endParaRPr lang="en-CA" sz="3200" dirty="0">
              <a:solidFill>
                <a:schemeClr val="tx1"/>
              </a:solidFill>
              <a:latin typeface="Calibri"/>
              <a:ea typeface="SimSun"/>
              <a:cs typeface="Times New Roman"/>
            </a:endParaRPr>
          </a:p>
          <a:p>
            <a:pPr marL="0" lvl="0" indent="0">
              <a:lnSpc>
                <a:spcPct val="115000"/>
              </a:lnSpc>
              <a:spcBef>
                <a:spcPts val="0"/>
              </a:spcBef>
              <a:spcAft>
                <a:spcPts val="1000"/>
              </a:spcAft>
              <a:buNone/>
            </a:pPr>
            <a:r>
              <a:rPr lang="en-US" altLang="zh-CN" sz="3200" dirty="0" smtClean="0">
                <a:solidFill>
                  <a:schemeClr val="tx1"/>
                </a:solidFill>
                <a:latin typeface="Calibri"/>
                <a:ea typeface="SimSun"/>
                <a:cs typeface="Times New Roman"/>
              </a:rPr>
              <a:t>2</a:t>
            </a:r>
            <a:r>
              <a:rPr lang="zh-CN" altLang="en-US" sz="3200" dirty="0" smtClean="0">
                <a:solidFill>
                  <a:schemeClr val="tx1"/>
                </a:solidFill>
                <a:latin typeface="Calibri"/>
                <a:ea typeface="SimSun"/>
                <a:cs typeface="Times New Roman"/>
              </a:rPr>
              <a:t>将</a:t>
            </a:r>
            <a:r>
              <a:rPr lang="zh-CN" altLang="en-US" sz="3200" dirty="0">
                <a:solidFill>
                  <a:schemeClr val="tx1"/>
                </a:solidFill>
                <a:latin typeface="Calibri"/>
                <a:ea typeface="SimSun"/>
                <a:cs typeface="Times New Roman"/>
              </a:rPr>
              <a:t>肢体（作义的器具）献给神是素祭的新约预表。</a:t>
            </a:r>
            <a:endParaRPr lang="en-CA" sz="3200" dirty="0">
              <a:solidFill>
                <a:schemeClr val="tx1"/>
              </a:solidFill>
              <a:latin typeface="Calibri"/>
              <a:ea typeface="SimSun"/>
              <a:cs typeface="Times New Roman"/>
            </a:endParaRPr>
          </a:p>
          <a:p>
            <a:pPr marL="0" marR="0" indent="800100">
              <a:lnSpc>
                <a:spcPct val="115000"/>
              </a:lnSpc>
              <a:spcBef>
                <a:spcPts val="0"/>
              </a:spcBef>
              <a:spcAft>
                <a:spcPts val="1000"/>
              </a:spcAft>
              <a:buNone/>
            </a:pPr>
            <a:r>
              <a:rPr lang="zh-CN" altLang="en-US" sz="3200" dirty="0">
                <a:solidFill>
                  <a:schemeClr val="tx1"/>
                </a:solidFill>
                <a:latin typeface="Calibri"/>
                <a:ea typeface="SimSun"/>
                <a:cs typeface="Times New Roman"/>
              </a:rPr>
              <a:t>将这两个献给神结合起来就构成了新约祭司的献祭，也就是全人奉献。这是奉献与事奉的第三块基石。关于第三块基石，我想作两点补充：</a:t>
            </a:r>
            <a:endParaRPr lang="en-CA" sz="3200" dirty="0">
              <a:solidFill>
                <a:schemeClr val="tx1"/>
              </a:solidFill>
              <a:latin typeface="Calibri"/>
              <a:ea typeface="SimSun"/>
              <a:cs typeface="Times New Roman"/>
            </a:endParaRPr>
          </a:p>
          <a:p>
            <a:pPr marL="0" marR="0" indent="0">
              <a:lnSpc>
                <a:spcPct val="115000"/>
              </a:lnSpc>
              <a:spcBef>
                <a:spcPts val="0"/>
              </a:spcBef>
              <a:spcAft>
                <a:spcPts val="10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2604177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600" b="1" kern="100" dirty="0">
                <a:solidFill>
                  <a:srgbClr val="FF0000"/>
                </a:solidFill>
                <a:effectLst/>
                <a:latin typeface="+mn-ea"/>
                <a:cs typeface="Times New Roman"/>
              </a:rPr>
              <a:t>三</a:t>
            </a:r>
            <a:r>
              <a:rPr lang="zh-CN" altLang="en-US" sz="3600" b="1" kern="100" dirty="0" smtClean="0">
                <a:solidFill>
                  <a:srgbClr val="FF0000"/>
                </a:solidFill>
                <a:effectLst/>
                <a:latin typeface="+mn-ea"/>
                <a:cs typeface="Times New Roman"/>
              </a:rPr>
              <a:t>、</a:t>
            </a:r>
            <a:r>
              <a:rPr lang="zh-CN" altLang="en-US" sz="3600" b="1" dirty="0" smtClean="0">
                <a:solidFill>
                  <a:srgbClr val="FF0000"/>
                </a:solidFill>
                <a:effectLst/>
                <a:latin typeface="+mn-ea"/>
                <a:cs typeface="Times New Roman"/>
              </a:rPr>
              <a:t>第三块</a:t>
            </a:r>
            <a:r>
              <a:rPr lang="zh-CN" altLang="en-US" sz="3600" b="1" dirty="0">
                <a:solidFill>
                  <a:srgbClr val="FF0000"/>
                </a:solidFill>
                <a:effectLst/>
                <a:latin typeface="+mn-ea"/>
                <a:cs typeface="Times New Roman"/>
              </a:rPr>
              <a:t>基石</a:t>
            </a:r>
            <a:r>
              <a:rPr lang="zh-CN" altLang="en-US" sz="3600" b="1"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全人奉献的两个</a:t>
            </a:r>
            <a:r>
              <a:rPr lang="zh-CN" altLang="en-US" sz="3600" b="1" dirty="0" smtClean="0">
                <a:solidFill>
                  <a:srgbClr val="FF0000"/>
                </a:solidFill>
                <a:effectLst/>
                <a:latin typeface="+mn-ea"/>
                <a:cs typeface="Times New Roman"/>
              </a:rPr>
              <a:t>要素</a:t>
            </a:r>
            <a:endParaRPr lang="zh-CN" altLang="en-US" sz="3600" dirty="0">
              <a:solidFill>
                <a:srgbClr val="FF0000"/>
              </a:solidFill>
              <a:latin typeface="+mn-ea"/>
            </a:endParaRPr>
          </a:p>
        </p:txBody>
      </p:sp>
      <p:sp>
        <p:nvSpPr>
          <p:cNvPr id="3" name="内容占位符 2"/>
          <p:cNvSpPr>
            <a:spLocks noGrp="1"/>
          </p:cNvSpPr>
          <p:nvPr>
            <p:ph idx="1"/>
          </p:nvPr>
        </p:nvSpPr>
        <p:spPr>
          <a:xfrm>
            <a:off x="0" y="1200150"/>
            <a:ext cx="9207501" cy="3943350"/>
          </a:xfrm>
        </p:spPr>
        <p:txBody>
          <a:bodyPr/>
          <a:lstStyle/>
          <a:p>
            <a:pPr marL="0" indent="0">
              <a:lnSpc>
                <a:spcPct val="115000"/>
              </a:lnSpc>
              <a:spcBef>
                <a:spcPts val="0"/>
              </a:spcBef>
              <a:spcAft>
                <a:spcPts val="1000"/>
              </a:spcAft>
              <a:buNone/>
            </a:pPr>
            <a:r>
              <a:rPr lang="en-US" altLang="zh-CN" sz="3200" dirty="0" smtClean="0">
                <a:solidFill>
                  <a:schemeClr val="tx1"/>
                </a:solidFill>
                <a:latin typeface="Calibri"/>
                <a:ea typeface="SimSun"/>
                <a:cs typeface="Times New Roman"/>
              </a:rPr>
              <a:t>1</a:t>
            </a:r>
            <a:r>
              <a:rPr lang="zh-CN" altLang="en-US" sz="3200" dirty="0" smtClean="0">
                <a:solidFill>
                  <a:schemeClr val="tx1"/>
                </a:solidFill>
                <a:latin typeface="Calibri"/>
                <a:ea typeface="SimSun"/>
                <a:cs typeface="Times New Roman"/>
              </a:rPr>
              <a:t>、两</a:t>
            </a:r>
            <a:r>
              <a:rPr lang="zh-CN" altLang="en-US" sz="3200" dirty="0">
                <a:solidFill>
                  <a:schemeClr val="tx1"/>
                </a:solidFill>
                <a:latin typeface="Calibri"/>
                <a:ea typeface="SimSun"/>
                <a:cs typeface="Times New Roman"/>
              </a:rPr>
              <a:t>个“献给神”之间的关系：</a:t>
            </a:r>
            <a:endParaRPr lang="en-CA" sz="3200" dirty="0">
              <a:solidFill>
                <a:schemeClr val="tx1"/>
              </a:solidFill>
              <a:latin typeface="Calibri"/>
              <a:ea typeface="SimSun"/>
              <a:cs typeface="Times New Roman"/>
            </a:endParaRPr>
          </a:p>
          <a:p>
            <a:pPr marL="1028700" marR="0" indent="-1028700">
              <a:lnSpc>
                <a:spcPct val="115000"/>
              </a:lnSpc>
              <a:spcBef>
                <a:spcPts val="0"/>
              </a:spcBef>
              <a:spcAft>
                <a:spcPts val="100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1</a:t>
            </a:r>
            <a:r>
              <a:rPr lang="zh-CN" altLang="en-US" sz="3200" dirty="0">
                <a:solidFill>
                  <a:schemeClr val="tx1"/>
                </a:solidFill>
                <a:latin typeface="Calibri"/>
                <a:ea typeface="SimSun"/>
                <a:cs typeface="Times New Roman"/>
              </a:rPr>
              <a:t>）将自己（新人）献给神（在逻辑和价值次序上，不一定是在时间上）优先于将肢体（作义的器具）献给神。</a:t>
            </a:r>
            <a:endParaRPr lang="en-CA" sz="3200" dirty="0">
              <a:solidFill>
                <a:schemeClr val="tx1"/>
              </a:solidFill>
              <a:latin typeface="Calibri"/>
              <a:ea typeface="SimSun"/>
              <a:cs typeface="Times New Roman"/>
            </a:endParaRPr>
          </a:p>
          <a:p>
            <a:pPr marL="1028700" marR="0" indent="-1028700">
              <a:lnSpc>
                <a:spcPct val="115000"/>
              </a:lnSpc>
              <a:spcBef>
                <a:spcPts val="0"/>
              </a:spcBef>
              <a:spcAft>
                <a:spcPts val="1000"/>
              </a:spcAft>
              <a:buNone/>
            </a:pPr>
            <a:r>
              <a:rPr lang="zh-CN" altLang="en-US" sz="3200" dirty="0">
                <a:solidFill>
                  <a:schemeClr val="tx1"/>
                </a:solidFill>
                <a:latin typeface="Calibri"/>
                <a:ea typeface="SimSun"/>
                <a:cs typeface="Times New Roman"/>
              </a:rPr>
              <a:t>（</a:t>
            </a:r>
            <a:r>
              <a:rPr lang="en-US" sz="3200" dirty="0">
                <a:solidFill>
                  <a:schemeClr val="tx1"/>
                </a:solidFill>
                <a:latin typeface="SimSun"/>
                <a:ea typeface="SimSun"/>
                <a:cs typeface="Times New Roman"/>
              </a:rPr>
              <a:t>2</a:t>
            </a:r>
            <a:r>
              <a:rPr lang="zh-CN" altLang="en-US" sz="3200" dirty="0">
                <a:solidFill>
                  <a:schemeClr val="tx1"/>
                </a:solidFill>
                <a:latin typeface="Calibri"/>
                <a:ea typeface="SimSun"/>
                <a:cs typeface="Times New Roman"/>
              </a:rPr>
              <a:t>）这两个“献给神”不能分割或取代，或二中择一。</a:t>
            </a:r>
            <a:endParaRPr lang="en-CA" sz="3200" dirty="0">
              <a:solidFill>
                <a:schemeClr val="tx1"/>
              </a:solidFill>
              <a:latin typeface="Calibri"/>
              <a:ea typeface="SimSun"/>
              <a:cs typeface="Times New Roman"/>
            </a:endParaRPr>
          </a:p>
          <a:p>
            <a:pPr marL="0" marR="0" indent="0">
              <a:lnSpc>
                <a:spcPct val="115000"/>
              </a:lnSpc>
              <a:spcBef>
                <a:spcPts val="0"/>
              </a:spcBef>
              <a:spcAft>
                <a:spcPts val="10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2604177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600" b="1" kern="100" dirty="0">
                <a:solidFill>
                  <a:srgbClr val="FF0000"/>
                </a:solidFill>
                <a:effectLst/>
                <a:latin typeface="+mn-ea"/>
                <a:cs typeface="Times New Roman"/>
              </a:rPr>
              <a:t>三</a:t>
            </a:r>
            <a:r>
              <a:rPr lang="zh-CN" altLang="en-US" sz="3600" b="1" kern="100" dirty="0" smtClean="0">
                <a:solidFill>
                  <a:srgbClr val="FF0000"/>
                </a:solidFill>
                <a:effectLst/>
                <a:latin typeface="+mn-ea"/>
                <a:cs typeface="Times New Roman"/>
              </a:rPr>
              <a:t>、</a:t>
            </a:r>
            <a:r>
              <a:rPr lang="zh-CN" altLang="en-US" sz="3600" b="1" dirty="0" smtClean="0">
                <a:solidFill>
                  <a:srgbClr val="FF0000"/>
                </a:solidFill>
                <a:effectLst/>
                <a:latin typeface="+mn-ea"/>
                <a:cs typeface="Times New Roman"/>
              </a:rPr>
              <a:t>第三块</a:t>
            </a:r>
            <a:r>
              <a:rPr lang="zh-CN" altLang="en-US" sz="3600" b="1" dirty="0">
                <a:solidFill>
                  <a:srgbClr val="FF0000"/>
                </a:solidFill>
                <a:effectLst/>
                <a:latin typeface="+mn-ea"/>
                <a:cs typeface="Times New Roman"/>
              </a:rPr>
              <a:t>基石</a:t>
            </a:r>
            <a:r>
              <a:rPr lang="zh-CN" altLang="en-US" sz="3600" b="1"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全人奉献的两个</a:t>
            </a:r>
            <a:r>
              <a:rPr lang="zh-CN" altLang="en-US" sz="3600" b="1" dirty="0" smtClean="0">
                <a:solidFill>
                  <a:srgbClr val="FF0000"/>
                </a:solidFill>
                <a:effectLst/>
                <a:latin typeface="+mn-ea"/>
                <a:cs typeface="Times New Roman"/>
              </a:rPr>
              <a:t>要素</a:t>
            </a:r>
            <a:endParaRPr lang="zh-CN" altLang="en-US" sz="3600" dirty="0">
              <a:solidFill>
                <a:srgbClr val="FF0000"/>
              </a:solidFill>
              <a:latin typeface="+mn-ea"/>
            </a:endParaRPr>
          </a:p>
        </p:txBody>
      </p:sp>
      <p:sp>
        <p:nvSpPr>
          <p:cNvPr id="3" name="内容占位符 2"/>
          <p:cNvSpPr>
            <a:spLocks noGrp="1"/>
          </p:cNvSpPr>
          <p:nvPr>
            <p:ph idx="1"/>
          </p:nvPr>
        </p:nvSpPr>
        <p:spPr>
          <a:xfrm>
            <a:off x="0" y="1047750"/>
            <a:ext cx="9207501" cy="4095750"/>
          </a:xfrm>
        </p:spPr>
        <p:txBody>
          <a:bodyPr/>
          <a:lstStyle/>
          <a:p>
            <a:pPr marL="0" marR="0" indent="0">
              <a:spcBef>
                <a:spcPts val="600"/>
              </a:spcBef>
              <a:spcAft>
                <a:spcPts val="0"/>
              </a:spcAft>
              <a:buNone/>
            </a:pPr>
            <a:r>
              <a:rPr lang="en-US" sz="2800" dirty="0">
                <a:solidFill>
                  <a:schemeClr val="tx1"/>
                </a:solidFill>
                <a:latin typeface="SimSun"/>
                <a:ea typeface="SimSun"/>
                <a:cs typeface="Times New Roman"/>
              </a:rPr>
              <a:t>2</a:t>
            </a:r>
            <a:r>
              <a:rPr lang="zh-CN" altLang="en-US" sz="2800" dirty="0">
                <a:solidFill>
                  <a:schemeClr val="tx1"/>
                </a:solidFill>
                <a:latin typeface="Calibri"/>
                <a:ea typeface="SimSun"/>
                <a:cs typeface="Times New Roman"/>
              </a:rPr>
              <a:t>、全人奉献在基督徒信仰生活中的位置</a:t>
            </a:r>
            <a:endParaRPr lang="en-CA" sz="2800" dirty="0">
              <a:solidFill>
                <a:schemeClr val="tx1"/>
              </a:solidFill>
              <a:latin typeface="Calibri"/>
              <a:ea typeface="SimSun"/>
              <a:cs typeface="Times New Roman"/>
            </a:endParaRPr>
          </a:p>
          <a:p>
            <a:pPr marL="685800" marR="0" indent="-685800">
              <a:spcBef>
                <a:spcPts val="600"/>
              </a:spcBef>
              <a:spcAft>
                <a:spcPts val="0"/>
              </a:spcAft>
              <a:buNone/>
            </a:pPr>
            <a:r>
              <a:rPr lang="zh-CN" altLang="en-US" sz="2800" dirty="0">
                <a:solidFill>
                  <a:schemeClr val="tx1"/>
                </a:solidFill>
                <a:latin typeface="Calibri"/>
                <a:ea typeface="SimSun"/>
                <a:cs typeface="Times New Roman"/>
              </a:rPr>
              <a:t>（</a:t>
            </a:r>
            <a:r>
              <a:rPr lang="en-US" sz="2800" dirty="0">
                <a:solidFill>
                  <a:schemeClr val="tx1"/>
                </a:solidFill>
                <a:latin typeface="SimSun"/>
                <a:ea typeface="SimSun"/>
                <a:cs typeface="Times New Roman"/>
              </a:rPr>
              <a:t>1</a:t>
            </a:r>
            <a:r>
              <a:rPr lang="zh-CN" altLang="en-US" sz="2800" dirty="0">
                <a:solidFill>
                  <a:schemeClr val="tx1"/>
                </a:solidFill>
                <a:latin typeface="Calibri"/>
                <a:ea typeface="SimSun"/>
                <a:cs typeface="Times New Roman"/>
              </a:rPr>
              <a:t>）领受或进入救恩，相信：决志、悔改、受洗、领受圣灵：重生得救；与以色列人出埃及、过红海对应。</a:t>
            </a:r>
            <a:endParaRPr lang="en-CA" sz="2800" dirty="0">
              <a:solidFill>
                <a:schemeClr val="tx1"/>
              </a:solidFill>
              <a:latin typeface="Calibri"/>
              <a:ea typeface="SimSun"/>
              <a:cs typeface="Times New Roman"/>
            </a:endParaRPr>
          </a:p>
          <a:p>
            <a:pPr marL="685800" marR="0" indent="-685800">
              <a:spcBef>
                <a:spcPts val="600"/>
              </a:spcBef>
              <a:spcAft>
                <a:spcPts val="0"/>
              </a:spcAft>
              <a:buNone/>
            </a:pPr>
            <a:r>
              <a:rPr lang="zh-CN" altLang="en-US" sz="2800" dirty="0">
                <a:solidFill>
                  <a:schemeClr val="tx1"/>
                </a:solidFill>
                <a:latin typeface="Calibri"/>
                <a:ea typeface="SimSun"/>
                <a:cs typeface="Times New Roman"/>
              </a:rPr>
              <a:t>（</a:t>
            </a:r>
            <a:r>
              <a:rPr lang="en-US" sz="2800" dirty="0">
                <a:solidFill>
                  <a:schemeClr val="tx1"/>
                </a:solidFill>
                <a:latin typeface="SimSun"/>
                <a:ea typeface="SimSun"/>
                <a:cs typeface="Times New Roman"/>
              </a:rPr>
              <a:t>2</a:t>
            </a:r>
            <a:r>
              <a:rPr lang="zh-CN" altLang="en-US" sz="2800" dirty="0">
                <a:solidFill>
                  <a:schemeClr val="tx1"/>
                </a:solidFill>
                <a:latin typeface="Calibri"/>
                <a:ea typeface="SimSun"/>
                <a:cs typeface="Times New Roman"/>
              </a:rPr>
              <a:t>）初信造就，顺服：加入教会生活，领受圣餐、学习并遵行神的话，操练灵修、接受门训；与以色列在西奈山立约，领受十诫，会幕建造、献祭制度，民事律法，并学习律法对应。</a:t>
            </a:r>
            <a:endParaRPr lang="en-CA" sz="2800" dirty="0">
              <a:solidFill>
                <a:schemeClr val="tx1"/>
              </a:solidFill>
              <a:latin typeface="Calibri"/>
              <a:ea typeface="SimSun"/>
              <a:cs typeface="Times New Roman"/>
            </a:endParaRPr>
          </a:p>
          <a:p>
            <a:pPr marL="685800" marR="0" indent="-685800">
              <a:spcBef>
                <a:spcPts val="600"/>
              </a:spcBef>
              <a:spcAft>
                <a:spcPts val="0"/>
              </a:spcAft>
              <a:buNone/>
            </a:pPr>
            <a:r>
              <a:rPr lang="zh-CN" altLang="en-US" sz="2800" dirty="0">
                <a:solidFill>
                  <a:schemeClr val="tx1"/>
                </a:solidFill>
                <a:latin typeface="Calibri"/>
                <a:ea typeface="SimSun"/>
                <a:cs typeface="Times New Roman"/>
              </a:rPr>
              <a:t>（</a:t>
            </a:r>
            <a:r>
              <a:rPr lang="en-US" sz="2800" dirty="0">
                <a:solidFill>
                  <a:schemeClr val="tx1"/>
                </a:solidFill>
                <a:latin typeface="SimSun"/>
                <a:ea typeface="SimSun"/>
                <a:cs typeface="Times New Roman"/>
              </a:rPr>
              <a:t>3</a:t>
            </a:r>
            <a:r>
              <a:rPr lang="zh-CN" altLang="en-US" sz="2800" dirty="0">
                <a:solidFill>
                  <a:schemeClr val="tx1"/>
                </a:solidFill>
                <a:latin typeface="Calibri"/>
                <a:ea typeface="SimSun"/>
                <a:cs typeface="Times New Roman"/>
              </a:rPr>
              <a:t>）全人奉献：新约祭司奉献的两个要素。；与以色列人过约旦河，并且得地为业对应。</a:t>
            </a:r>
            <a:endParaRPr lang="en-CA" sz="2800" dirty="0">
              <a:solidFill>
                <a:schemeClr val="tx1"/>
              </a:solidFill>
              <a:latin typeface="Calibri"/>
              <a:ea typeface="SimSun"/>
              <a:cs typeface="Times New Roman"/>
            </a:endParaRPr>
          </a:p>
          <a:p>
            <a:pPr marL="0" marR="0" indent="0">
              <a:lnSpc>
                <a:spcPct val="115000"/>
              </a:lnSpc>
              <a:spcBef>
                <a:spcPts val="0"/>
              </a:spcBef>
              <a:spcAft>
                <a:spcPts val="10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2604177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077200" cy="970360"/>
          </a:xfrm>
        </p:spPr>
        <p:txBody>
          <a:bodyPr>
            <a:noAutofit/>
          </a:bodyPr>
          <a:lstStyle/>
          <a:p>
            <a:pPr>
              <a:tabLst>
                <a:tab pos="4457700" algn="l"/>
              </a:tabLst>
            </a:pPr>
            <a:r>
              <a:rPr lang="zh-CN" altLang="en-US" sz="3600" b="1" kern="100" dirty="0">
                <a:solidFill>
                  <a:srgbClr val="FF0000"/>
                </a:solidFill>
                <a:effectLst/>
                <a:latin typeface="+mn-ea"/>
                <a:cs typeface="Times New Roman"/>
              </a:rPr>
              <a:t>三</a:t>
            </a:r>
            <a:r>
              <a:rPr lang="zh-CN" altLang="en-US" sz="3600" b="1" kern="100" dirty="0" smtClean="0">
                <a:solidFill>
                  <a:srgbClr val="FF0000"/>
                </a:solidFill>
                <a:effectLst/>
                <a:latin typeface="+mn-ea"/>
                <a:cs typeface="Times New Roman"/>
              </a:rPr>
              <a:t>、</a:t>
            </a:r>
            <a:r>
              <a:rPr lang="zh-CN" altLang="en-US" sz="3600" b="1" dirty="0" smtClean="0">
                <a:solidFill>
                  <a:srgbClr val="FF0000"/>
                </a:solidFill>
                <a:effectLst/>
                <a:latin typeface="+mn-ea"/>
                <a:cs typeface="Times New Roman"/>
              </a:rPr>
              <a:t>第三块</a:t>
            </a:r>
            <a:r>
              <a:rPr lang="zh-CN" altLang="en-US" sz="3600" b="1" dirty="0">
                <a:solidFill>
                  <a:srgbClr val="FF0000"/>
                </a:solidFill>
                <a:effectLst/>
                <a:latin typeface="+mn-ea"/>
                <a:cs typeface="Times New Roman"/>
              </a:rPr>
              <a:t>基石</a:t>
            </a:r>
            <a:r>
              <a:rPr lang="zh-CN" altLang="en-US" sz="3600" b="1" dirty="0" smtClean="0">
                <a:solidFill>
                  <a:srgbClr val="FF0000"/>
                </a:solidFill>
                <a:effectLst/>
                <a:latin typeface="+mn-ea"/>
                <a:cs typeface="Times New Roman"/>
              </a:rPr>
              <a:t>：</a:t>
            </a:r>
            <a:r>
              <a:rPr lang="zh-CN" altLang="en-US" sz="3600" b="1" dirty="0">
                <a:solidFill>
                  <a:srgbClr val="FF0000"/>
                </a:solidFill>
                <a:effectLst/>
                <a:latin typeface="+mn-ea"/>
                <a:cs typeface="Times New Roman"/>
              </a:rPr>
              <a:t>全人奉献的两个</a:t>
            </a:r>
            <a:r>
              <a:rPr lang="zh-CN" altLang="en-US" sz="3600" b="1" dirty="0" smtClean="0">
                <a:solidFill>
                  <a:srgbClr val="FF0000"/>
                </a:solidFill>
                <a:effectLst/>
                <a:latin typeface="+mn-ea"/>
                <a:cs typeface="Times New Roman"/>
              </a:rPr>
              <a:t>要素</a:t>
            </a:r>
            <a:endParaRPr lang="zh-CN" altLang="en-US" sz="3600" dirty="0">
              <a:solidFill>
                <a:srgbClr val="FF0000"/>
              </a:solidFill>
              <a:latin typeface="+mn-ea"/>
            </a:endParaRPr>
          </a:p>
        </p:txBody>
      </p:sp>
      <p:sp>
        <p:nvSpPr>
          <p:cNvPr id="3" name="内容占位符 2"/>
          <p:cNvSpPr>
            <a:spLocks noGrp="1"/>
          </p:cNvSpPr>
          <p:nvPr>
            <p:ph idx="1"/>
          </p:nvPr>
        </p:nvSpPr>
        <p:spPr>
          <a:xfrm>
            <a:off x="0" y="1123950"/>
            <a:ext cx="9207501" cy="4019550"/>
          </a:xfrm>
        </p:spPr>
        <p:txBody>
          <a:bodyPr/>
          <a:lstStyle/>
          <a:p>
            <a:pPr marL="0" marR="0" indent="0">
              <a:spcBef>
                <a:spcPts val="600"/>
              </a:spcBef>
              <a:spcAft>
                <a:spcPts val="600"/>
              </a:spcAft>
              <a:buNone/>
            </a:pPr>
            <a:r>
              <a:rPr lang="zh-CN" altLang="en-US" sz="3000" b="1" dirty="0">
                <a:solidFill>
                  <a:schemeClr val="tx1"/>
                </a:solidFill>
                <a:latin typeface="Calibri"/>
                <a:ea typeface="SimSun"/>
                <a:cs typeface="Times New Roman"/>
              </a:rPr>
              <a:t>（二）两点反思与应用</a:t>
            </a:r>
            <a:endParaRPr lang="en-CA" sz="3000" b="1" dirty="0">
              <a:solidFill>
                <a:schemeClr val="tx1"/>
              </a:solidFill>
              <a:latin typeface="Calibri"/>
              <a:ea typeface="SimSun"/>
              <a:cs typeface="Times New Roman"/>
            </a:endParaRPr>
          </a:p>
          <a:p>
            <a:pPr marL="0" marR="0" indent="0">
              <a:spcBef>
                <a:spcPts val="600"/>
              </a:spcBef>
              <a:spcAft>
                <a:spcPts val="600"/>
              </a:spcAft>
              <a:buNone/>
            </a:pPr>
            <a:r>
              <a:rPr lang="en-US" sz="3000" dirty="0">
                <a:solidFill>
                  <a:schemeClr val="tx1"/>
                </a:solidFill>
                <a:latin typeface="SimSun"/>
                <a:ea typeface="SimSun"/>
                <a:cs typeface="Times New Roman"/>
              </a:rPr>
              <a:t>1</a:t>
            </a:r>
            <a:r>
              <a:rPr lang="zh-CN" altLang="en-US" sz="3000" dirty="0">
                <a:solidFill>
                  <a:schemeClr val="tx1"/>
                </a:solidFill>
                <a:latin typeface="Calibri"/>
                <a:ea typeface="SimSun"/>
                <a:cs typeface="Times New Roman"/>
              </a:rPr>
              <a:t>、如果没有将自己（新人）献给神，只将肢体（作义的器具）献给神</a:t>
            </a:r>
            <a:r>
              <a:rPr lang="en-US" altLang="zh-CN" sz="3000" dirty="0">
                <a:solidFill>
                  <a:schemeClr val="tx1"/>
                </a:solidFill>
                <a:latin typeface="Calibri"/>
                <a:ea typeface="SimSun"/>
                <a:cs typeface="Times New Roman"/>
              </a:rPr>
              <a:t>——</a:t>
            </a:r>
            <a:r>
              <a:rPr lang="zh-CN" altLang="en-US" sz="3000" dirty="0">
                <a:solidFill>
                  <a:schemeClr val="tx1"/>
                </a:solidFill>
                <a:latin typeface="Calibri"/>
                <a:ea typeface="SimSun"/>
                <a:cs typeface="Times New Roman"/>
              </a:rPr>
              <a:t>代表参与教会服事和奉献金钱财物</a:t>
            </a:r>
            <a:r>
              <a:rPr lang="en-US" altLang="zh-CN" sz="3000" dirty="0">
                <a:solidFill>
                  <a:schemeClr val="tx1"/>
                </a:solidFill>
                <a:latin typeface="Calibri"/>
                <a:ea typeface="SimSun"/>
                <a:cs typeface="Times New Roman"/>
              </a:rPr>
              <a:t>——</a:t>
            </a:r>
            <a:r>
              <a:rPr lang="zh-CN" altLang="en-US" sz="3000" dirty="0">
                <a:solidFill>
                  <a:schemeClr val="tx1"/>
                </a:solidFill>
                <a:latin typeface="Calibri"/>
                <a:ea typeface="SimSun"/>
                <a:cs typeface="Times New Roman"/>
              </a:rPr>
              <a:t>迟早会出现枯干、烧焦、受伤，甚至中途放弃；或出现跟人比较、嫉妒、竞争，甚至结党纷争。</a:t>
            </a:r>
            <a:endParaRPr lang="en-CA" sz="3000" dirty="0">
              <a:solidFill>
                <a:schemeClr val="tx1"/>
              </a:solidFill>
              <a:latin typeface="Calibri"/>
              <a:ea typeface="SimSun"/>
              <a:cs typeface="Times New Roman"/>
            </a:endParaRPr>
          </a:p>
          <a:p>
            <a:pPr marL="0" marR="0" indent="0">
              <a:spcBef>
                <a:spcPts val="600"/>
              </a:spcBef>
              <a:spcAft>
                <a:spcPts val="600"/>
              </a:spcAft>
              <a:buNone/>
            </a:pPr>
            <a:r>
              <a:rPr lang="en-US" sz="3000" dirty="0">
                <a:solidFill>
                  <a:schemeClr val="tx1"/>
                </a:solidFill>
                <a:latin typeface="SimSun"/>
                <a:ea typeface="SimSun"/>
                <a:cs typeface="Times New Roman"/>
              </a:rPr>
              <a:t>2</a:t>
            </a:r>
            <a:r>
              <a:rPr lang="zh-CN" altLang="en-US" sz="3000" dirty="0">
                <a:solidFill>
                  <a:schemeClr val="tx1"/>
                </a:solidFill>
                <a:latin typeface="Calibri"/>
                <a:ea typeface="SimSun"/>
                <a:cs typeface="Times New Roman"/>
              </a:rPr>
              <a:t>、领受十诫在会幕建造和献祭制度之前，这预表顺服（遵守十诫）是献祭的基础，与此对应的圣经原则是：听命胜于献祭（撒上十五</a:t>
            </a:r>
            <a:r>
              <a:rPr lang="en-US" sz="3000" dirty="0">
                <a:solidFill>
                  <a:schemeClr val="tx1"/>
                </a:solidFill>
                <a:latin typeface="SimSun"/>
                <a:ea typeface="SimSun"/>
                <a:cs typeface="Times New Roman"/>
              </a:rPr>
              <a:t>22</a:t>
            </a:r>
            <a:r>
              <a:rPr lang="zh-CN" altLang="en-US" sz="3000" dirty="0">
                <a:solidFill>
                  <a:schemeClr val="tx1"/>
                </a:solidFill>
                <a:latin typeface="Calibri"/>
                <a:ea typeface="SimSun"/>
                <a:cs typeface="Times New Roman"/>
              </a:rPr>
              <a:t>中）。</a:t>
            </a:r>
            <a:endParaRPr lang="en-CA" sz="3000" dirty="0">
              <a:solidFill>
                <a:schemeClr val="tx1"/>
              </a:solidFill>
              <a:latin typeface="Calibri"/>
              <a:ea typeface="SimSun"/>
              <a:cs typeface="Times New Roman"/>
            </a:endParaRPr>
          </a:p>
          <a:p>
            <a:pPr marL="0" marR="0" indent="0">
              <a:lnSpc>
                <a:spcPct val="115000"/>
              </a:lnSpc>
              <a:spcBef>
                <a:spcPts val="0"/>
              </a:spcBef>
              <a:spcAft>
                <a:spcPts val="10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260417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marR="0" indent="742950">
              <a:spcBef>
                <a:spcPts val="600"/>
              </a:spcBef>
              <a:spcAft>
                <a:spcPts val="600"/>
              </a:spcAft>
              <a:buNone/>
            </a:pPr>
            <a:r>
              <a:rPr lang="zh-CN" altLang="en-US" sz="3000" dirty="0">
                <a:solidFill>
                  <a:schemeClr val="tx1"/>
                </a:solidFill>
                <a:latin typeface="Calibri"/>
                <a:ea typeface="SimSun"/>
                <a:cs typeface="Times New Roman"/>
              </a:rPr>
              <a:t>我们为什么要作这两点改动呢？我们有两个主要的理由：</a:t>
            </a:r>
            <a:endParaRPr lang="en-CA" sz="3000" dirty="0">
              <a:solidFill>
                <a:schemeClr val="tx1"/>
              </a:solidFill>
              <a:latin typeface="Calibri"/>
              <a:ea typeface="SimSun"/>
              <a:cs typeface="Times New Roman"/>
            </a:endParaRPr>
          </a:p>
          <a:p>
            <a:pPr marL="0" marR="0" indent="742950">
              <a:spcBef>
                <a:spcPts val="600"/>
              </a:spcBef>
              <a:spcAft>
                <a:spcPts val="600"/>
              </a:spcAft>
              <a:buNone/>
            </a:pPr>
            <a:r>
              <a:rPr lang="en-US" sz="3000" dirty="0" smtClean="0">
                <a:solidFill>
                  <a:schemeClr val="tx1"/>
                </a:solidFill>
                <a:latin typeface="Calibri"/>
                <a:ea typeface="SimSun"/>
                <a:cs typeface="Times New Roman"/>
              </a:rPr>
              <a:t>1</a:t>
            </a:r>
            <a:r>
              <a:rPr lang="zh-CN" altLang="en-US" sz="3000" dirty="0">
                <a:solidFill>
                  <a:schemeClr val="tx1"/>
                </a:solidFill>
                <a:latin typeface="Calibri"/>
                <a:ea typeface="SimSun"/>
                <a:cs typeface="Times New Roman"/>
              </a:rPr>
              <a:t>、“全心”与“寻求”是配合的，主要是根据圣经中玛利亚（即马大的妹妹）的形象：玛利亚坐在耶稣的脚前专心听讲道，象征着玛利亚全心寻求耶稣。与此对照，“全人”与“事奉”是配合的，主要是根据玛利亚和马大相结合的形象：玛利亚代表“内心的寻求”，马大则代表了“身体的事奉”。</a:t>
            </a:r>
            <a:endParaRPr lang="en-CA" sz="30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indent="800100">
              <a:spcBef>
                <a:spcPts val="600"/>
              </a:spcBef>
              <a:spcAft>
                <a:spcPts val="600"/>
              </a:spcAft>
              <a:buNone/>
            </a:pPr>
            <a:r>
              <a:rPr lang="en-US" sz="3200" dirty="0">
                <a:solidFill>
                  <a:schemeClr val="tx1"/>
                </a:solidFill>
                <a:latin typeface="Calibri"/>
                <a:ea typeface="SimSun"/>
                <a:cs typeface="Times New Roman"/>
              </a:rPr>
              <a:t>2</a:t>
            </a:r>
            <a:r>
              <a:rPr lang="zh-CN" altLang="en-US" sz="3200" dirty="0">
                <a:solidFill>
                  <a:schemeClr val="tx1"/>
                </a:solidFill>
                <a:latin typeface="Calibri"/>
                <a:ea typeface="SimSun"/>
                <a:cs typeface="Times New Roman"/>
              </a:rPr>
              <a:t>、第二个理由是根据罗十二</a:t>
            </a:r>
            <a:r>
              <a:rPr lang="en-US" sz="3200" dirty="0">
                <a:solidFill>
                  <a:schemeClr val="tx1"/>
                </a:solidFill>
                <a:latin typeface="Calibri"/>
                <a:ea typeface="SimSun"/>
                <a:cs typeface="Times New Roman"/>
              </a:rPr>
              <a:t>1</a:t>
            </a:r>
            <a:r>
              <a:rPr lang="zh-CN" altLang="en-US" sz="3200" dirty="0">
                <a:solidFill>
                  <a:schemeClr val="tx1"/>
                </a:solidFill>
                <a:latin typeface="Calibri"/>
                <a:ea typeface="SimSun"/>
                <a:cs typeface="Times New Roman"/>
              </a:rPr>
              <a:t>：</a:t>
            </a:r>
            <a:r>
              <a:rPr lang="zh-CN" altLang="en-US" sz="3200" b="1" dirty="0">
                <a:solidFill>
                  <a:srgbClr val="FF0000"/>
                </a:solidFill>
                <a:latin typeface="Calibri"/>
                <a:ea typeface="SimSun"/>
                <a:cs typeface="Times New Roman"/>
              </a:rPr>
              <a:t>“所以弟兄们，我以神的慈悲劝你们，将身体献上当作活祭，是圣洁的，是神所喜悦的；你们如此事奉乃是理所当然的。”</a:t>
            </a:r>
            <a:r>
              <a:rPr lang="zh-CN" altLang="en-US" sz="3200" dirty="0">
                <a:solidFill>
                  <a:schemeClr val="tx1"/>
                </a:solidFill>
                <a:latin typeface="Calibri"/>
                <a:ea typeface="SimSun"/>
                <a:cs typeface="Times New Roman"/>
              </a:rPr>
              <a:t>其中，“将身体献上”代表全人奉献，与它配合的是“事奉”而不是“寻求”。</a:t>
            </a:r>
            <a:endParaRPr lang="en-CA" sz="32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marR="0" indent="0">
              <a:spcBef>
                <a:spcPts val="600"/>
              </a:spcBef>
              <a:spcAft>
                <a:spcPts val="600"/>
              </a:spcAft>
              <a:buNone/>
            </a:pPr>
            <a:r>
              <a:rPr lang="zh-CN" altLang="en-US" sz="3200" b="1" dirty="0">
                <a:solidFill>
                  <a:schemeClr val="tx1"/>
                </a:solidFill>
                <a:latin typeface="Calibri"/>
                <a:ea typeface="SimSun"/>
                <a:cs typeface="Times New Roman"/>
              </a:rPr>
              <a:t>（二）对副标题的说明</a:t>
            </a:r>
            <a:endParaRPr lang="en-CA" sz="3200" b="1" dirty="0">
              <a:solidFill>
                <a:schemeClr val="tx1"/>
              </a:solidFill>
              <a:latin typeface="Calibri"/>
              <a:ea typeface="SimSun"/>
              <a:cs typeface="Times New Roman"/>
            </a:endParaRPr>
          </a:p>
          <a:p>
            <a:pPr marL="0" marR="0" indent="800100">
              <a:spcBef>
                <a:spcPts val="600"/>
              </a:spcBef>
              <a:spcAft>
                <a:spcPts val="600"/>
              </a:spcAft>
              <a:buNone/>
            </a:pPr>
            <a:r>
              <a:rPr lang="zh-CN" altLang="en-US" sz="3200" dirty="0" smtClean="0">
                <a:solidFill>
                  <a:schemeClr val="tx1"/>
                </a:solidFill>
                <a:latin typeface="Calibri"/>
                <a:ea typeface="SimSun"/>
                <a:cs typeface="Times New Roman"/>
              </a:rPr>
              <a:t>现在</a:t>
            </a:r>
            <a:r>
              <a:rPr lang="zh-CN" altLang="en-US" sz="3200" dirty="0">
                <a:solidFill>
                  <a:schemeClr val="tx1"/>
                </a:solidFill>
                <a:latin typeface="Calibri"/>
                <a:ea typeface="SimSun"/>
                <a:cs typeface="Times New Roman"/>
              </a:rPr>
              <a:t>我们来解释一下副标题：奉献与事奉的三块基石。这里有两个要点：</a:t>
            </a:r>
            <a:endParaRPr lang="en-CA" sz="3200" dirty="0">
              <a:solidFill>
                <a:schemeClr val="tx1"/>
              </a:solidFill>
              <a:latin typeface="Calibri"/>
              <a:ea typeface="SimSun"/>
              <a:cs typeface="Times New Roman"/>
            </a:endParaRPr>
          </a:p>
          <a:p>
            <a:pPr marL="0" marR="0" indent="800100">
              <a:spcBef>
                <a:spcPts val="600"/>
              </a:spcBef>
              <a:spcAft>
                <a:spcPts val="600"/>
              </a:spcAft>
              <a:buNone/>
            </a:pPr>
            <a:r>
              <a:rPr lang="en-US" sz="3200" dirty="0" smtClean="0">
                <a:solidFill>
                  <a:schemeClr val="tx1"/>
                </a:solidFill>
                <a:latin typeface="Calibri"/>
                <a:ea typeface="SimSun"/>
                <a:cs typeface="Times New Roman"/>
              </a:rPr>
              <a:t>1</a:t>
            </a:r>
            <a:r>
              <a:rPr lang="zh-CN" altLang="en-US" sz="3200" dirty="0">
                <a:solidFill>
                  <a:schemeClr val="tx1"/>
                </a:solidFill>
                <a:latin typeface="Calibri"/>
                <a:ea typeface="SimSun"/>
                <a:cs typeface="Times New Roman"/>
              </a:rPr>
              <a:t>、“三块基石”是指三个基本原则，且分别根据三处经文：</a:t>
            </a:r>
            <a:endParaRPr lang="en-CA" sz="3200" dirty="0">
              <a:solidFill>
                <a:schemeClr val="tx1"/>
              </a:solidFill>
              <a:latin typeface="Calibri"/>
              <a:ea typeface="SimSun"/>
              <a:cs typeface="Times New Roman"/>
            </a:endParaRPr>
          </a:p>
          <a:p>
            <a:pPr marL="0" marR="0" indent="800100">
              <a:spcBef>
                <a:spcPts val="600"/>
              </a:spcBef>
              <a:spcAft>
                <a:spcPts val="600"/>
              </a:spcAft>
              <a:buNone/>
            </a:pPr>
            <a:r>
              <a:rPr lang="zh-CN" altLang="en-US" sz="3200" dirty="0" smtClean="0">
                <a:solidFill>
                  <a:schemeClr val="tx1"/>
                </a:solidFill>
                <a:latin typeface="Calibri"/>
                <a:ea typeface="SimSun"/>
                <a:cs typeface="Times New Roman"/>
              </a:rPr>
              <a:t>（</a:t>
            </a:r>
            <a:r>
              <a:rPr lang="en-US" sz="3200" dirty="0">
                <a:solidFill>
                  <a:schemeClr val="tx1"/>
                </a:solidFill>
                <a:latin typeface="Calibri"/>
                <a:ea typeface="SimSun"/>
                <a:cs typeface="Times New Roman"/>
              </a:rPr>
              <a:t>1</a:t>
            </a:r>
            <a:r>
              <a:rPr lang="zh-CN" altLang="en-US" sz="3200" dirty="0">
                <a:solidFill>
                  <a:schemeClr val="tx1"/>
                </a:solidFill>
                <a:latin typeface="Calibri"/>
                <a:ea typeface="SimSun"/>
                <a:cs typeface="Times New Roman"/>
              </a:rPr>
              <a:t>）路一</a:t>
            </a:r>
            <a:r>
              <a:rPr lang="en-US" sz="3200" dirty="0">
                <a:solidFill>
                  <a:schemeClr val="tx1"/>
                </a:solidFill>
                <a:latin typeface="Calibri"/>
                <a:ea typeface="SimSun"/>
                <a:cs typeface="Times New Roman"/>
              </a:rPr>
              <a:t>74-75</a:t>
            </a:r>
            <a:r>
              <a:rPr lang="zh-CN" altLang="en-US" sz="3200" dirty="0">
                <a:solidFill>
                  <a:schemeClr val="tx1"/>
                </a:solidFill>
                <a:latin typeface="Calibri"/>
                <a:ea typeface="SimSun"/>
                <a:cs typeface="Times New Roman"/>
              </a:rPr>
              <a:t>；（</a:t>
            </a:r>
            <a:r>
              <a:rPr lang="en-US" sz="3200" dirty="0">
                <a:solidFill>
                  <a:schemeClr val="tx1"/>
                </a:solidFill>
                <a:latin typeface="Calibri"/>
                <a:ea typeface="SimSun"/>
                <a:cs typeface="Times New Roman"/>
              </a:rPr>
              <a:t>2</a:t>
            </a:r>
            <a:r>
              <a:rPr lang="zh-CN" altLang="en-US" sz="3200" dirty="0">
                <a:solidFill>
                  <a:schemeClr val="tx1"/>
                </a:solidFill>
                <a:latin typeface="Calibri"/>
                <a:ea typeface="SimSun"/>
                <a:cs typeface="Times New Roman"/>
              </a:rPr>
              <a:t>）罗十二</a:t>
            </a:r>
            <a:r>
              <a:rPr lang="en-US" sz="3200" dirty="0">
                <a:solidFill>
                  <a:schemeClr val="tx1"/>
                </a:solidFill>
                <a:latin typeface="Calibri"/>
                <a:ea typeface="SimSun"/>
                <a:cs typeface="Times New Roman"/>
              </a:rPr>
              <a:t>1</a:t>
            </a:r>
            <a:r>
              <a:rPr lang="zh-CN" altLang="en-US" sz="3200" dirty="0">
                <a:solidFill>
                  <a:schemeClr val="tx1"/>
                </a:solidFill>
                <a:latin typeface="Calibri"/>
                <a:ea typeface="SimSun"/>
                <a:cs typeface="Times New Roman"/>
              </a:rPr>
              <a:t>；（</a:t>
            </a:r>
            <a:r>
              <a:rPr lang="en-US" sz="3200" dirty="0">
                <a:solidFill>
                  <a:schemeClr val="tx1"/>
                </a:solidFill>
                <a:latin typeface="Calibri"/>
                <a:ea typeface="SimSun"/>
                <a:cs typeface="Times New Roman"/>
              </a:rPr>
              <a:t>3</a:t>
            </a:r>
            <a:r>
              <a:rPr lang="zh-CN" altLang="en-US" sz="3200" dirty="0">
                <a:solidFill>
                  <a:schemeClr val="tx1"/>
                </a:solidFill>
                <a:latin typeface="Calibri"/>
                <a:ea typeface="SimSun"/>
                <a:cs typeface="Times New Roman"/>
              </a:rPr>
              <a:t>）罗六</a:t>
            </a:r>
            <a:r>
              <a:rPr lang="en-US" sz="3200" dirty="0">
                <a:solidFill>
                  <a:schemeClr val="tx1"/>
                </a:solidFill>
                <a:latin typeface="Calibri"/>
                <a:ea typeface="SimSun"/>
                <a:cs typeface="Times New Roman"/>
              </a:rPr>
              <a:t>13</a:t>
            </a:r>
            <a:r>
              <a:rPr lang="zh-CN" altLang="en-US" sz="3200" dirty="0">
                <a:solidFill>
                  <a:schemeClr val="tx1"/>
                </a:solidFill>
                <a:latin typeface="Calibri"/>
                <a:ea typeface="SimSun"/>
                <a:cs typeface="Times New Roman"/>
              </a:rPr>
              <a:t>中下。</a:t>
            </a:r>
            <a:endParaRPr lang="en-CA" sz="32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indent="0">
              <a:spcBef>
                <a:spcPts val="600"/>
              </a:spcBef>
              <a:spcAft>
                <a:spcPts val="600"/>
              </a:spcAft>
              <a:buNone/>
            </a:pPr>
            <a:r>
              <a:rPr lang="en-US" sz="3200" dirty="0">
                <a:solidFill>
                  <a:schemeClr val="tx1"/>
                </a:solidFill>
                <a:latin typeface="Calibri"/>
                <a:ea typeface="SimSun"/>
                <a:cs typeface="Times New Roman"/>
              </a:rPr>
              <a:t>2</a:t>
            </a:r>
            <a:r>
              <a:rPr lang="zh-CN" altLang="en-US" sz="3200" dirty="0">
                <a:solidFill>
                  <a:schemeClr val="tx1"/>
                </a:solidFill>
                <a:latin typeface="Calibri"/>
                <a:ea typeface="SimSun"/>
                <a:cs typeface="Times New Roman"/>
              </a:rPr>
              <a:t>、奉献与事奉是基督徒生活的核心，我们对它的基本原则认识得越早越好，因为这样可以使我们的奉献和事奉更加符合神的旨意，而且也能够结出更多属灵的果实。</a:t>
            </a:r>
            <a:endParaRPr lang="en-CA" sz="32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indent="800100">
              <a:spcBef>
                <a:spcPts val="600"/>
              </a:spcBef>
              <a:spcAft>
                <a:spcPts val="600"/>
              </a:spcAft>
              <a:buNone/>
            </a:pPr>
            <a:r>
              <a:rPr lang="zh-CN" altLang="en-US" sz="3200" dirty="0">
                <a:solidFill>
                  <a:schemeClr val="tx1"/>
                </a:solidFill>
                <a:latin typeface="Calibri"/>
                <a:ea typeface="SimSun"/>
                <a:cs typeface="Times New Roman"/>
              </a:rPr>
              <a:t>然而，实际上，我们当中许多人都不是在将奉献和事奉的基本原则认识清楚之后，才投入奉献和事奉的。刚刚相反，我们当中为数不少的人都是在还没有认清这些原则时，就投入了奉献和事奉。不过，即使如此，如果我们能在有生之年，或者还没有退出奉献和事奉岗位之前就认清和落实这些原则，仍是非常有意义的。</a:t>
            </a:r>
            <a:endParaRPr lang="en-CA" sz="32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sz="4000" b="1" dirty="0" smtClean="0">
                <a:solidFill>
                  <a:srgbClr val="FF0000"/>
                </a:solidFill>
                <a:effectLst/>
                <a:latin typeface="+mn-ea"/>
              </a:rPr>
              <a:t>引言</a:t>
            </a:r>
            <a:endParaRPr lang="zh-CN" altLang="en-US" sz="4000" b="1" dirty="0">
              <a:solidFill>
                <a:srgbClr val="FF0000"/>
              </a:solidFill>
              <a:effectLst/>
              <a:latin typeface="+mn-ea"/>
            </a:endParaRPr>
          </a:p>
        </p:txBody>
      </p:sp>
      <p:sp>
        <p:nvSpPr>
          <p:cNvPr id="3" name="内容占位符 2"/>
          <p:cNvSpPr>
            <a:spLocks noGrp="1"/>
          </p:cNvSpPr>
          <p:nvPr>
            <p:ph idx="1"/>
          </p:nvPr>
        </p:nvSpPr>
        <p:spPr>
          <a:xfrm>
            <a:off x="76200" y="1200150"/>
            <a:ext cx="9067800" cy="3951194"/>
          </a:xfrm>
        </p:spPr>
        <p:txBody>
          <a:bodyPr/>
          <a:lstStyle/>
          <a:p>
            <a:pPr marL="0" indent="742950">
              <a:spcBef>
                <a:spcPts val="600"/>
              </a:spcBef>
              <a:spcAft>
                <a:spcPts val="600"/>
              </a:spcAft>
              <a:buNone/>
            </a:pPr>
            <a:r>
              <a:rPr lang="zh-CN" altLang="en-US" sz="3000" dirty="0">
                <a:solidFill>
                  <a:schemeClr val="tx1"/>
                </a:solidFill>
                <a:latin typeface="Calibri"/>
                <a:ea typeface="SimSun"/>
                <a:cs typeface="Times New Roman"/>
              </a:rPr>
              <a:t>实际上，我本人就是在这大多数人之列。我在上世纪</a:t>
            </a:r>
            <a:r>
              <a:rPr lang="en-US" sz="3000" dirty="0">
                <a:solidFill>
                  <a:schemeClr val="tx1"/>
                </a:solidFill>
                <a:latin typeface="Calibri"/>
                <a:ea typeface="SimSun"/>
                <a:cs typeface="Times New Roman"/>
              </a:rPr>
              <a:t>90</a:t>
            </a:r>
            <a:r>
              <a:rPr lang="zh-CN" altLang="en-US" sz="3000" dirty="0">
                <a:solidFill>
                  <a:schemeClr val="tx1"/>
                </a:solidFill>
                <a:latin typeface="Calibri"/>
                <a:ea typeface="SimSun"/>
                <a:cs typeface="Times New Roman"/>
              </a:rPr>
              <a:t>年信主，两年后就献身进入神学院学习，并且边学习边参与事奉。</a:t>
            </a:r>
            <a:r>
              <a:rPr lang="en-US" sz="3000" dirty="0">
                <a:solidFill>
                  <a:schemeClr val="tx1"/>
                </a:solidFill>
                <a:latin typeface="Calibri"/>
                <a:ea typeface="SimSun"/>
                <a:cs typeface="Times New Roman"/>
              </a:rPr>
              <a:t>98</a:t>
            </a:r>
            <a:r>
              <a:rPr lang="zh-CN" altLang="en-US" sz="3000" dirty="0">
                <a:solidFill>
                  <a:schemeClr val="tx1"/>
                </a:solidFill>
                <a:latin typeface="Calibri"/>
                <a:ea typeface="SimSun"/>
                <a:cs typeface="Times New Roman"/>
              </a:rPr>
              <a:t>年离开神学院，又立刻投入教会作全职传道人。在三十多年的奉献和事奉中，我走了较长的弯路，吃了不少的苦头，也领受了一些教训。感谢神，到了晚年，才蒙了神的光照，领悟了奉献和事奉的三个基本原则。今天拿来跟家人们分享，希望对大家有所帮助和借鉴。</a:t>
            </a:r>
            <a:endParaRPr lang="en-CA" sz="3000" dirty="0">
              <a:solidFill>
                <a:schemeClr val="tx1"/>
              </a:solidFill>
              <a:latin typeface="Calibri"/>
              <a:ea typeface="SimSun"/>
              <a:cs typeface="Times New Roman"/>
            </a:endParaRPr>
          </a:p>
          <a:p>
            <a:pPr marL="0" marR="0" indent="0">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31870871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1982</TotalTime>
  <Words>3077</Words>
  <Application>Microsoft Office PowerPoint</Application>
  <PresentationFormat>On-screen Show (16:9)</PresentationFormat>
  <Paragraphs>160</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TS101790490[1]</vt:lpstr>
      <vt:lpstr>PowerPoint Presentation</vt:lpstr>
      <vt:lpstr>引言</vt:lpstr>
      <vt:lpstr>引言</vt:lpstr>
      <vt:lpstr>引言</vt:lpstr>
      <vt:lpstr>引言</vt:lpstr>
      <vt:lpstr>引言</vt:lpstr>
      <vt:lpstr>引言</vt:lpstr>
      <vt:lpstr>引言</vt:lpstr>
      <vt:lpstr>引言</vt:lpstr>
      <vt:lpstr>一、第一块基石：救恩的目的是事奉神</vt:lpstr>
      <vt:lpstr>一、第一块基石：救恩的目的是事奉神</vt:lpstr>
      <vt:lpstr>一、第一块基石：救恩的目的是事奉神</vt:lpstr>
      <vt:lpstr>一、第一块基石：救恩的目的是事奉神</vt:lpstr>
      <vt:lpstr>一、第一块基石：救恩的目的是事奉神</vt:lpstr>
      <vt:lpstr>一、第一块基石：救恩的目的是事奉神</vt:lpstr>
      <vt:lpstr>一、第一块基石：救恩的目的是事奉神</vt:lpstr>
      <vt:lpstr>一、第一块基石：救恩的目的是事奉神</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二、第二块基石： 奉献与事奉的神圣理由与本质</vt:lpstr>
      <vt:lpstr>三、第三块基石：全人奉献的两个要素</vt:lpstr>
      <vt:lpstr>三、第三块基石：全人奉献的两个要素</vt:lpstr>
      <vt:lpstr>三、第三块基石：全人奉献的两个要素</vt:lpstr>
      <vt:lpstr>三、第三块基石：全人奉献的两个要素</vt:lpstr>
      <vt:lpstr>三、第三块基石：全人奉献的两个要素</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942</cp:revision>
  <dcterms:created xsi:type="dcterms:W3CDTF">2021-02-28T22:09:00Z</dcterms:created>
  <dcterms:modified xsi:type="dcterms:W3CDTF">2025-05-01T23:18:31Z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