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5" r:id="rId9"/>
    <p:sldId id="262" r:id="rId10"/>
    <p:sldId id="263" r:id="rId11"/>
    <p:sldId id="267" r:id="rId12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DE"/>
    <a:srgbClr val="DAD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DA134-A10E-4627-8ACB-E7DE1E07F06E}" v="16" dt="2025-04-26T00:22:58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54" y="22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3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E045BD-25C8-C076-E963-E1D6C970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05FBEF4-D328-F462-F6DF-8FA538BE7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7A8E7EC-D6B2-2E7B-257A-9F09A406D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3DFBD7-51BE-4026-4BA9-011A5383E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C98013-D28F-2677-60BF-28699084E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0FA54A4-A3A3-CEAD-476A-454D9C7D4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ADB6590-FB49-238D-E2EC-2960231BA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A0998D-621F-C040-793F-15F23645D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5B1A34-331C-C426-5D62-6B5E459F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1DF1772-FC61-9FE5-A26F-57AF8A821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4CC5503-32AB-76B1-887B-DDC13481A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18B0B-6FA6-EDD2-EAC2-497B86920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98" y="0"/>
            <a:ext cx="5486400" cy="81722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 0"/>
          <p:cNvSpPr/>
          <p:nvPr/>
        </p:nvSpPr>
        <p:spPr>
          <a:xfrm>
            <a:off x="1192033" y="1434130"/>
            <a:ext cx="6596132" cy="9929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6000" b="1" kern="0" spc="-89" dirty="0" err="1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回应呼召</a:t>
            </a:r>
            <a:r>
              <a:rPr lang="en-US" sz="6000" b="1" kern="0" spc="-89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 </a:t>
            </a:r>
            <a:r>
              <a:rPr lang="en-US" sz="6000" b="1" kern="0" spc="-89" dirty="0" err="1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进入命定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464379" y="4923472"/>
            <a:ext cx="102394" cy="975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FFFFFF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fq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3211702" y="7038282"/>
            <a:ext cx="2101929" cy="4188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zh-CN" altLang="en-US" sz="3600" dirty="0"/>
              <a:t>常彦牧师</a:t>
            </a:r>
            <a:endParaRPr lang="en-US" sz="3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AF907A2-1B8D-B0C7-75CC-E8C3CE062F33}"/>
              </a:ext>
            </a:extLst>
          </p:cNvPr>
          <p:cNvSpPr txBox="1"/>
          <p:nvPr/>
        </p:nvSpPr>
        <p:spPr>
          <a:xfrm>
            <a:off x="3322709" y="7509323"/>
            <a:ext cx="26921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2800" dirty="0"/>
              <a:t>20250427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771" y="2803490"/>
            <a:ext cx="78377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1BDE"/>
                </a:solidFill>
              </a:rPr>
              <a:t>神救我们，以圣召召我们，不是按我们的行为，乃是按他的旨意和恩典。这恩典是万古之</a:t>
            </a:r>
            <a:r>
              <a:rPr lang="zh-CN" altLang="en-US" sz="4000" dirty="0" smtClean="0">
                <a:solidFill>
                  <a:srgbClr val="ED1BDE"/>
                </a:solidFill>
              </a:rPr>
              <a:t>先在</a:t>
            </a:r>
            <a:r>
              <a:rPr lang="zh-CN" altLang="en-US" sz="4000" dirty="0">
                <a:solidFill>
                  <a:srgbClr val="ED1BDE"/>
                </a:solidFill>
              </a:rPr>
              <a:t>基督耶稣里赐给我们的。</a:t>
            </a:r>
          </a:p>
          <a:p>
            <a:endParaRPr lang="zh-CN" altLang="en-US" dirty="0">
              <a:solidFill>
                <a:srgbClr val="ED1BDE"/>
              </a:solidFill>
            </a:endParaRPr>
          </a:p>
          <a:p>
            <a:r>
              <a:rPr lang="zh-CN" altLang="en-US" dirty="0">
                <a:solidFill>
                  <a:srgbClr val="ED1BDE"/>
                </a:solidFill>
              </a:rPr>
              <a:t>                                   </a:t>
            </a:r>
            <a:r>
              <a:rPr lang="zh-CN" altLang="en-US" sz="3600" dirty="0">
                <a:solidFill>
                  <a:srgbClr val="ED1BDE"/>
                </a:solidFill>
              </a:rPr>
              <a:t>（</a:t>
            </a:r>
            <a:r>
              <a:rPr lang="en-US" altLang="zh-CN" sz="3600" dirty="0">
                <a:solidFill>
                  <a:srgbClr val="ED1BDE"/>
                </a:solidFill>
              </a:rPr>
              <a:t>《</a:t>
            </a:r>
            <a:r>
              <a:rPr lang="zh-CN" altLang="en-US" sz="3600" dirty="0">
                <a:solidFill>
                  <a:srgbClr val="ED1BDE"/>
                </a:solidFill>
              </a:rPr>
              <a:t>提摩太后书</a:t>
            </a:r>
            <a:r>
              <a:rPr lang="en-US" altLang="zh-CN" sz="3600" dirty="0">
                <a:solidFill>
                  <a:srgbClr val="ED1BDE"/>
                </a:solidFill>
              </a:rPr>
              <a:t>》1</a:t>
            </a:r>
            <a:r>
              <a:rPr lang="zh-CN" altLang="en-US" sz="3600" dirty="0">
                <a:solidFill>
                  <a:srgbClr val="ED1BDE"/>
                </a:solidFill>
              </a:rPr>
              <a:t>：</a:t>
            </a:r>
            <a:r>
              <a:rPr lang="en-US" altLang="zh-CN" sz="3600" dirty="0">
                <a:solidFill>
                  <a:srgbClr val="ED1BDE"/>
                </a:solidFill>
              </a:rPr>
              <a:t>9</a:t>
            </a:r>
            <a:r>
              <a:rPr lang="zh-CN" altLang="en-US" sz="3600" dirty="0">
                <a:solidFill>
                  <a:srgbClr val="ED1BDE"/>
                </a:solidFill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121" y="72241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结语：愿意回应呼召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231112" y="1923361"/>
            <a:ext cx="8790326" cy="535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CA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亲爱的弟兄姐妹，今天神正在呼召你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可能带领家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庭、服事教会或在职场上发挥影响力或参与跨国宣教，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你是否愿意说：“主啊，我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要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回应你的呼召，无论你带领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我往哪里去，我都愿顺服前行，求你加添我的勇气和对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你的信心，带领我进入你为我预备的命定。”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CA" alt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让我们成为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改变世界的门徒，不是等候复兴而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是参与复兴，不是谈论宣教而是进入宣教。阿们！</a:t>
            </a:r>
            <a:endParaRPr lang="zh-CN" altLang="en-US" sz="2800" b="1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1A10ACE-775F-4CE9-CB63-CF549F8EAC53}"/>
              </a:ext>
            </a:extLst>
          </p:cNvPr>
          <p:cNvSpPr/>
          <p:nvPr/>
        </p:nvSpPr>
        <p:spPr>
          <a:xfrm>
            <a:off x="0" y="7778187"/>
            <a:ext cx="14630401" cy="346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7F7558A-0B6C-EEA8-D2E7-71F79B0D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46FFBC52-8E99-B475-DD96-7FF66F45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9ED44589-9D85-DBF5-1168-B23FA2545FB3}"/>
              </a:ext>
            </a:extLst>
          </p:cNvPr>
          <p:cNvSpPr/>
          <p:nvPr/>
        </p:nvSpPr>
        <p:spPr>
          <a:xfrm>
            <a:off x="5833948" y="85513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zh-CN" altLang="en-US" sz="4400" kern="0" spc="-8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讨论：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AAEC53F3-5872-0719-0673-76C45154959C}"/>
              </a:ext>
            </a:extLst>
          </p:cNvPr>
          <p:cNvSpPr/>
          <p:nvPr/>
        </p:nvSpPr>
        <p:spPr>
          <a:xfrm>
            <a:off x="5749290" y="1797286"/>
            <a:ext cx="8538210" cy="5357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zh-CN" sz="32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教会最重要的使命是什么？</a:t>
            </a:r>
            <a:endParaRPr lang="en-CA" sz="32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zh-CN" sz="32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如今华人教会正在作什么新事？你有什么回应？</a:t>
            </a:r>
            <a:endParaRPr lang="en-CA" sz="32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zh-CN" sz="32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门徒和复兴和宣教的关系是什么？</a:t>
            </a:r>
            <a:endParaRPr lang="en-CA" sz="32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4D59E82-47C0-89DC-08E6-DF661C77C088}"/>
              </a:ext>
            </a:extLst>
          </p:cNvPr>
          <p:cNvSpPr/>
          <p:nvPr/>
        </p:nvSpPr>
        <p:spPr>
          <a:xfrm>
            <a:off x="0" y="7778187"/>
            <a:ext cx="14630401" cy="346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149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74731"/>
            <a:ext cx="5632490" cy="704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zh-CN" alt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一、</a:t>
            </a:r>
            <a:r>
              <a:rPr lang="en-US" sz="4400" kern="0" spc="-89" dirty="0" err="1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从得救到呼召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4556" y="1913976"/>
            <a:ext cx="3811211" cy="2104894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 dirty="0"/>
          </a:p>
        </p:txBody>
      </p:sp>
      <p:sp>
        <p:nvSpPr>
          <p:cNvPr id="5" name="Text 2"/>
          <p:cNvSpPr/>
          <p:nvPr/>
        </p:nvSpPr>
        <p:spPr>
          <a:xfrm>
            <a:off x="932377" y="2220387"/>
            <a:ext cx="29684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整全救恩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932377" y="2804603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包括得救和被神呼召成为门徒。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4674175" y="1945233"/>
            <a:ext cx="4063459" cy="2073637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5"/>
          <p:cNvSpPr/>
          <p:nvPr/>
        </p:nvSpPr>
        <p:spPr>
          <a:xfrm>
            <a:off x="4938593" y="22704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教会使命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4902222" y="2804603"/>
            <a:ext cx="373936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传福音，拯救灵魂，使万民作主的门徒。</a:t>
            </a:r>
            <a:endParaRPr lang="en-US" sz="3200" dirty="0"/>
          </a:p>
        </p:txBody>
      </p:sp>
      <p:sp>
        <p:nvSpPr>
          <p:cNvPr id="10" name="Shape 7"/>
          <p:cNvSpPr/>
          <p:nvPr/>
        </p:nvSpPr>
        <p:spPr>
          <a:xfrm>
            <a:off x="932377" y="5714757"/>
            <a:ext cx="7805257" cy="1652531"/>
          </a:xfrm>
          <a:prstGeom prst="roundRect">
            <a:avLst>
              <a:gd name="adj" fmla="val 732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Text 8"/>
          <p:cNvSpPr/>
          <p:nvPr/>
        </p:nvSpPr>
        <p:spPr>
          <a:xfrm>
            <a:off x="3654029" y="59324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门徒责任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2104207" y="6726934"/>
            <a:ext cx="533311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6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信福音、活福音、传福音。</a:t>
            </a:r>
            <a:endParaRPr lang="en-US" sz="3600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xmlns="" id="{F9EF7816-6F0F-54BB-747E-EEEDBDD19E39}"/>
              </a:ext>
            </a:extLst>
          </p:cNvPr>
          <p:cNvSpPr/>
          <p:nvPr/>
        </p:nvSpPr>
        <p:spPr>
          <a:xfrm>
            <a:off x="648741" y="4642338"/>
            <a:ext cx="8244049" cy="904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zh-CN" altLang="en-US" sz="3600" b="1" kern="0" spc="-38" dirty="0" smtClean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他</a:t>
            </a:r>
            <a:r>
              <a:rPr lang="zh-CN" altLang="en-US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又对他们说：“你们往普天下去，传福音给万民听。”（</a:t>
            </a:r>
            <a:r>
              <a:rPr lang="en-US" altLang="zh-CN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《</a:t>
            </a:r>
            <a:r>
              <a:rPr lang="zh-CN" altLang="en-US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马可福音</a:t>
            </a:r>
            <a:r>
              <a:rPr lang="en-US" altLang="zh-CN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》16</a:t>
            </a:r>
            <a:r>
              <a:rPr lang="zh-CN" altLang="en-US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：</a:t>
            </a:r>
            <a:r>
              <a:rPr lang="en-CA" altLang="zh-CN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15</a:t>
            </a:r>
            <a:r>
              <a:rPr lang="zh-CN" altLang="en-US" sz="36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）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E255EC2-DDD9-EB4E-7851-736679B6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24" y="5792421"/>
            <a:ext cx="5773412" cy="21459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030A9C1-2682-5EB9-9F45-1D9D70BD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61" y="3198024"/>
            <a:ext cx="5773412" cy="21459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D22A73AC-E847-EADC-F670-DCC181E7F35F}"/>
              </a:ext>
            </a:extLst>
          </p:cNvPr>
          <p:cNvSpPr/>
          <p:nvPr/>
        </p:nvSpPr>
        <p:spPr>
          <a:xfrm>
            <a:off x="1332304" y="580013"/>
            <a:ext cx="5759669" cy="2133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0"/>
          <p:cNvSpPr/>
          <p:nvPr/>
        </p:nvSpPr>
        <p:spPr>
          <a:xfrm>
            <a:off x="7616887" y="3027699"/>
            <a:ext cx="6719214" cy="15627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zh-CN" altLang="en-US" sz="4400" kern="0" spc="-8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二、神 兴起华人做新事</a:t>
            </a:r>
            <a:endParaRPr lang="en-CA" altLang="zh-CN" sz="4400" kern="0" spc="-89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  <a:cs typeface="Source Serif Pro Semi Bold" pitchFamily="34" charset="-120"/>
            </a:endParaRPr>
          </a:p>
          <a:p>
            <a:pPr marL="0" indent="0" algn="l">
              <a:lnSpc>
                <a:spcPts val="5500"/>
              </a:lnSpc>
              <a:buNone/>
            </a:pPr>
            <a:r>
              <a:rPr lang="en-US" altLang="zh-CN" sz="4400" kern="0" spc="-8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         </a:t>
            </a:r>
            <a:r>
              <a:rPr lang="zh-CN" altLang="en-US" sz="4400" kern="0" spc="-8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普通人的普世宣教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197330" y="1373876"/>
            <a:ext cx="2816185" cy="80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 algn="l">
              <a:lnSpc>
                <a:spcPts val="2750"/>
              </a:lnSpc>
              <a:buFont typeface="Wingdings" panose="05000000000000000000" pitchFamily="2" charset="2"/>
              <a:buChar char="v"/>
            </a:pPr>
            <a:r>
              <a:rPr lang="en-US" sz="40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身份转变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2254716" y="2035461"/>
            <a:ext cx="42091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从福音接受者到传递者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4197329" y="3822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 algn="l">
              <a:lnSpc>
                <a:spcPts val="2750"/>
              </a:lnSpc>
              <a:buFont typeface="Wingdings" panose="05000000000000000000" pitchFamily="2" charset="2"/>
              <a:buChar char="v"/>
            </a:pPr>
            <a:r>
              <a:rPr lang="en-US" sz="40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眼光提升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2886187" y="45678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关注全球福音禾场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219010" y="6433842"/>
            <a:ext cx="2816185" cy="524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 algn="l">
              <a:lnSpc>
                <a:spcPts val="2750"/>
              </a:lnSpc>
              <a:buFont typeface="Wingdings" panose="05000000000000000000" pitchFamily="2" charset="2"/>
              <a:buChar char="v"/>
            </a:pPr>
            <a:r>
              <a:rPr lang="en-US" sz="40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角色更新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1810061" y="7266563"/>
            <a:ext cx="481789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普通人也能参与普世宣教</a:t>
            </a:r>
            <a:endParaRPr lang="en-US" sz="3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FF80E52-0C8B-2E5C-F5DD-EAC711ED8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676" y="6686550"/>
            <a:ext cx="29527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92260" y="3729976"/>
            <a:ext cx="5632490" cy="13698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华人基督徒的觉醒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1268718" y="40629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1101687" y="5237441"/>
            <a:ext cx="12272790" cy="2406869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4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zh-CN" altLang="en-US" sz="4800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参与跨国宣教   进入</a:t>
            </a:r>
            <a:r>
              <a:rPr lang="en-US" sz="4800" kern="0" spc="-38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福音禾场</a:t>
            </a:r>
            <a:r>
              <a:rPr lang="en-US" sz="4800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</a:t>
            </a:r>
            <a:r>
              <a:rPr lang="en-US" sz="4800" kern="0" spc="-38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成为福音使者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BEA1534-9DFA-F0DB-D0B7-83484FA38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881" y="6106894"/>
            <a:ext cx="2049839" cy="2049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2AB35E7-FAC8-9947-3623-F9DFA60732CC}"/>
              </a:ext>
            </a:extLst>
          </p:cNvPr>
          <p:cNvSpPr txBox="1"/>
          <p:nvPr/>
        </p:nvSpPr>
        <p:spPr>
          <a:xfrm>
            <a:off x="945931" y="1039788"/>
            <a:ext cx="12181489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zh-CN" altLang="en-US" sz="4400" b="1" dirty="0"/>
              <a:t>三、	</a:t>
            </a:r>
            <a:r>
              <a:rPr lang="zh-CN" altLang="en-US" sz="4800" b="1" dirty="0"/>
              <a:t>回应呼召、进入命定的关键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E88D525-7419-7D68-8D47-85EEE22394FB}"/>
              </a:ext>
            </a:extLst>
          </p:cNvPr>
          <p:cNvSpPr txBox="1"/>
          <p:nvPr/>
        </p:nvSpPr>
        <p:spPr>
          <a:xfrm>
            <a:off x="374573" y="2071172"/>
            <a:ext cx="13099056" cy="540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CA" sz="3200" b="1" dirty="0">
                <a:solidFill>
                  <a:srgbClr val="FF0000"/>
                </a:solidFill>
              </a:rPr>
              <a:t>15 </a:t>
            </a:r>
            <a:r>
              <a:rPr lang="zh-CN" altLang="en-US" sz="3600" b="1" dirty="0">
                <a:solidFill>
                  <a:srgbClr val="FF0000"/>
                </a:solidFill>
              </a:rPr>
              <a:t>你 们 要 谨 慎 行 事 ， 不 要 像 愚 昧 人 ， 当 像 智 慧 人 。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16 </a:t>
            </a:r>
            <a:r>
              <a:rPr lang="zh-CN" altLang="en-US" sz="3600" b="1" dirty="0">
                <a:solidFill>
                  <a:srgbClr val="FF0000"/>
                </a:solidFill>
              </a:rPr>
              <a:t>要 爱 惜 光 阴 ， 因 为 现 今 的 世 代 邪 恶 。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17 </a:t>
            </a:r>
            <a:r>
              <a:rPr lang="zh-CN" altLang="en-US" sz="3600" b="1" dirty="0">
                <a:solidFill>
                  <a:srgbClr val="FF0000"/>
                </a:solidFill>
              </a:rPr>
              <a:t>不 要 作 糊 涂 人 ， 要 明 白 主 的 旨 意 如 何 。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18 </a:t>
            </a:r>
            <a:r>
              <a:rPr lang="zh-CN" altLang="en-US" sz="3600" b="1" dirty="0">
                <a:solidFill>
                  <a:srgbClr val="FF0000"/>
                </a:solidFill>
              </a:rPr>
              <a:t>不 要 醉 酒 ， 酒 能 使 人 放 荡 ； 乃 要 被 圣 灵 充 满 。 </a:t>
            </a:r>
            <a:endParaRPr lang="en-CA" altLang="zh-CN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zh-CN" sz="3600" b="1" dirty="0">
                <a:solidFill>
                  <a:srgbClr val="FF0000"/>
                </a:solidFill>
              </a:rPr>
              <a:t>                            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                            （</a:t>
            </a:r>
            <a:r>
              <a:rPr lang="en-US" altLang="zh-CN" sz="3600" b="1" dirty="0">
                <a:solidFill>
                  <a:srgbClr val="FF0000"/>
                </a:solidFill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</a:rPr>
              <a:t>以 弗 所 书</a:t>
            </a:r>
            <a:r>
              <a:rPr lang="en-US" altLang="zh-CN" sz="3600" b="1" dirty="0">
                <a:solidFill>
                  <a:srgbClr val="FF0000"/>
                </a:solidFill>
              </a:rPr>
              <a:t>》</a:t>
            </a:r>
            <a:r>
              <a:rPr lang="zh-CN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5:15-18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8471C2B-5594-7F0F-C873-E7E0D4DE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938" y="6346155"/>
            <a:ext cx="2901948" cy="220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9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0316" y="487323"/>
            <a:ext cx="6210790" cy="521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6" y="1340310"/>
            <a:ext cx="886182" cy="10634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72364" y="1802758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kern="0" spc="-33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谨慎行事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3780587" y="1802758"/>
            <a:ext cx="435441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像智慧人那样选择参与福音事工。</a:t>
            </a:r>
            <a:endParaRPr lang="en-US" sz="3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16" y="2426494"/>
            <a:ext cx="886182" cy="10634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72364" y="2864167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kern="0" spc="-33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</a:rPr>
              <a:t>爱惜光阴</a:t>
            </a:r>
            <a:endParaRPr lang="en-US" sz="2800" kern="0" spc="-33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8" name="Text 4"/>
          <p:cNvSpPr/>
          <p:nvPr/>
        </p:nvSpPr>
        <p:spPr>
          <a:xfrm>
            <a:off x="3808806" y="2874927"/>
            <a:ext cx="3819140" cy="448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敬虔度日，做有意义的事。</a:t>
            </a:r>
            <a:endParaRPr lang="en-US" sz="3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16" y="3489960"/>
            <a:ext cx="886182" cy="10634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72364" y="3894210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kern="0" spc="-33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</a:rPr>
              <a:t>明白主旨意</a:t>
            </a:r>
            <a:endParaRPr lang="en-US" sz="2800" kern="0" spc="-33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857506" y="3890733"/>
            <a:ext cx="4533844" cy="448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遵行神的旨意，避免盲目生活。</a:t>
            </a:r>
            <a:endParaRPr lang="en-US" sz="3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4553426"/>
            <a:ext cx="886182" cy="10634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72364" y="4922002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kern="0" spc="-33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</a:rPr>
              <a:t>被圣灵充满</a:t>
            </a:r>
            <a:endParaRPr lang="en-US" sz="2800" kern="0" spc="-33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14" name="Text 8"/>
          <p:cNvSpPr/>
          <p:nvPr/>
        </p:nvSpPr>
        <p:spPr>
          <a:xfrm>
            <a:off x="3857506" y="4897157"/>
            <a:ext cx="9595734" cy="365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不放纵肉体情欲，渴慕圣灵果子，</a:t>
            </a:r>
            <a:r>
              <a:rPr lang="en-US" sz="3600" kern="0" spc="-2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活出平安喜乐</a:t>
            </a:r>
            <a:r>
              <a:rPr 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endParaRPr lang="en-US" sz="36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6" y="5616892"/>
            <a:ext cx="886182" cy="106346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772364" y="6018370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kern="0" spc="-33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</a:rPr>
              <a:t>聆听神声</a:t>
            </a:r>
            <a:endParaRPr lang="en-US" sz="2800" kern="0" spc="-33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3768241" y="5994913"/>
            <a:ext cx="3546959" cy="567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愿意听神的话，顺服他</a:t>
            </a:r>
            <a:r>
              <a:rPr lang="en-US" sz="24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endParaRPr lang="en-US" sz="24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16" y="6680359"/>
            <a:ext cx="886182" cy="1063466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772364" y="7078426"/>
            <a:ext cx="208514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kern="0" spc="-33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</a:rPr>
              <a:t>勇敢行动</a:t>
            </a:r>
            <a:endParaRPr lang="en-US" sz="2800" kern="0" spc="-33" dirty="0">
              <a:solidFill>
                <a:srgbClr val="FF0000"/>
              </a:solidFill>
              <a:latin typeface="Source Serif Pro Semi Bold" pitchFamily="34" charset="0"/>
              <a:ea typeface="Source Serif Pro Semi Bold" pitchFamily="34" charset="-122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3725711" y="7034689"/>
            <a:ext cx="7688523" cy="365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zh-CN" alt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信心 是行动，选择顺服神</a:t>
            </a:r>
            <a:r>
              <a:rPr lang="en-US" sz="3600" kern="0" spc="-2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胜过惧怕，开启命定之门</a:t>
            </a:r>
            <a:r>
              <a:rPr lang="en-US" sz="360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endParaRPr lang="en-US" sz="3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D0F0638-1C60-67AF-BD1B-2A707C2F1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9916" y="641517"/>
            <a:ext cx="2942691" cy="2843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02EA12-0C63-20B3-1CF7-6289ED90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xmlns="" id="{187249C4-29FD-99F8-9330-A220A5E90D25}"/>
              </a:ext>
            </a:extLst>
          </p:cNvPr>
          <p:cNvSpPr/>
          <p:nvPr/>
        </p:nvSpPr>
        <p:spPr>
          <a:xfrm>
            <a:off x="822460" y="1889192"/>
            <a:ext cx="5632490" cy="704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zh-CN" altLang="en-US" sz="4800" b="1" dirty="0"/>
              <a:t>如何胜过惧怕？？？</a:t>
            </a:r>
            <a:endParaRPr lang="en-US" sz="4800" b="1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9EFEEC17-6F16-8A0D-6133-55B17C8F3DE3}"/>
              </a:ext>
            </a:extLst>
          </p:cNvPr>
          <p:cNvSpPr/>
          <p:nvPr/>
        </p:nvSpPr>
        <p:spPr>
          <a:xfrm>
            <a:off x="1668111" y="3185002"/>
            <a:ext cx="2816185" cy="94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endParaRPr lang="en-US" sz="3600" kern="0" spc="-44" dirty="0">
              <a:solidFill>
                <a:srgbClr val="272525"/>
              </a:solidFill>
              <a:latin typeface="Source Serif Pro Semi Bold" pitchFamily="34" charset="0"/>
              <a:ea typeface="Source Serif Pro Semi Bold" pitchFamily="34" charset="-122"/>
              <a:cs typeface="Source Serif Pro Semi Bold" pitchFamily="34" charset="-12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xmlns="" id="{053B792C-99B3-4B20-22E2-D0888ACCDD8E}"/>
              </a:ext>
            </a:extLst>
          </p:cNvPr>
          <p:cNvSpPr/>
          <p:nvPr/>
        </p:nvSpPr>
        <p:spPr>
          <a:xfrm>
            <a:off x="7101959" y="3952042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376CE646-79DB-DA58-6FBA-FE423A8C21C8}"/>
              </a:ext>
            </a:extLst>
          </p:cNvPr>
          <p:cNvSpPr/>
          <p:nvPr/>
        </p:nvSpPr>
        <p:spPr>
          <a:xfrm>
            <a:off x="1588066" y="4718090"/>
            <a:ext cx="2816185" cy="94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zh-CN" altLang="en-US" sz="3600" dirty="0"/>
          </a:p>
          <a:p>
            <a:pPr marL="0" indent="0" algn="l">
              <a:lnSpc>
                <a:spcPts val="2750"/>
              </a:lnSpc>
              <a:buNone/>
            </a:pPr>
            <a:endParaRPr lang="en-US" sz="3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0B1C85A-1DDB-98D2-0E19-1719FA787560}"/>
              </a:ext>
            </a:extLst>
          </p:cNvPr>
          <p:cNvSpPr txBox="1"/>
          <p:nvPr/>
        </p:nvSpPr>
        <p:spPr>
          <a:xfrm>
            <a:off x="521223" y="3351061"/>
            <a:ext cx="7545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我</a:t>
            </a:r>
            <a:r>
              <a:rPr lang="zh-CN" altLang="en-US" sz="3600" b="1" dirty="0">
                <a:solidFill>
                  <a:srgbClr val="FF0000"/>
                </a:solidFill>
              </a:rPr>
              <a:t>岂没有吩咐你吗？你当刚强壮胆！不要惧怕，也不要惊惶，因为你无论往哪里去，耶和华你的神必与你同在   （</a:t>
            </a:r>
            <a:r>
              <a:rPr lang="en-US" altLang="zh-CN" sz="3600" b="1" dirty="0">
                <a:solidFill>
                  <a:srgbClr val="FF0000"/>
                </a:solidFill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</a:rPr>
              <a:t>约书亚记</a:t>
            </a:r>
            <a:r>
              <a:rPr lang="en-US" altLang="zh-CN" sz="3600" b="1" dirty="0">
                <a:solidFill>
                  <a:srgbClr val="FF0000"/>
                </a:solidFill>
              </a:rPr>
              <a:t>》1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CA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0BABEA-B7FA-27DC-3670-DAB624CB4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96" t="1978" r="25813"/>
          <a:stretch/>
        </p:blipFill>
        <p:spPr>
          <a:xfrm>
            <a:off x="8099399" y="0"/>
            <a:ext cx="653100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D8918C-8CD6-0E56-1EEC-33DEDD8D1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xmlns="" id="{82706F6B-3E5E-A76B-7930-D82AA3B92DDA}"/>
              </a:ext>
            </a:extLst>
          </p:cNvPr>
          <p:cNvSpPr/>
          <p:nvPr/>
        </p:nvSpPr>
        <p:spPr>
          <a:xfrm>
            <a:off x="1375480" y="968351"/>
            <a:ext cx="5632490" cy="704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如何参与宣教进入命定</a:t>
            </a:r>
            <a:endParaRPr lang="en-US" sz="480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xmlns="" id="{EC294676-52DA-8585-B814-26DBD5AD70E7}"/>
              </a:ext>
            </a:extLst>
          </p:cNvPr>
          <p:cNvSpPr/>
          <p:nvPr/>
        </p:nvSpPr>
        <p:spPr>
          <a:xfrm>
            <a:off x="783585" y="256559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1E2DC20F-5FED-5B9A-1648-53B85DDE82A6}"/>
              </a:ext>
            </a:extLst>
          </p:cNvPr>
          <p:cNvSpPr/>
          <p:nvPr/>
        </p:nvSpPr>
        <p:spPr>
          <a:xfrm>
            <a:off x="1668111" y="3185002"/>
            <a:ext cx="2816185" cy="94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endParaRPr lang="en-US" sz="3600" kern="0" spc="-44" dirty="0">
              <a:solidFill>
                <a:srgbClr val="272525"/>
              </a:solidFill>
              <a:latin typeface="Source Serif Pro Semi Bold" pitchFamily="34" charset="0"/>
              <a:ea typeface="Source Serif Pro Semi Bold" pitchFamily="34" charset="-122"/>
              <a:cs typeface="Source Serif Pro Semi Bold" pitchFamily="34" charset="-12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xmlns="" id="{A6BCC571-64BC-258E-D3C2-2E64F5868D86}"/>
              </a:ext>
            </a:extLst>
          </p:cNvPr>
          <p:cNvSpPr/>
          <p:nvPr/>
        </p:nvSpPr>
        <p:spPr>
          <a:xfrm>
            <a:off x="7101959" y="3952042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xmlns="" id="{6BFD144C-7A3E-9C26-B408-8E6428BA5A5F}"/>
              </a:ext>
            </a:extLst>
          </p:cNvPr>
          <p:cNvSpPr/>
          <p:nvPr/>
        </p:nvSpPr>
        <p:spPr>
          <a:xfrm>
            <a:off x="822460" y="432544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C66FFCA8-29B5-11E8-9A9E-461ABE1215B9}"/>
              </a:ext>
            </a:extLst>
          </p:cNvPr>
          <p:cNvSpPr/>
          <p:nvPr/>
        </p:nvSpPr>
        <p:spPr>
          <a:xfrm>
            <a:off x="1588066" y="4718090"/>
            <a:ext cx="2816185" cy="94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zh-CN" altLang="en-US" sz="3600" dirty="0"/>
          </a:p>
          <a:p>
            <a:pPr marL="0" indent="0" algn="l">
              <a:lnSpc>
                <a:spcPts val="2750"/>
              </a:lnSpc>
              <a:buNone/>
            </a:pPr>
            <a:endParaRPr lang="en-US" sz="360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xmlns="" id="{BD040E74-C24C-74EA-3F52-C3DA1F36EE05}"/>
              </a:ext>
            </a:extLst>
          </p:cNvPr>
          <p:cNvSpPr/>
          <p:nvPr/>
        </p:nvSpPr>
        <p:spPr>
          <a:xfrm>
            <a:off x="854219" y="608530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026" name="Picture 2" descr="你真的懂行路？行路姿態錯等同折磨關節| UPower">
            <a:extLst>
              <a:ext uri="{FF2B5EF4-FFF2-40B4-BE49-F238E27FC236}">
                <a16:creationId xmlns:a16="http://schemas.microsoft.com/office/drawing/2014/main" xmlns="" id="{C29514D8-BA30-14F8-BD07-0D6F1F6B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55" y="0"/>
            <a:ext cx="5938345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833006F-63B9-AC96-7116-B03D592CC963}"/>
              </a:ext>
            </a:extLst>
          </p:cNvPr>
          <p:cNvSpPr txBox="1"/>
          <p:nvPr/>
        </p:nvSpPr>
        <p:spPr>
          <a:xfrm>
            <a:off x="1761017" y="2436066"/>
            <a:ext cx="5938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愿意的心</a:t>
            </a:r>
            <a:endParaRPr lang="en-CA" altLang="zh-CN" sz="3600" b="1" dirty="0"/>
          </a:p>
          <a:p>
            <a:r>
              <a:rPr lang="zh-CN" altLang="en-US" sz="3600" dirty="0"/>
              <a:t>有心走出去参与福音传播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4396A95-E6E5-E6DB-1FC5-8AF1E09CE2CC}"/>
              </a:ext>
            </a:extLst>
          </p:cNvPr>
          <p:cNvSpPr txBox="1"/>
          <p:nvPr/>
        </p:nvSpPr>
        <p:spPr>
          <a:xfrm>
            <a:off x="1761017" y="4228188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主的同在</a:t>
            </a:r>
          </a:p>
          <a:p>
            <a:r>
              <a:rPr lang="zh-CN" altLang="en-US" sz="3600" dirty="0"/>
              <a:t>靠主同在和大能完成使命</a:t>
            </a:r>
            <a:endParaRPr lang="en-CA" sz="3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B7D396D5-A101-418D-0164-4402FB318699}"/>
              </a:ext>
            </a:extLst>
          </p:cNvPr>
          <p:cNvSpPr txBox="1"/>
          <p:nvPr/>
        </p:nvSpPr>
        <p:spPr>
          <a:xfrm>
            <a:off x="1820647" y="6025703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神迹奇事</a:t>
            </a:r>
          </a:p>
          <a:p>
            <a:r>
              <a:rPr lang="zh-CN" altLang="en-US" sz="3600" dirty="0"/>
              <a:t>神迹奇事伴随并证实福音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72025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50668" y="1650732"/>
            <a:ext cx="7280722" cy="7040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zh-CN" alt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主耶稣同在</a:t>
            </a:r>
            <a:r>
              <a:rPr lang="en-US" sz="4400" kern="0" spc="-89" dirty="0" err="1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的荣耀画面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38888" y="2761467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门徒</a:t>
            </a:r>
            <a:r>
              <a:rPr lang="zh-CN" alt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出去，到处宣</a:t>
            </a:r>
            <a:r>
              <a:rPr lang="en-US" sz="32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传福音</a:t>
            </a:r>
            <a:r>
              <a:rPr lang="zh-CN" alt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。主与他们同工，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5637241" y="3144491"/>
            <a:ext cx="8350063" cy="2292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用神迹随着，证实所传的道</a:t>
            </a:r>
            <a:r>
              <a:rPr lang="zh-CN" altLang="en-US" sz="32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r>
              <a:rPr lang="zh-CN" altLang="en-US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（马</a:t>
            </a:r>
            <a:r>
              <a:rPr lang="zh-CN" alt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可</a:t>
            </a:r>
            <a:r>
              <a:rPr lang="zh-CN" altLang="en-US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福音</a:t>
            </a:r>
            <a:r>
              <a:rPr lang="en-US" altLang="zh-CN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16</a:t>
            </a:r>
            <a:r>
              <a:rPr lang="zh-CN" alt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：</a:t>
            </a:r>
            <a:r>
              <a:rPr lang="en-CA" altLang="zh-CN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</a:t>
            </a:r>
            <a:r>
              <a:rPr lang="zh-CN" altLang="en-US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）</a:t>
            </a:r>
            <a:endParaRPr lang="en-US" altLang="zh-CN" sz="2800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CA" altLang="zh-CN" sz="32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A52DC2-200F-31F2-4315-FDF923FC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49" y="6362699"/>
            <a:ext cx="2900171" cy="220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FBC786-C279-52D6-DA0D-F273C760D20D}"/>
              </a:ext>
            </a:extLst>
          </p:cNvPr>
          <p:cNvSpPr txBox="1"/>
          <p:nvPr/>
        </p:nvSpPr>
        <p:spPr>
          <a:xfrm>
            <a:off x="6111144" y="4893705"/>
            <a:ext cx="7538084" cy="222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3200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今天神仍与我们同工，</a:t>
            </a:r>
            <a:endParaRPr lang="en-CA" altLang="zh-CN" sz="3200" kern="0" spc="-38" dirty="0">
              <a:solidFill>
                <a:srgbClr val="FF000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3200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我们靠自己不能做什么，</a:t>
            </a:r>
            <a:endParaRPr lang="en-CA" altLang="zh-CN" sz="3200" kern="0" spc="-38" dirty="0">
              <a:solidFill>
                <a:srgbClr val="FF000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3200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靠他的同在、大能和呼召作成神的工。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587</Words>
  <Application>Microsoft Office PowerPoint</Application>
  <PresentationFormat>Custom</PresentationFormat>
  <Paragraphs>85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Leon Yang</cp:lastModifiedBy>
  <cp:revision>5</cp:revision>
  <dcterms:created xsi:type="dcterms:W3CDTF">2025-04-25T06:03:58Z</dcterms:created>
  <dcterms:modified xsi:type="dcterms:W3CDTF">2025-04-27T14:44:30Z</dcterms:modified>
</cp:coreProperties>
</file>