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Libre Franklin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LibreFranklin-bold.fntdata"/><Relationship Id="rId14" Type="http://schemas.openxmlformats.org/officeDocument/2006/relationships/font" Target="fonts/LibreFranklin-regular.fntdata"/><Relationship Id="rId17" Type="http://schemas.openxmlformats.org/officeDocument/2006/relationships/font" Target="fonts/LibreFranklin-boldItalic.fntdata"/><Relationship Id="rId16" Type="http://schemas.openxmlformats.org/officeDocument/2006/relationships/font" Target="fonts/LibreFranklin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0017d5abb8_0_3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30017d5abb8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30017d5abb8_0_3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1f40e6955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31f40e6955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31f40e69557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22bac91a36_1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322bac91a36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322bac91a36_1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22bac91a36_1_7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322bac91a36_1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322bac91a36_1_7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22bac91a36_1_10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322bac91a36_1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322bac91a36_1_10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22bac91a36_1_2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322bac91a36_1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322bac91a36_1_2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22d6e6e61f_0_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322d6e6e61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322d6e6e61f_0_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title"/>
          </p:nvPr>
        </p:nvSpPr>
        <p:spPr>
          <a:xfrm>
            <a:off x="228599" y="2114550"/>
            <a:ext cx="86868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  <a:defRPr b="0" sz="6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body"/>
          </p:nvPr>
        </p:nvSpPr>
        <p:spPr>
          <a:xfrm>
            <a:off x="571499" y="3600450"/>
            <a:ext cx="800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3959225" y="3292078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/>
          <p:nvPr/>
        </p:nvSpPr>
        <p:spPr>
          <a:xfrm>
            <a:off x="6172200" y="121444"/>
            <a:ext cx="2971800" cy="864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4" name="Google Shape;94;p12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5" name="Google Shape;95;p12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6" name="Google Shape;96;p12"/>
          <p:cNvSpPr/>
          <p:nvPr>
            <p:ph idx="2" type="pic"/>
          </p:nvPr>
        </p:nvSpPr>
        <p:spPr>
          <a:xfrm>
            <a:off x="436880" y="1287780"/>
            <a:ext cx="8250000" cy="3398400"/>
          </a:xfrm>
          <a:prstGeom prst="rect">
            <a:avLst/>
          </a:prstGeom>
          <a:solidFill>
            <a:srgbClr val="E6E8EC"/>
          </a:solidFill>
          <a:ln>
            <a:noFill/>
          </a:ln>
          <a:effectLst>
            <a:outerShdw blurRad="76200" rotWithShape="0" algn="ctr" dir="3600000" dist="38100">
              <a:srgbClr val="000000">
                <a:alpha val="49800"/>
              </a:srgbClr>
            </a:outerShdw>
          </a:effectLst>
        </p:spPr>
      </p:sp>
      <p:sp>
        <p:nvSpPr>
          <p:cNvPr id="97" name="Google Shape;97;p12"/>
          <p:cNvSpPr txBox="1"/>
          <p:nvPr>
            <p:ph type="title"/>
          </p:nvPr>
        </p:nvSpPr>
        <p:spPr>
          <a:xfrm>
            <a:off x="381000" y="171450"/>
            <a:ext cx="56388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6248400" y="171450"/>
            <a:ext cx="28194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9" name="Google Shape;99;p1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" type="body"/>
          </p:nvPr>
        </p:nvSpPr>
        <p:spPr>
          <a:xfrm rot="5400000">
            <a:off x="2874750" y="-1217399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文本" showMasterSp="0" type="vertTitleAndTx">
  <p:cSld name="VERTICAL_TITLE_AND_VERTICAL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/>
          <p:nvPr/>
        </p:nvSpPr>
        <p:spPr>
          <a:xfrm rot="5400000">
            <a:off x="5448375" y="1552650"/>
            <a:ext cx="5143500" cy="203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0" name="Google Shape;110;p14"/>
          <p:cNvSpPr/>
          <p:nvPr/>
        </p:nvSpPr>
        <p:spPr>
          <a:xfrm rot="5400000">
            <a:off x="5525338" y="1713750"/>
            <a:ext cx="5143500" cy="1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1" name="Google Shape;111;p14"/>
          <p:cNvSpPr/>
          <p:nvPr/>
        </p:nvSpPr>
        <p:spPr>
          <a:xfrm rot="5400000">
            <a:off x="4538726" y="2497201"/>
            <a:ext cx="5143500" cy="149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1深色.png" id="112" name="Google Shape;11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4"/>
          <p:cNvSpPr txBox="1"/>
          <p:nvPr>
            <p:ph type="title"/>
          </p:nvPr>
        </p:nvSpPr>
        <p:spPr>
          <a:xfrm rot="5400000">
            <a:off x="6250800" y="2082374"/>
            <a:ext cx="3576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1" type="body"/>
          </p:nvPr>
        </p:nvSpPr>
        <p:spPr>
          <a:xfrm rot="5400000">
            <a:off x="1439475" y="-776221"/>
            <a:ext cx="4388700" cy="6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0960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showMasterSp="0" type="title">
  <p:cSld name="TITLE">
    <p:bg>
      <p:bgPr>
        <a:gradFill>
          <a:gsLst>
            <a:gs pos="0">
              <a:srgbClr val="3E3E35"/>
            </a:gs>
            <a:gs pos="47500">
              <a:srgbClr val="70706A"/>
            </a:gs>
            <a:gs pos="58499">
              <a:srgbClr val="7C7C77"/>
            </a:gs>
            <a:gs pos="100000">
              <a:srgbClr val="3E3E35"/>
            </a:gs>
          </a:gsLst>
          <a:lin ang="3600008" scaled="0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0" y="1908572"/>
            <a:ext cx="9144000" cy="244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0" y="2000250"/>
            <a:ext cx="9144000" cy="205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0" y="4108848"/>
            <a:ext cx="9144000" cy="17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1" name="Google Shape;41;p5"/>
          <p:cNvSpPr txBox="1"/>
          <p:nvPr/>
        </p:nvSpPr>
        <p:spPr>
          <a:xfrm>
            <a:off x="3148013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rgbClr val="F4680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3200" u="none" cap="none" strike="noStrike">
              <a:solidFill>
                <a:srgbClr val="F4680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2" name="Google Shape;42;p5"/>
          <p:cNvSpPr txBox="1"/>
          <p:nvPr/>
        </p:nvSpPr>
        <p:spPr>
          <a:xfrm>
            <a:off x="4819650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rgbClr val="F4680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3200" u="none" cap="none" strike="noStrike">
              <a:solidFill>
                <a:srgbClr val="F4680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1深色.png" id="43" name="Google Shape;4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 txBox="1"/>
          <p:nvPr>
            <p:ph type="ctrTitle"/>
          </p:nvPr>
        </p:nvSpPr>
        <p:spPr>
          <a:xfrm>
            <a:off x="228599" y="2114550"/>
            <a:ext cx="86868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sz="6000" cap="none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subTitle"/>
          </p:nvPr>
        </p:nvSpPr>
        <p:spPr>
          <a:xfrm>
            <a:off x="571499" y="3600450"/>
            <a:ext cx="800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lvl="1" rtl="0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3pPr>
            <a:lvl4pPr lvl="3" rtl="0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4pPr>
            <a:lvl5pPr lvl="4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47" name="Google Shape;47;p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showMasterSp="0" type="secHead">
  <p:cSld name="SECTION_HEADER">
    <p:bg>
      <p:bgPr>
        <a:gradFill>
          <a:gsLst>
            <a:gs pos="0">
              <a:srgbClr val="A0A3A8"/>
            </a:gs>
            <a:gs pos="47500">
              <a:srgbClr val="D0D3D9"/>
            </a:gs>
            <a:gs pos="58499">
              <a:srgbClr val="D2D5DA"/>
            </a:gs>
            <a:gs pos="100000">
              <a:srgbClr val="A0A3A8"/>
            </a:gs>
          </a:gsLst>
          <a:lin ang="3600008" scaled="0"/>
        </a:gra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/>
          <p:nvPr/>
        </p:nvSpPr>
        <p:spPr>
          <a:xfrm>
            <a:off x="0" y="1908572"/>
            <a:ext cx="9144000" cy="244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0" y="2000250"/>
            <a:ext cx="9144000" cy="205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0" y="4108848"/>
            <a:ext cx="9144000" cy="17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2" name="Google Shape;52;p6"/>
          <p:cNvSpPr txBox="1"/>
          <p:nvPr/>
        </p:nvSpPr>
        <p:spPr>
          <a:xfrm>
            <a:off x="4819650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32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3" name="Google Shape;53;p6"/>
          <p:cNvSpPr txBox="1"/>
          <p:nvPr/>
        </p:nvSpPr>
        <p:spPr>
          <a:xfrm>
            <a:off x="3148013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32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1深色.png" id="54" name="Google Shape;5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6"/>
          <p:cNvSpPr txBox="1"/>
          <p:nvPr>
            <p:ph type="title"/>
          </p:nvPr>
        </p:nvSpPr>
        <p:spPr>
          <a:xfrm>
            <a:off x="228599" y="2114550"/>
            <a:ext cx="86868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sz="6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" type="body"/>
          </p:nvPr>
        </p:nvSpPr>
        <p:spPr>
          <a:xfrm>
            <a:off x="571499" y="3600450"/>
            <a:ext cx="800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6"/>
          <p:cNvSpPr txBox="1"/>
          <p:nvPr>
            <p:ph idx="11" type="ftr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2" type="sldNum"/>
          </p:nvPr>
        </p:nvSpPr>
        <p:spPr>
          <a:xfrm>
            <a:off x="3959226" y="3292079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" type="body"/>
          </p:nvPr>
        </p:nvSpPr>
        <p:spPr>
          <a:xfrm>
            <a:off x="457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rtl="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indent="-358140" lvl="1" marL="914400" rtl="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2" name="Google Shape;62;p7"/>
          <p:cNvSpPr txBox="1"/>
          <p:nvPr>
            <p:ph idx="2" type="body"/>
          </p:nvPr>
        </p:nvSpPr>
        <p:spPr>
          <a:xfrm>
            <a:off x="4648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rtl="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indent="-358140" lvl="1" marL="914400" rtl="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3" name="Google Shape;63;p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8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indent="-336550" lvl="1" marL="914400" rtl="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9" name="Google Shape;69;p8"/>
          <p:cNvSpPr txBox="1"/>
          <p:nvPr>
            <p:ph idx="3" type="body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8"/>
          <p:cNvSpPr txBox="1"/>
          <p:nvPr>
            <p:ph idx="4" type="body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indent="-336550" lvl="1" marL="914400" rtl="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1" name="Google Shape;71;p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6" name="Google Shape;76;p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showMasterSp="0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/>
          <p:nvPr/>
        </p:nvSpPr>
        <p:spPr>
          <a:xfrm>
            <a:off x="6172200" y="121444"/>
            <a:ext cx="2971800" cy="864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4" name="Google Shape;84;p11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5" name="Google Shape;85;p11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6" name="Google Shape;86;p11"/>
          <p:cNvSpPr txBox="1"/>
          <p:nvPr>
            <p:ph type="title"/>
          </p:nvPr>
        </p:nvSpPr>
        <p:spPr>
          <a:xfrm>
            <a:off x="457200" y="204787"/>
            <a:ext cx="5638800" cy="7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>
            <a:off x="438912" y="1289304"/>
            <a:ext cx="8247900" cy="3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Char char="⮚"/>
              <a:defRPr sz="3200"/>
            </a:lvl1pPr>
            <a:lvl2pPr indent="-379730" lvl="1" marL="914400" rtl="0" algn="l">
              <a:spcBef>
                <a:spcPts val="560"/>
              </a:spcBef>
              <a:spcAft>
                <a:spcPts val="0"/>
              </a:spcAft>
              <a:buSzPts val="2380"/>
              <a:buChar char="o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88" name="Google Shape;88;p11"/>
          <p:cNvSpPr txBox="1"/>
          <p:nvPr>
            <p:ph idx="2" type="body"/>
          </p:nvPr>
        </p:nvSpPr>
        <p:spPr>
          <a:xfrm>
            <a:off x="6248400" y="205740"/>
            <a:ext cx="27432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9" name="Google Shape;89;p1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0" name="Google Shape;90;p1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A0A3A8"/>
            </a:gs>
            <a:gs pos="47500">
              <a:srgbClr val="D0D3D9"/>
            </a:gs>
            <a:gs pos="58499">
              <a:srgbClr val="D2D5DA"/>
            </a:gs>
            <a:gs pos="100000">
              <a:srgbClr val="A0A3A8"/>
            </a:gs>
          </a:gsLst>
          <a:lin ang="3600008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0" y="1908571"/>
            <a:ext cx="9144000" cy="244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" name="Google Shape;7;p1"/>
          <p:cNvSpPr txBox="1"/>
          <p:nvPr/>
        </p:nvSpPr>
        <p:spPr>
          <a:xfrm>
            <a:off x="0" y="2000250"/>
            <a:ext cx="9144000" cy="205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0" y="4108847"/>
            <a:ext cx="9144000" cy="17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4819650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3148012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GCF_Logo150透明背景1深色.png"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929062" y="589359"/>
            <a:ext cx="8572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3959225" y="3292078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0" y="75010"/>
            <a:ext cx="9144000" cy="10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0" y="126207"/>
            <a:ext cx="9144000" cy="865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94877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7EB8E7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E3B65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0" y="1026319"/>
            <a:ext cx="9144000" cy="111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.png" id="31" name="Google Shape;31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4950"/>
              <a:buNone/>
            </a:pPr>
            <a:r>
              <a:rPr b="1" lang="zh-CN" sz="6600">
                <a:solidFill>
                  <a:srgbClr val="FF0000"/>
                </a:solidFill>
              </a:rPr>
              <a:t>让耶稣在生命中作王</a:t>
            </a:r>
            <a:endParaRPr sz="6600">
              <a:solidFill>
                <a:srgbClr val="FF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SzPts val="4050"/>
              <a:buNone/>
            </a:pPr>
            <a:r>
              <a:rPr b="1" lang="zh-CN" sz="4100">
                <a:solidFill>
                  <a:srgbClr val="2E24FC"/>
                </a:solidFill>
              </a:rPr>
              <a:t>罗五17</a:t>
            </a:r>
            <a:endParaRPr b="1" sz="4100">
              <a:solidFill>
                <a:srgbClr val="2E24FC"/>
              </a:solidFill>
            </a:endParaRPr>
          </a:p>
          <a:p>
            <a:pPr indent="0" lvl="0" marL="0" marR="0" rtl="0" algn="ctr">
              <a:spcBef>
                <a:spcPts val="3000"/>
              </a:spcBef>
              <a:spcAft>
                <a:spcPts val="0"/>
              </a:spcAft>
              <a:buSzPts val="2400"/>
              <a:buNone/>
            </a:pPr>
            <a:r>
              <a:rPr b="1" lang="zh-CN" sz="3200">
                <a:solidFill>
                  <a:srgbClr val="0070C0"/>
                </a:solidFill>
                <a:latin typeface="KaiTi"/>
                <a:ea typeface="KaiTi"/>
                <a:cs typeface="KaiTi"/>
                <a:sym typeface="KaiTi"/>
              </a:rPr>
              <a:t>Peter Sun</a:t>
            </a:r>
            <a:endParaRPr b="1" sz="32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b="1" lang="zh-CN" sz="3200">
                <a:solidFill>
                  <a:srgbClr val="0070C0"/>
                </a:solidFill>
                <a:latin typeface="KaiTi"/>
                <a:ea typeface="KaiTi"/>
                <a:cs typeface="KaiTi"/>
                <a:sym typeface="KaiTi"/>
              </a:rPr>
              <a:t>2025年1月5日</a:t>
            </a:r>
            <a:endParaRPr b="1" sz="32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171450" lvl="0" marL="342900" rtl="0" algn="l">
              <a:spcBef>
                <a:spcPts val="72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t/>
            </a:r>
            <a:endParaRPr sz="3600"/>
          </a:p>
        </p:txBody>
      </p:sp>
      <p:sp>
        <p:nvSpPr>
          <p:cNvPr id="124" name="Google Shape;124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17节</a:t>
            </a:r>
            <a:r>
              <a:rPr b="1" lang="zh-CN" sz="3000">
                <a:solidFill>
                  <a:schemeClr val="dk1"/>
                </a:solidFill>
                <a:latin typeface="SimSun"/>
                <a:ea typeface="SimSun"/>
                <a:cs typeface="SimSun"/>
                <a:sym typeface="SimSun"/>
              </a:rPr>
              <a:t> 若因一人（注：亚当）的过犯，死就因这一人（在众人中）作了王，何况那些受洪恩又蒙所赐之义的，岂不更要因耶稣基督一人在生命中作王吗？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0" y="256575"/>
            <a:ext cx="4631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经文（</a:t>
            </a: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罗五</a:t>
            </a: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17）</a:t>
            </a:r>
            <a:endParaRPr sz="4000">
              <a:solidFill>
                <a:schemeClr val="lt1"/>
              </a:solidFill>
            </a:endParaRPr>
          </a:p>
        </p:txBody>
      </p:sp>
      <p:pic>
        <p:nvPicPr>
          <p:cNvPr id="133" name="Google Shape;13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325" y="2977638"/>
            <a:ext cx="3810000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b="1" lang="zh-C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耶稣基督作王的意思包含了三个层面：</a:t>
            </a:r>
            <a:endParaRPr b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1）尊崇</a:t>
            </a:r>
            <a:r>
              <a:rPr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：基督坐在我心中的宝座掌权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2）顺服</a:t>
            </a:r>
            <a:r>
              <a:rPr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：让基督治理我的生命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3）依靠</a:t>
            </a:r>
            <a:r>
              <a:rPr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：基督是我生命的主宰和依托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  <p:sp>
        <p:nvSpPr>
          <p:cNvPr id="141" name="Google Shape;141;p17"/>
          <p:cNvSpPr txBox="1"/>
          <p:nvPr/>
        </p:nvSpPr>
        <p:spPr>
          <a:xfrm>
            <a:off x="0" y="256575"/>
            <a:ext cx="4631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一. 耶稣作王的生命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82600" lvl="0" marL="457200" rtl="0" algn="l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AutoNum type="arabicPeriod"/>
            </a:pP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让耶稣在</a:t>
            </a: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人际关系</a:t>
            </a: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中作王</a:t>
            </a:r>
            <a:endParaRPr b="1" sz="4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1）爱与尊重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2）宽恕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3）谦卑交流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4）服务他人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5） 建立界限</a:t>
            </a:r>
            <a:endParaRPr b="1" sz="2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6） 祷告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0" y="256575"/>
            <a:ext cx="4631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二. 耶稣作王的生活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让耶稣在</a:t>
            </a: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身体、灵魂健康</a:t>
            </a: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中作王</a:t>
            </a:r>
            <a:endParaRPr b="1" sz="4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1） 身心灵的整体关注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2） 灵修和祷告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3） 信靠与顺服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4） 传播爱与关怀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5） 正面思维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6） 寻求帮助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  <p:sp>
        <p:nvSpPr>
          <p:cNvPr id="157" name="Google Shape;157;p19"/>
          <p:cNvSpPr txBox="1"/>
          <p:nvPr/>
        </p:nvSpPr>
        <p:spPr>
          <a:xfrm>
            <a:off x="0" y="256575"/>
            <a:ext cx="4631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二. 耶稣作王的生活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让耶稣在</a:t>
            </a: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金钱</a:t>
            </a:r>
            <a:r>
              <a:rPr b="1" lang="zh-CN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上作王</a:t>
            </a:r>
            <a:endParaRPr b="1" sz="4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1） 慷慨施予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2） 财富的管理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3） 优先顺序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4） 避免贪婪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5） 信靠神的供应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6） 影响他人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  <p:sp>
        <p:nvSpPr>
          <p:cNvPr id="165" name="Google Shape;165;p20"/>
          <p:cNvSpPr txBox="1"/>
          <p:nvPr/>
        </p:nvSpPr>
        <p:spPr>
          <a:xfrm>
            <a:off x="0" y="256575"/>
            <a:ext cx="4631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二. 耶稣作王的生活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让耶稣在生命中作王，一定要体现在我们具体生活的方方面面，这是我们得丰盛生命的奥秘。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提后1：12下：因为知道我所信的是谁，也深信他能保全我所交付他的，（或作他所交托我的）直到那日。</a:t>
            </a: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  <p:sp>
        <p:nvSpPr>
          <p:cNvPr id="173" name="Google Shape;173;p21"/>
          <p:cNvSpPr txBox="1"/>
          <p:nvPr/>
        </p:nvSpPr>
        <p:spPr>
          <a:xfrm>
            <a:off x="0" y="256575"/>
            <a:ext cx="4631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三</a:t>
            </a: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. </a:t>
            </a:r>
            <a:r>
              <a:rPr b="1" lang="zh-CN" sz="40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总结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Decatur">
    <a:dk1>
      <a:srgbClr val="000000"/>
    </a:dk1>
    <a:lt1>
      <a:srgbClr val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