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sldIdLst>
    <p:sldId id="849" r:id="rId2"/>
    <p:sldId id="1333" r:id="rId3"/>
    <p:sldId id="1334" r:id="rId4"/>
    <p:sldId id="1335" r:id="rId5"/>
    <p:sldId id="1336" r:id="rId6"/>
    <p:sldId id="1337" r:id="rId7"/>
    <p:sldId id="1338" r:id="rId8"/>
    <p:sldId id="1339" r:id="rId9"/>
    <p:sldId id="1340" r:id="rId10"/>
    <p:sldId id="1256" r:id="rId11"/>
    <p:sldId id="1289" r:id="rId12"/>
    <p:sldId id="1213" r:id="rId13"/>
    <p:sldId id="1290" r:id="rId14"/>
    <p:sldId id="1291" r:id="rId15"/>
    <p:sldId id="1292" r:id="rId16"/>
    <p:sldId id="1293" r:id="rId17"/>
    <p:sldId id="1294" r:id="rId18"/>
    <p:sldId id="1295" r:id="rId19"/>
    <p:sldId id="1296" r:id="rId20"/>
    <p:sldId id="1297" r:id="rId21"/>
    <p:sldId id="1298" r:id="rId22"/>
    <p:sldId id="1299" r:id="rId23"/>
    <p:sldId id="1300" r:id="rId24"/>
    <p:sldId id="1301" r:id="rId25"/>
    <p:sldId id="1341" r:id="rId26"/>
    <p:sldId id="1302" r:id="rId27"/>
    <p:sldId id="1303" r:id="rId28"/>
    <p:sldId id="1304" r:id="rId29"/>
    <p:sldId id="1305" r:id="rId30"/>
    <p:sldId id="1306" r:id="rId31"/>
    <p:sldId id="1307" r:id="rId32"/>
    <p:sldId id="1308" r:id="rId33"/>
    <p:sldId id="1309" r:id="rId34"/>
    <p:sldId id="1310" r:id="rId35"/>
    <p:sldId id="1311" r:id="rId36"/>
    <p:sldId id="1312" r:id="rId37"/>
    <p:sldId id="1313" r:id="rId38"/>
    <p:sldId id="1314" r:id="rId39"/>
    <p:sldId id="1315" r:id="rId40"/>
    <p:sldId id="1316" r:id="rId41"/>
    <p:sldId id="1317" r:id="rId42"/>
    <p:sldId id="1318" r:id="rId43"/>
    <p:sldId id="1319" r:id="rId44"/>
    <p:sldId id="1320" r:id="rId45"/>
    <p:sldId id="1321" r:id="rId46"/>
    <p:sldId id="1322" r:id="rId47"/>
    <p:sldId id="1323" r:id="rId48"/>
    <p:sldId id="1324" r:id="rId49"/>
    <p:sldId id="1325" r:id="rId50"/>
    <p:sldId id="1326" r:id="rId51"/>
    <p:sldId id="1327" r:id="rId52"/>
    <p:sldId id="1328" r:id="rId53"/>
    <p:sldId id="1329" r:id="rId54"/>
    <p:sldId id="1330" r:id="rId55"/>
    <p:sldId id="1331" r:id="rId56"/>
    <p:sldId id="1332" r:id="rId57"/>
    <p:sldId id="1342" r:id="rId58"/>
  </p:sldIdLst>
  <p:sldSz cx="9144000" cy="5143500" type="screen16x9"/>
  <p:notesSz cx="6858000" cy="9144000"/>
  <p:custDataLst>
    <p:tags r:id="rId6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61" autoAdjust="0"/>
    <p:restoredTop sz="0" autoAdjust="0"/>
  </p:normalViewPr>
  <p:slideViewPr>
    <p:cSldViewPr showGuides="1">
      <p:cViewPr>
        <p:scale>
          <a:sx n="110" d="100"/>
          <a:sy n="110" d="100"/>
        </p:scale>
        <p:origin x="-72" y="38"/>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2024-11-09</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2024年11月9日星期六</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2024年11月9日星期六</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2024年11月9日星期六</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2024年11月9日星期六</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2024年11月9日星期六</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2024年11月9日星期六</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200150"/>
            <a:ext cx="9144000" cy="3943350"/>
          </a:xfrm>
        </p:spPr>
        <p:txBody>
          <a:bodyPr/>
          <a:lstStyle/>
          <a:p>
            <a:pPr marL="0" marR="0" indent="0" algn="ctr">
              <a:spcBef>
                <a:spcPts val="600"/>
              </a:spcBef>
              <a:spcAft>
                <a:spcPts val="600"/>
              </a:spcAft>
              <a:buNone/>
            </a:pPr>
            <a:endParaRPr lang="en-US" altLang="zh-CN" sz="2800" b="1" dirty="0">
              <a:solidFill>
                <a:srgbClr val="FF0000"/>
              </a:solidFill>
              <a:ea typeface="KaiTi"/>
              <a:cs typeface="Times New Roman"/>
            </a:endParaRPr>
          </a:p>
          <a:p>
            <a:pPr marL="0" marR="0" indent="0" algn="ctr">
              <a:spcBef>
                <a:spcPts val="600"/>
              </a:spcBef>
              <a:spcAft>
                <a:spcPts val="600"/>
              </a:spcAft>
              <a:buNone/>
            </a:pPr>
            <a:r>
              <a:rPr lang="zh-CN" altLang="en-US" sz="6000" b="1" dirty="0">
                <a:solidFill>
                  <a:srgbClr val="FF0000"/>
                </a:solidFill>
                <a:ea typeface="KaiTi"/>
                <a:cs typeface="Times New Roman"/>
              </a:rPr>
              <a:t>末日教会兴衰胜败的关键</a:t>
            </a:r>
            <a:endParaRPr lang="en-US" altLang="zh-CN" sz="2800" b="1" kern="100" dirty="0">
              <a:solidFill>
                <a:srgbClr val="FF0000"/>
              </a:solidFill>
              <a:latin typeface="+mn-ea"/>
              <a:ea typeface="KaiTi" panose="02010609060101010101" charset="-122"/>
              <a:cs typeface="Times New Roman"/>
              <a:sym typeface="+mn-ea"/>
            </a:endParaRPr>
          </a:p>
          <a:p>
            <a:pPr marL="0" marR="0" indent="0" algn="ctr">
              <a:spcBef>
                <a:spcPts val="600"/>
              </a:spcBef>
              <a:spcAft>
                <a:spcPts val="600"/>
              </a:spcAft>
              <a:buNone/>
            </a:pP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2024</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11</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10</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047750"/>
            <a:ext cx="9135035" cy="4095750"/>
          </a:xfrm>
        </p:spPr>
        <p:txBody>
          <a:bodyPr/>
          <a:lstStyle/>
          <a:p>
            <a:pPr mar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出十七</a:t>
            </a:r>
            <a:r>
              <a:rPr lang="en-US" sz="3200" b="1" kern="100" dirty="0">
                <a:solidFill>
                  <a:schemeClr val="tx1"/>
                </a:solidFill>
                <a:latin typeface="DengXian"/>
                <a:ea typeface="DengXian"/>
                <a:cs typeface="Times New Roman"/>
              </a:rPr>
              <a:t>8-11</a:t>
            </a:r>
            <a:r>
              <a:rPr lang="zh-CN" altLang="en-US"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13</a:t>
            </a:r>
            <a:r>
              <a:rPr lang="zh-CN" altLang="en-US"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15-16</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a:t>
            </a:r>
            <a:r>
              <a:rPr lang="en-US" sz="3200" b="1" kern="100" dirty="0">
                <a:solidFill>
                  <a:srgbClr val="FF0000"/>
                </a:solidFill>
                <a:latin typeface="KaiTi"/>
                <a:ea typeface="DengXian"/>
                <a:cs typeface="Times New Roman"/>
              </a:rPr>
              <a:t>8</a:t>
            </a:r>
            <a:r>
              <a:rPr lang="zh-CN" altLang="en-US" sz="3200" b="1" kern="100" dirty="0">
                <a:solidFill>
                  <a:srgbClr val="FF0000"/>
                </a:solidFill>
                <a:latin typeface="Calibri"/>
                <a:ea typeface="KaiTi"/>
                <a:cs typeface="Times New Roman"/>
              </a:rPr>
              <a:t>那时，亚玛力人来在利非订，和以色列人争战。</a:t>
            </a:r>
            <a:r>
              <a:rPr lang="en-US" sz="3200" b="1" kern="100" dirty="0">
                <a:solidFill>
                  <a:srgbClr val="FF0000"/>
                </a:solidFill>
                <a:latin typeface="KaiTi"/>
                <a:ea typeface="DengXian"/>
                <a:cs typeface="Times New Roman"/>
              </a:rPr>
              <a:t>9</a:t>
            </a:r>
            <a:r>
              <a:rPr lang="zh-CN" altLang="en-US" sz="3200" b="1" kern="100" dirty="0">
                <a:solidFill>
                  <a:srgbClr val="FF0000"/>
                </a:solidFill>
                <a:latin typeface="Calibri"/>
                <a:ea typeface="KaiTi"/>
                <a:cs typeface="Times New Roman"/>
              </a:rPr>
              <a:t>摩西对约书亚说：‘你为我们选出人来，出去和亚玛力人争战。明天我手里要拿着神的杖，站在山顶上。</a:t>
            </a:r>
            <a:r>
              <a:rPr lang="en-US" sz="3200" b="1" kern="100" dirty="0">
                <a:solidFill>
                  <a:srgbClr val="FF0000"/>
                </a:solidFill>
                <a:latin typeface="KaiTi"/>
                <a:ea typeface="DengXian"/>
                <a:cs typeface="Times New Roman"/>
              </a:rPr>
              <a:t>10</a:t>
            </a:r>
            <a:r>
              <a:rPr lang="zh-CN" altLang="en-US" sz="3200" b="1" kern="100" dirty="0">
                <a:solidFill>
                  <a:srgbClr val="FF0000"/>
                </a:solidFill>
                <a:latin typeface="Calibri"/>
                <a:ea typeface="KaiTi"/>
                <a:cs typeface="Times New Roman"/>
              </a:rPr>
              <a:t>于是约书亚照着摩西对他所说的话行，和亚玛力人争战。</a:t>
            </a:r>
            <a:r>
              <a:rPr lang="en-US" sz="3200" b="1" kern="100" dirty="0">
                <a:solidFill>
                  <a:srgbClr val="FF0000"/>
                </a:solidFill>
                <a:latin typeface="KaiTi"/>
                <a:ea typeface="DengXian"/>
                <a:cs typeface="Times New Roman"/>
              </a:rPr>
              <a:t>11</a:t>
            </a:r>
            <a:r>
              <a:rPr lang="zh-CN" altLang="en-US" sz="3200" b="1" kern="100" dirty="0">
                <a:solidFill>
                  <a:srgbClr val="FF0000"/>
                </a:solidFill>
                <a:latin typeface="Calibri"/>
                <a:ea typeface="KaiTi"/>
                <a:cs typeface="Times New Roman"/>
              </a:rPr>
              <a:t>摩西、亚伦与户珥都上了山顶。摩西何时举手，以色列人就得胜；何时垂手，亚玛力人就得胜。 </a:t>
            </a:r>
            <a:r>
              <a:rPr lang="en-US" altLang="zh-CN" sz="3200" b="1" kern="100" dirty="0">
                <a:solidFill>
                  <a:srgbClr val="FF0000"/>
                </a:solidFill>
                <a:latin typeface="Calibri"/>
                <a:ea typeface="KaiTi"/>
                <a:cs typeface="Times New Roman"/>
              </a:rPr>
              <a:t>……</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10</a:t>
            </a:fld>
            <a:endParaRPr lang="en-US" altLang="zh-CN">
              <a:solidFill>
                <a:srgbClr val="55554A"/>
              </a:solidFill>
            </a:endParaRPr>
          </a:p>
        </p:txBody>
      </p:sp>
    </p:spTree>
    <p:extLst>
      <p:ext uri="{BB962C8B-B14F-4D97-AF65-F5344CB8AC3E}">
        <p14:creationId xmlns:p14="http://schemas.microsoft.com/office/powerpoint/2010/main" val="1885402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76200" y="1200150"/>
            <a:ext cx="8991600" cy="3943350"/>
          </a:xfrm>
        </p:spPr>
        <p:txBody>
          <a:bodyPr/>
          <a:lstStyle/>
          <a:p>
            <a:pPr marL="0" marR="0" indent="0">
              <a:lnSpc>
                <a:spcPct val="107000"/>
              </a:lnSpc>
              <a:spcBef>
                <a:spcPts val="600"/>
              </a:spcBef>
              <a:spcAft>
                <a:spcPts val="600"/>
              </a:spcAft>
              <a:buNone/>
            </a:pPr>
            <a:r>
              <a:rPr lang="en-US" sz="3200" b="1" kern="100" dirty="0">
                <a:solidFill>
                  <a:srgbClr val="FF0000"/>
                </a:solidFill>
                <a:latin typeface="KaiTi"/>
                <a:ea typeface="DengXian"/>
                <a:cs typeface="Times New Roman"/>
              </a:rPr>
              <a:t>13</a:t>
            </a:r>
            <a:r>
              <a:rPr lang="zh-CN" altLang="en-US" sz="3200" b="1" kern="100" dirty="0">
                <a:solidFill>
                  <a:srgbClr val="FF0000"/>
                </a:solidFill>
                <a:latin typeface="Calibri"/>
                <a:ea typeface="KaiTi"/>
                <a:cs typeface="Times New Roman"/>
              </a:rPr>
              <a:t>约书亚用刀杀了亚玛力王和他的百姓。</a:t>
            </a:r>
            <a:endParaRPr lang="en-US" altLang="zh-CN" sz="3200" b="1" kern="100" dirty="0">
              <a:solidFill>
                <a:srgbClr val="FF0000"/>
              </a:solidFill>
              <a:latin typeface="Calibri"/>
              <a:ea typeface="KaiTi"/>
              <a:cs typeface="Times New Roman"/>
            </a:endParaRPr>
          </a:p>
          <a:p>
            <a:pPr marL="0" marR="0" indent="0">
              <a:lnSpc>
                <a:spcPct val="107000"/>
              </a:lnSpc>
              <a:spcBef>
                <a:spcPts val="600"/>
              </a:spcBef>
              <a:spcAft>
                <a:spcPts val="600"/>
              </a:spcAft>
              <a:buNone/>
            </a:pPr>
            <a:r>
              <a:rPr lang="en-US" altLang="zh-CN" sz="3200" b="1" kern="100" dirty="0">
                <a:solidFill>
                  <a:srgbClr val="FF0000"/>
                </a:solidFill>
                <a:latin typeface="Calibri"/>
                <a:ea typeface="KaiTi"/>
                <a:cs typeface="Times New Roman"/>
              </a:rPr>
              <a:t>……</a:t>
            </a:r>
            <a:endParaRPr lang="en-CA" sz="3200"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r>
              <a:rPr lang="en-US" sz="3200" b="1" kern="100" dirty="0">
                <a:solidFill>
                  <a:srgbClr val="FF0000"/>
                </a:solidFill>
                <a:latin typeface="KaiTi"/>
                <a:ea typeface="DengXian"/>
                <a:cs typeface="Times New Roman"/>
              </a:rPr>
              <a:t>15</a:t>
            </a:r>
            <a:r>
              <a:rPr lang="zh-CN" altLang="en-US" sz="3200" b="1" kern="100" dirty="0">
                <a:solidFill>
                  <a:srgbClr val="FF0000"/>
                </a:solidFill>
                <a:latin typeface="Calibri"/>
                <a:ea typeface="KaiTi"/>
                <a:cs typeface="Times New Roman"/>
              </a:rPr>
              <a:t>摩西筑了一座坛，起名叫耶和华尼西（就是“耶和华是我（得胜）的旌旗”的意思）；</a:t>
            </a:r>
            <a:r>
              <a:rPr lang="en-US" sz="3200" b="1" kern="100" dirty="0">
                <a:solidFill>
                  <a:srgbClr val="FF0000"/>
                </a:solidFill>
                <a:latin typeface="KaiTi"/>
                <a:ea typeface="DengXian"/>
                <a:cs typeface="Times New Roman"/>
              </a:rPr>
              <a:t>16</a:t>
            </a:r>
            <a:r>
              <a:rPr lang="zh-CN" altLang="en-US" sz="3200" b="1" kern="100" dirty="0">
                <a:solidFill>
                  <a:srgbClr val="FF0000"/>
                </a:solidFill>
                <a:latin typeface="Calibri"/>
                <a:ea typeface="KaiTi"/>
                <a:cs typeface="Times New Roman"/>
              </a:rPr>
              <a:t>又说：‘耶和华已经起了誓，必世世代代和亚玛力人争战。’”</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695086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kern="100" dirty="0">
                <a:solidFill>
                  <a:srgbClr val="FF0000"/>
                </a:solidFill>
                <a:effectLst/>
                <a:latin typeface="+mn-ea"/>
                <a:cs typeface="Times New Roman"/>
              </a:rPr>
              <a:t>一</a:t>
            </a:r>
            <a:r>
              <a:rPr lang="en-US" altLang="zh-CN" sz="3600" b="1" kern="100" dirty="0">
                <a:solidFill>
                  <a:srgbClr val="FF0000"/>
                </a:solidFill>
                <a:effectLst/>
                <a:latin typeface="+mn-ea"/>
                <a:cs typeface="Times New Roman"/>
              </a:rPr>
              <a:t>. </a:t>
            </a:r>
            <a:r>
              <a:rPr lang="zh-CN" altLang="en-US" sz="3600" b="1" dirty="0">
                <a:solidFill>
                  <a:srgbClr val="FF0000"/>
                </a:solidFill>
                <a:effectLst/>
                <a:latin typeface="+mn-ea"/>
                <a:cs typeface="Times New Roman"/>
              </a:rPr>
              <a:t>耶和华的圣名与圣经叙事的象征意义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（一）耶和华的圣名</a:t>
            </a:r>
            <a:endParaRPr lang="en-CA" sz="3200" b="1" kern="100" dirty="0">
              <a:solidFill>
                <a:srgbClr val="FF0000"/>
              </a:solidFill>
              <a:latin typeface="Calibri"/>
              <a:ea typeface="DengXian"/>
              <a:cs typeface="Times New Roman"/>
            </a:endParaRPr>
          </a:p>
          <a:p>
            <a:pPr marL="0" marR="0" indent="85725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上一周信息中我们讲到，对于基督徒来说，一生中最重要的一件事就是认识神。在新约中，认识神的首要原则或途径是：视耶稣基督为认识神的门和路。</a:t>
            </a:r>
            <a:endParaRPr lang="en-CA" sz="3200" b="1" kern="100" dirty="0">
              <a:solidFill>
                <a:schemeClr val="tx1"/>
              </a:solidFill>
              <a:latin typeface="Calibri"/>
              <a:ea typeface="DengXian"/>
              <a:cs typeface="Times New Roman"/>
            </a:endParaRPr>
          </a:p>
          <a:p>
            <a:pPr marL="0" marR="0" indent="85725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在整本圣经中，认识神的另一个重要途径是通过认识神的名。</a:t>
            </a:r>
            <a:endParaRPr lang="en-CA" sz="3200" b="1" kern="100" dirty="0">
              <a:solidFill>
                <a:schemeClr val="tx1"/>
              </a:solidFill>
              <a:latin typeface="Calibri"/>
              <a:ea typeface="DengXian"/>
              <a:cs typeface="Times New Roman"/>
            </a:endParaRPr>
          </a:p>
          <a:p>
            <a:pPr marL="0" marR="0" indent="0">
              <a:spcBef>
                <a:spcPts val="0"/>
              </a:spcBef>
              <a:spcAft>
                <a:spcPts val="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kern="100" dirty="0">
                <a:solidFill>
                  <a:srgbClr val="FF0000"/>
                </a:solidFill>
                <a:effectLst/>
                <a:latin typeface="+mn-ea"/>
                <a:cs typeface="Times New Roman"/>
              </a:rPr>
              <a:t>一</a:t>
            </a:r>
            <a:r>
              <a:rPr lang="en-US" altLang="zh-CN" sz="3600" b="1" kern="100" dirty="0">
                <a:solidFill>
                  <a:srgbClr val="FF0000"/>
                </a:solidFill>
                <a:effectLst/>
                <a:latin typeface="+mn-ea"/>
                <a:cs typeface="Times New Roman"/>
              </a:rPr>
              <a:t>. </a:t>
            </a:r>
            <a:r>
              <a:rPr lang="zh-CN" altLang="en-US" sz="3600" b="1" dirty="0">
                <a:solidFill>
                  <a:srgbClr val="FF0000"/>
                </a:solidFill>
                <a:effectLst/>
                <a:latin typeface="+mn-ea"/>
                <a:cs typeface="Times New Roman"/>
              </a:rPr>
              <a:t>耶和华的圣名与圣经叙事的象征意义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在旧约中，神有两个最重要的圣名，一个叫</a:t>
            </a:r>
            <a:r>
              <a:rPr lang="zh-CN" altLang="en-US" sz="3200" b="1" kern="100" dirty="0">
                <a:solidFill>
                  <a:srgbClr val="FF0000"/>
                </a:solidFill>
                <a:latin typeface="Calibri"/>
                <a:ea typeface="DengXian"/>
                <a:cs typeface="Times New Roman"/>
              </a:rPr>
              <a:t>伊罗欣</a:t>
            </a:r>
            <a:r>
              <a:rPr lang="zh-CN" altLang="en-US" sz="3200" b="1" kern="100" dirty="0">
                <a:solidFill>
                  <a:schemeClr val="tx1"/>
                </a:solidFill>
                <a:latin typeface="Calibri"/>
                <a:ea typeface="DengXian"/>
                <a:cs typeface="Times New Roman"/>
              </a:rPr>
              <a:t>及其字根</a:t>
            </a:r>
            <a:r>
              <a:rPr lang="zh-CN" altLang="en-US" sz="3200" b="1" kern="100" dirty="0">
                <a:solidFill>
                  <a:srgbClr val="FF0000"/>
                </a:solidFill>
                <a:latin typeface="Calibri"/>
                <a:ea typeface="DengXian"/>
                <a:cs typeface="Times New Roman"/>
              </a:rPr>
              <a:t>伊勒</a:t>
            </a:r>
            <a:r>
              <a:rPr lang="zh-CN" altLang="en-US" sz="3200" b="1" kern="100" dirty="0">
                <a:latin typeface="Calibri"/>
                <a:ea typeface="DengXian"/>
                <a:cs typeface="Times New Roman"/>
              </a:rPr>
              <a:t>，</a:t>
            </a:r>
            <a:r>
              <a:rPr lang="zh-CN" altLang="en-US" sz="3200" b="1" kern="100" dirty="0">
                <a:solidFill>
                  <a:schemeClr val="tx1"/>
                </a:solidFill>
                <a:latin typeface="Calibri"/>
                <a:ea typeface="DengXian"/>
                <a:cs typeface="Times New Roman"/>
              </a:rPr>
              <a:t>一个叫</a:t>
            </a:r>
            <a:r>
              <a:rPr lang="zh-CN" altLang="en-US" sz="3200" b="1" kern="100" dirty="0">
                <a:solidFill>
                  <a:srgbClr val="FF0000"/>
                </a:solidFill>
                <a:latin typeface="Calibri"/>
                <a:ea typeface="DengXian"/>
                <a:cs typeface="Times New Roman"/>
              </a:rPr>
              <a:t>耶和华</a:t>
            </a:r>
            <a:r>
              <a:rPr lang="zh-CN" altLang="en-US" sz="3200" b="1" kern="100" dirty="0">
                <a:solidFill>
                  <a:schemeClr val="tx1"/>
                </a:solidFill>
                <a:latin typeface="Calibri"/>
                <a:ea typeface="DengXian"/>
                <a:cs typeface="Times New Roman"/>
              </a:rPr>
              <a:t>（或</a:t>
            </a:r>
            <a:r>
              <a:rPr lang="zh-CN" altLang="en-US" sz="3200" b="1" kern="100" dirty="0">
                <a:solidFill>
                  <a:srgbClr val="FF0000"/>
                </a:solidFill>
                <a:latin typeface="Calibri"/>
                <a:ea typeface="DengXian"/>
                <a:cs typeface="Times New Roman"/>
              </a:rPr>
              <a:t>雅巍</a:t>
            </a:r>
            <a:r>
              <a:rPr lang="zh-CN" altLang="en-US" sz="3200" b="1" kern="100" dirty="0">
                <a:latin typeface="Calibri"/>
                <a:ea typeface="DengXian"/>
                <a:cs typeface="Times New Roman"/>
              </a:rPr>
              <a:t>）。</a:t>
            </a:r>
            <a:r>
              <a:rPr lang="zh-CN" altLang="en-US" sz="3200" b="1" kern="100" dirty="0">
                <a:solidFill>
                  <a:srgbClr val="FF0000"/>
                </a:solidFill>
                <a:latin typeface="Calibri"/>
                <a:ea typeface="DengXian"/>
                <a:cs typeface="Times New Roman"/>
              </a:rPr>
              <a:t>伊罗欣</a:t>
            </a:r>
            <a:r>
              <a:rPr lang="zh-CN" altLang="en-US" sz="3200" b="1" kern="100" dirty="0">
                <a:solidFill>
                  <a:schemeClr val="tx1"/>
                </a:solidFill>
                <a:latin typeface="Calibri"/>
                <a:ea typeface="DengXian"/>
                <a:cs typeface="Times New Roman"/>
              </a:rPr>
              <a:t>与</a:t>
            </a:r>
            <a:r>
              <a:rPr lang="zh-CN" altLang="en-US" sz="3200" b="1" kern="100" dirty="0">
                <a:solidFill>
                  <a:srgbClr val="FF0000"/>
                </a:solidFill>
                <a:latin typeface="Calibri"/>
                <a:ea typeface="DengXian"/>
                <a:cs typeface="Times New Roman"/>
              </a:rPr>
              <a:t>伊勒</a:t>
            </a:r>
            <a:r>
              <a:rPr lang="zh-CN" altLang="en-US" sz="3200" b="1" kern="100" dirty="0">
                <a:solidFill>
                  <a:schemeClr val="tx1"/>
                </a:solidFill>
                <a:latin typeface="Calibri"/>
                <a:ea typeface="DengXian"/>
                <a:cs typeface="Times New Roman"/>
              </a:rPr>
              <a:t>意指创造的神，</a:t>
            </a:r>
            <a:r>
              <a:rPr lang="zh-CN" altLang="en-US" sz="3200" b="1" kern="100" dirty="0">
                <a:solidFill>
                  <a:srgbClr val="FF0000"/>
                </a:solidFill>
                <a:latin typeface="Calibri"/>
                <a:ea typeface="DengXian"/>
                <a:cs typeface="Times New Roman"/>
              </a:rPr>
              <a:t>耶和华</a:t>
            </a:r>
            <a:r>
              <a:rPr lang="zh-CN" altLang="en-US" sz="3200" b="1" kern="100" dirty="0">
                <a:solidFill>
                  <a:schemeClr val="tx1"/>
                </a:solidFill>
                <a:latin typeface="Calibri"/>
                <a:ea typeface="DengXian"/>
                <a:cs typeface="Times New Roman"/>
              </a:rPr>
              <a:t>（或</a:t>
            </a:r>
            <a:r>
              <a:rPr lang="zh-CN" altLang="en-US" sz="3200" b="1" kern="100" dirty="0">
                <a:solidFill>
                  <a:srgbClr val="FF0000"/>
                </a:solidFill>
                <a:latin typeface="Calibri"/>
                <a:ea typeface="DengXian"/>
                <a:cs typeface="Times New Roman"/>
              </a:rPr>
              <a:t>雅巍</a:t>
            </a:r>
            <a:r>
              <a:rPr lang="zh-CN" altLang="en-US" sz="3200" b="1" kern="100" dirty="0">
                <a:latin typeface="Calibri"/>
                <a:ea typeface="DengXian"/>
                <a:cs typeface="Times New Roman"/>
              </a:rPr>
              <a:t>）</a:t>
            </a:r>
            <a:r>
              <a:rPr lang="zh-CN" altLang="en-US" sz="3200" b="1" kern="100" dirty="0">
                <a:solidFill>
                  <a:schemeClr val="tx1"/>
                </a:solidFill>
                <a:latin typeface="Calibri"/>
                <a:ea typeface="DengXian"/>
                <a:cs typeface="Times New Roman"/>
              </a:rPr>
              <a:t>意指立约的神。</a:t>
            </a:r>
            <a:endParaRPr lang="en-CA" sz="3200" b="1" kern="100" dirty="0">
              <a:solidFill>
                <a:schemeClr val="tx1"/>
              </a:solidFill>
              <a:latin typeface="Calibri"/>
              <a:ea typeface="DengXian"/>
              <a:cs typeface="Times New Roman"/>
            </a:endParaRPr>
          </a:p>
          <a:p>
            <a:pPr marL="0" indent="800100">
              <a:buNone/>
            </a:pPr>
            <a:r>
              <a:rPr lang="zh-CN" altLang="en-US" sz="3200" b="1" dirty="0">
                <a:solidFill>
                  <a:schemeClr val="tx1"/>
                </a:solidFill>
                <a:ea typeface="DengXian"/>
                <a:cs typeface="Times New Roman"/>
              </a:rPr>
              <a:t>围绕这两个最重要的圣名，神还有许多混合的名称，这些混合的名称大体上可以分为两类：</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kern="100" dirty="0">
                <a:solidFill>
                  <a:srgbClr val="FF0000"/>
                </a:solidFill>
                <a:effectLst/>
                <a:latin typeface="+mn-ea"/>
                <a:cs typeface="Times New Roman"/>
              </a:rPr>
              <a:t>一</a:t>
            </a:r>
            <a:r>
              <a:rPr lang="en-US" altLang="zh-CN" sz="3600" b="1" kern="100" dirty="0">
                <a:solidFill>
                  <a:srgbClr val="FF0000"/>
                </a:solidFill>
                <a:effectLst/>
                <a:latin typeface="+mn-ea"/>
                <a:cs typeface="Times New Roman"/>
              </a:rPr>
              <a:t>. </a:t>
            </a:r>
            <a:r>
              <a:rPr lang="zh-CN" altLang="en-US" sz="3600" b="1" dirty="0">
                <a:solidFill>
                  <a:srgbClr val="FF0000"/>
                </a:solidFill>
                <a:effectLst/>
                <a:latin typeface="+mn-ea"/>
                <a:cs typeface="Times New Roman"/>
              </a:rPr>
              <a:t>耶和华的圣名与圣经叙事的象征意义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76200" y="1200150"/>
            <a:ext cx="9131301" cy="4019550"/>
          </a:xfrm>
        </p:spPr>
        <p:txBody>
          <a:bodyPr/>
          <a:lstStyle/>
          <a:p>
            <a:pPr marL="0" marR="0" indent="0">
              <a:lnSpc>
                <a:spcPct val="107000"/>
              </a:lnSpc>
              <a:spcBef>
                <a:spcPts val="600"/>
              </a:spcBef>
              <a:spcAft>
                <a:spcPts val="600"/>
              </a:spcAft>
              <a:buNone/>
            </a:pPr>
            <a:r>
              <a:rPr lang="en-US" sz="2800" b="1" kern="100" dirty="0">
                <a:solidFill>
                  <a:srgbClr val="FF0000"/>
                </a:solidFill>
                <a:latin typeface="DengXian"/>
                <a:ea typeface="DengXian"/>
                <a:cs typeface="Times New Roman"/>
              </a:rPr>
              <a:t>1</a:t>
            </a:r>
            <a:r>
              <a:rPr lang="zh-CN" altLang="en-US" sz="2800" b="1" kern="100" dirty="0">
                <a:solidFill>
                  <a:srgbClr val="FF0000"/>
                </a:solidFill>
                <a:latin typeface="Calibri"/>
                <a:ea typeface="DengXian"/>
                <a:cs typeface="Times New Roman"/>
              </a:rPr>
              <a:t>、伊勒与其他动词、名词或形容词混合的名称</a:t>
            </a:r>
            <a:endParaRPr lang="en-CA" sz="2800" b="1" kern="100" dirty="0">
              <a:solidFill>
                <a:srgbClr val="FF0000"/>
              </a:solidFill>
              <a:latin typeface="Calibri"/>
              <a:ea typeface="DengXian"/>
              <a:cs typeface="Times New Roman"/>
            </a:endParaRPr>
          </a:p>
          <a:p>
            <a:pPr marL="0" indent="0">
              <a:spcBef>
                <a:spcPts val="600"/>
              </a:spcBef>
              <a:spcAft>
                <a:spcPts val="600"/>
              </a:spcAft>
              <a:buNone/>
            </a:pPr>
            <a:r>
              <a:rPr lang="en-US" altLang="zh-CN" sz="2800" b="1" kern="100" dirty="0">
                <a:solidFill>
                  <a:schemeClr val="tx1"/>
                </a:solidFill>
                <a:latin typeface="Calibri"/>
                <a:ea typeface="DengXian"/>
                <a:cs typeface="Times New Roman"/>
              </a:rPr>
              <a:t>      </a:t>
            </a:r>
            <a:r>
              <a:rPr lang="en-US" altLang="zh-CN" sz="2800" b="1" kern="100" dirty="0">
                <a:solidFill>
                  <a:srgbClr val="FF0000"/>
                </a:solidFill>
                <a:latin typeface="Calibri"/>
                <a:ea typeface="DengXian"/>
                <a:cs typeface="Times New Roman"/>
              </a:rPr>
              <a:t>1</a:t>
            </a:r>
            <a:r>
              <a:rPr lang="zh-CN" altLang="en-US" sz="2800" b="1" kern="100" dirty="0">
                <a:solidFill>
                  <a:srgbClr val="FF0000"/>
                </a:solidFill>
                <a:latin typeface="Calibri"/>
                <a:ea typeface="DengXian"/>
                <a:cs typeface="Times New Roman"/>
              </a:rPr>
              <a:t>）</a:t>
            </a:r>
            <a:r>
              <a:rPr lang="zh-CN" altLang="en-US" sz="2800" b="1" kern="100" dirty="0">
                <a:solidFill>
                  <a:srgbClr val="2E24FC"/>
                </a:solidFill>
                <a:latin typeface="Calibri"/>
                <a:ea typeface="DengXian"/>
                <a:cs typeface="Times New Roman"/>
              </a:rPr>
              <a:t>伊勒沙代</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DengXian"/>
                <a:cs typeface="Times New Roman"/>
              </a:rPr>
              <a:t>全能的神</a:t>
            </a:r>
            <a:r>
              <a:rPr lang="zh-CN" altLang="en-US" sz="2800" b="1" kern="100" dirty="0">
                <a:solidFill>
                  <a:schemeClr val="tx1"/>
                </a:solidFill>
                <a:latin typeface="Calibri"/>
                <a:ea typeface="DengXian"/>
                <a:cs typeface="Times New Roman"/>
              </a:rPr>
              <a:t>）（创十七</a:t>
            </a:r>
            <a:r>
              <a:rPr lang="en-US" sz="2800" b="1" kern="100" dirty="0">
                <a:solidFill>
                  <a:schemeClr val="tx1"/>
                </a:solidFill>
                <a:latin typeface="DengXian"/>
                <a:ea typeface="DengXian"/>
                <a:cs typeface="Times New Roman"/>
              </a:rPr>
              <a:t>1</a:t>
            </a:r>
            <a:r>
              <a:rPr lang="zh-CN" altLang="en-US" sz="2800" b="1" kern="100" dirty="0">
                <a:solidFill>
                  <a:schemeClr val="tx1"/>
                </a:solidFill>
                <a:latin typeface="Calibri"/>
                <a:ea typeface="DengXian"/>
                <a:cs typeface="Times New Roman"/>
              </a:rPr>
              <a:t>；二十八</a:t>
            </a:r>
            <a:r>
              <a:rPr lang="en-US" sz="2800" b="1" kern="100" dirty="0">
                <a:solidFill>
                  <a:schemeClr val="tx1"/>
                </a:solidFill>
                <a:latin typeface="DengXian"/>
                <a:ea typeface="DengXian"/>
                <a:cs typeface="Times New Roman"/>
              </a:rPr>
              <a:t>3</a:t>
            </a:r>
            <a:r>
              <a:rPr lang="zh-CN" altLang="en-US" sz="2800" b="1" kern="100" dirty="0">
                <a:solidFill>
                  <a:schemeClr val="tx1"/>
                </a:solidFill>
                <a:latin typeface="Calibri"/>
                <a:ea typeface="DengXian"/>
                <a:cs typeface="Times New Roman"/>
              </a:rPr>
              <a:t>等）；</a:t>
            </a:r>
            <a:endParaRPr lang="en-CA" sz="2800" b="1" kern="100" dirty="0">
              <a:solidFill>
                <a:schemeClr val="tx1"/>
              </a:solidFill>
              <a:latin typeface="Calibri"/>
              <a:ea typeface="DengXian"/>
              <a:cs typeface="Times New Roman"/>
            </a:endParaRPr>
          </a:p>
          <a:p>
            <a:pPr marL="0" indent="0">
              <a:spcBef>
                <a:spcPts val="600"/>
              </a:spcBef>
              <a:spcAft>
                <a:spcPts val="600"/>
              </a:spcAft>
              <a:buNone/>
            </a:pPr>
            <a:r>
              <a:rPr lang="zh-CN" altLang="en-US" sz="2800" b="1" kern="100" dirty="0">
                <a:solidFill>
                  <a:schemeClr val="tx1"/>
                </a:solidFill>
                <a:latin typeface="Calibri"/>
                <a:ea typeface="DengXian"/>
                <a:cs typeface="Times New Roman"/>
              </a:rPr>
              <a:t>      </a:t>
            </a:r>
            <a:r>
              <a:rPr lang="en-US" altLang="zh-CN" sz="2800" b="1" kern="100" dirty="0">
                <a:solidFill>
                  <a:srgbClr val="FF0000"/>
                </a:solidFill>
                <a:latin typeface="Calibri"/>
                <a:ea typeface="DengXian"/>
                <a:cs typeface="Times New Roman"/>
              </a:rPr>
              <a:t>2</a:t>
            </a:r>
            <a:r>
              <a:rPr lang="zh-CN" altLang="en-US" sz="2800" b="1" kern="100" dirty="0">
                <a:solidFill>
                  <a:srgbClr val="FF0000"/>
                </a:solidFill>
                <a:latin typeface="Calibri"/>
                <a:ea typeface="DengXian"/>
                <a:cs typeface="Times New Roman"/>
              </a:rPr>
              <a:t>）</a:t>
            </a:r>
            <a:r>
              <a:rPr lang="zh-CN" altLang="en-US" sz="2800" b="1" kern="100" dirty="0">
                <a:solidFill>
                  <a:srgbClr val="2E24FC"/>
                </a:solidFill>
                <a:latin typeface="Calibri"/>
                <a:ea typeface="DengXian"/>
                <a:cs typeface="Times New Roman"/>
              </a:rPr>
              <a:t>伊勒俄兰</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DengXian"/>
                <a:cs typeface="Times New Roman"/>
              </a:rPr>
              <a:t>永生神</a:t>
            </a:r>
            <a:r>
              <a:rPr lang="zh-CN" altLang="en-US" sz="2800" b="1" kern="100" dirty="0">
                <a:solidFill>
                  <a:schemeClr val="tx1"/>
                </a:solidFill>
                <a:latin typeface="Calibri"/>
                <a:ea typeface="DengXian"/>
                <a:cs typeface="Times New Roman"/>
              </a:rPr>
              <a:t>）（诗九十</a:t>
            </a:r>
            <a:r>
              <a:rPr lang="en-US" sz="2800" b="1" kern="100" dirty="0">
                <a:solidFill>
                  <a:schemeClr val="tx1"/>
                </a:solidFill>
                <a:latin typeface="DengXian"/>
                <a:ea typeface="DengXian"/>
                <a:cs typeface="Times New Roman"/>
              </a:rPr>
              <a:t>2</a:t>
            </a:r>
            <a:r>
              <a:rPr lang="zh-CN" altLang="en-US" sz="2800" b="1" kern="100" dirty="0">
                <a:solidFill>
                  <a:schemeClr val="tx1"/>
                </a:solidFill>
                <a:latin typeface="Calibri"/>
                <a:ea typeface="DengXian"/>
                <a:cs typeface="Times New Roman"/>
              </a:rPr>
              <a:t>；赛四十</a:t>
            </a:r>
            <a:r>
              <a:rPr lang="en-US" sz="2800" b="1" kern="100" dirty="0">
                <a:solidFill>
                  <a:schemeClr val="tx1"/>
                </a:solidFill>
                <a:latin typeface="DengXian"/>
                <a:ea typeface="DengXian"/>
                <a:cs typeface="Times New Roman"/>
              </a:rPr>
              <a:t>28</a:t>
            </a:r>
            <a:r>
              <a:rPr lang="zh-CN" altLang="en-US" sz="2800" b="1" kern="100" dirty="0">
                <a:solidFill>
                  <a:schemeClr val="tx1"/>
                </a:solidFill>
                <a:latin typeface="Calibri"/>
                <a:ea typeface="DengXian"/>
                <a:cs typeface="Times New Roman"/>
              </a:rPr>
              <a:t>等）；</a:t>
            </a:r>
            <a:endParaRPr lang="en-CA" sz="2800" b="1" kern="100" dirty="0">
              <a:solidFill>
                <a:schemeClr val="tx1"/>
              </a:solidFill>
              <a:latin typeface="Calibri"/>
              <a:ea typeface="DengXian"/>
              <a:cs typeface="Times New Roman"/>
            </a:endParaRPr>
          </a:p>
          <a:p>
            <a:pPr marL="0" indent="0">
              <a:spcBef>
                <a:spcPts val="600"/>
              </a:spcBef>
              <a:spcAft>
                <a:spcPts val="600"/>
              </a:spcAft>
              <a:buNone/>
            </a:pPr>
            <a:r>
              <a:rPr lang="zh-CN" altLang="en-US" sz="2800" b="1" kern="100" dirty="0">
                <a:solidFill>
                  <a:schemeClr val="tx1"/>
                </a:solidFill>
                <a:latin typeface="Calibri"/>
                <a:ea typeface="DengXian"/>
                <a:cs typeface="Times New Roman"/>
              </a:rPr>
              <a:t>      </a:t>
            </a:r>
            <a:r>
              <a:rPr lang="en-US" altLang="zh-CN" sz="2800" b="1" kern="100" dirty="0">
                <a:solidFill>
                  <a:srgbClr val="FF0000"/>
                </a:solidFill>
                <a:latin typeface="Calibri"/>
                <a:ea typeface="DengXian"/>
                <a:cs typeface="Times New Roman"/>
              </a:rPr>
              <a:t>3</a:t>
            </a:r>
            <a:r>
              <a:rPr lang="zh-CN" altLang="en-US" sz="2800" b="1" kern="100" dirty="0">
                <a:solidFill>
                  <a:srgbClr val="FF0000"/>
                </a:solidFill>
                <a:latin typeface="Calibri"/>
                <a:ea typeface="DengXian"/>
                <a:cs typeface="Times New Roman"/>
              </a:rPr>
              <a:t>）</a:t>
            </a:r>
            <a:r>
              <a:rPr lang="zh-CN" altLang="en-US" sz="2800" b="1" kern="100" dirty="0">
                <a:solidFill>
                  <a:srgbClr val="2E24FC"/>
                </a:solidFill>
                <a:latin typeface="Calibri"/>
                <a:ea typeface="DengXian"/>
                <a:cs typeface="Times New Roman"/>
              </a:rPr>
              <a:t>伊勒罗伊</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DengXian"/>
                <a:cs typeface="Times New Roman"/>
              </a:rPr>
              <a:t>看顾人的神</a:t>
            </a:r>
            <a:r>
              <a:rPr lang="zh-CN" altLang="en-US" sz="2800" b="1" kern="100" dirty="0">
                <a:solidFill>
                  <a:schemeClr val="tx1"/>
                </a:solidFill>
                <a:latin typeface="Calibri"/>
                <a:ea typeface="DengXian"/>
                <a:cs typeface="Times New Roman"/>
              </a:rPr>
              <a:t>）（创十六</a:t>
            </a:r>
            <a:r>
              <a:rPr lang="en-US" sz="2800" b="1" kern="100" dirty="0">
                <a:solidFill>
                  <a:schemeClr val="tx1"/>
                </a:solidFill>
                <a:latin typeface="DengXian"/>
                <a:ea typeface="DengXian"/>
                <a:cs typeface="Times New Roman"/>
              </a:rPr>
              <a:t>13</a:t>
            </a:r>
            <a:r>
              <a:rPr lang="zh-CN" altLang="en-US" sz="2800" b="1" kern="100" dirty="0">
                <a:solidFill>
                  <a:schemeClr val="tx1"/>
                </a:solidFill>
                <a:latin typeface="Calibri"/>
                <a:ea typeface="DengXian"/>
                <a:cs typeface="Times New Roman"/>
              </a:rPr>
              <a:t>；诗一三九 </a:t>
            </a:r>
            <a:r>
              <a:rPr lang="en-US" sz="2800" b="1" kern="100" dirty="0">
                <a:solidFill>
                  <a:schemeClr val="tx1"/>
                </a:solidFill>
                <a:latin typeface="DengXian"/>
                <a:ea typeface="DengXian"/>
                <a:cs typeface="Times New Roman"/>
              </a:rPr>
              <a:t>1-2</a:t>
            </a:r>
            <a:r>
              <a:rPr lang="zh-CN" altLang="en-US" sz="2800" b="1" kern="100" dirty="0">
                <a:solidFill>
                  <a:schemeClr val="tx1"/>
                </a:solidFill>
                <a:latin typeface="Calibri"/>
                <a:ea typeface="DengXian"/>
                <a:cs typeface="Times New Roman"/>
              </a:rPr>
              <a:t>等）。</a:t>
            </a:r>
            <a:endParaRPr lang="en-CA" sz="2800" b="1" kern="100" dirty="0">
              <a:solidFill>
                <a:schemeClr val="tx1"/>
              </a:solidFill>
              <a:latin typeface="Calibri"/>
              <a:ea typeface="DengXian"/>
              <a:cs typeface="Times New Roman"/>
            </a:endParaRPr>
          </a:p>
          <a:p>
            <a:pPr marL="0" marR="0" indent="0">
              <a:spcBef>
                <a:spcPts val="0"/>
              </a:spcBef>
              <a:spcAft>
                <a:spcPts val="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kern="100" dirty="0">
                <a:solidFill>
                  <a:srgbClr val="FF0000"/>
                </a:solidFill>
                <a:effectLst/>
                <a:latin typeface="+mn-ea"/>
                <a:cs typeface="Times New Roman"/>
              </a:rPr>
              <a:t>一</a:t>
            </a:r>
            <a:r>
              <a:rPr lang="en-US" altLang="zh-CN" sz="3600" b="1" kern="100" dirty="0">
                <a:solidFill>
                  <a:srgbClr val="FF0000"/>
                </a:solidFill>
                <a:effectLst/>
                <a:latin typeface="+mn-ea"/>
                <a:cs typeface="Times New Roman"/>
              </a:rPr>
              <a:t>. </a:t>
            </a:r>
            <a:r>
              <a:rPr lang="zh-CN" altLang="en-US" sz="3600" b="1" dirty="0">
                <a:solidFill>
                  <a:srgbClr val="FF0000"/>
                </a:solidFill>
                <a:effectLst/>
                <a:latin typeface="+mn-ea"/>
                <a:cs typeface="Times New Roman"/>
              </a:rPr>
              <a:t>耶和华的圣名与圣经叙事的象征意义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R="0">
              <a:spcBef>
                <a:spcPts val="600"/>
              </a:spcBef>
              <a:spcAft>
                <a:spcPts val="0"/>
              </a:spcAft>
              <a:buNone/>
            </a:pPr>
            <a:r>
              <a:rPr lang="en-US" sz="3200" b="1" kern="100" dirty="0">
                <a:solidFill>
                  <a:srgbClr val="FF0000"/>
                </a:solidFill>
                <a:latin typeface="DengXian"/>
                <a:ea typeface="DengXian"/>
                <a:cs typeface="Times New Roman"/>
              </a:rPr>
              <a:t>2</a:t>
            </a:r>
            <a:r>
              <a:rPr lang="zh-CN" altLang="en-US" sz="3200" b="1" kern="100" dirty="0">
                <a:solidFill>
                  <a:srgbClr val="FF0000"/>
                </a:solidFill>
                <a:latin typeface="Calibri"/>
                <a:ea typeface="DengXian"/>
                <a:cs typeface="Times New Roman"/>
              </a:rPr>
              <a:t>、耶和华（或雅巍）与其他动词、名词或形容词混合的名称</a:t>
            </a:r>
            <a:endParaRPr lang="en-CA" sz="3200" b="1" kern="100" dirty="0">
              <a:solidFill>
                <a:srgbClr val="FF0000"/>
              </a:solidFill>
              <a:latin typeface="Calibri"/>
              <a:ea typeface="DengXian"/>
              <a:cs typeface="Times New Roman"/>
            </a:endParaRPr>
          </a:p>
          <a:p>
            <a:pPr marL="0" lvl="0" indent="0">
              <a:spcBef>
                <a:spcPts val="600"/>
              </a:spcBef>
              <a:spcAft>
                <a:spcPts val="0"/>
              </a:spcAft>
              <a:buNone/>
            </a:pPr>
            <a:r>
              <a:rPr lang="zh-CN" altLang="en-US" sz="3200" b="1"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1</a:t>
            </a:r>
            <a:r>
              <a:rPr lang="zh-CN" altLang="en-US" sz="3200" b="1" kern="100" dirty="0">
                <a:solidFill>
                  <a:srgbClr val="FF0000"/>
                </a:solidFill>
                <a:latin typeface="Calibri"/>
                <a:ea typeface="DengXian"/>
                <a:cs typeface="Times New Roman"/>
              </a:rPr>
              <a:t>）</a:t>
            </a:r>
            <a:r>
              <a:rPr lang="zh-CN" altLang="en-US" sz="3200" b="1" kern="100" dirty="0">
                <a:solidFill>
                  <a:srgbClr val="2E24FC"/>
                </a:solidFill>
                <a:latin typeface="Calibri"/>
                <a:ea typeface="DengXian"/>
                <a:cs typeface="Times New Roman"/>
              </a:rPr>
              <a:t>耶和华以勒</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耶和华必预备</a:t>
            </a:r>
            <a:r>
              <a:rPr lang="zh-CN" altLang="en-US" sz="3200" b="1" kern="100" dirty="0">
                <a:solidFill>
                  <a:schemeClr val="tx1"/>
                </a:solidFill>
                <a:latin typeface="Calibri"/>
                <a:ea typeface="DengXian"/>
                <a:cs typeface="Times New Roman"/>
              </a:rPr>
              <a:t>）（创二十二</a:t>
            </a:r>
            <a:r>
              <a:rPr lang="en-US" sz="3200" b="1" kern="100" dirty="0">
                <a:solidFill>
                  <a:schemeClr val="tx1"/>
                </a:solidFill>
                <a:latin typeface="DengXian"/>
                <a:ea typeface="DengXian"/>
                <a:cs typeface="Times New Roman"/>
              </a:rPr>
              <a:t>14</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lvl="0" indent="0">
              <a:spcBef>
                <a:spcPts val="600"/>
              </a:spcBef>
              <a:spcAft>
                <a:spcPts val="0"/>
              </a:spcAft>
              <a:buNone/>
            </a:pPr>
            <a:r>
              <a:rPr lang="zh-CN" altLang="en-US" sz="3200" b="1"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a:t>
            </a:r>
            <a:r>
              <a:rPr lang="zh-CN" altLang="en-US" sz="3200" b="1" kern="100" dirty="0">
                <a:solidFill>
                  <a:srgbClr val="2E24FC"/>
                </a:solidFill>
                <a:latin typeface="Calibri"/>
                <a:ea typeface="DengXian"/>
                <a:cs typeface="Times New Roman"/>
              </a:rPr>
              <a:t>耶和华拉法</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耶和华医治者</a:t>
            </a:r>
            <a:r>
              <a:rPr lang="zh-CN" altLang="en-US" sz="3200" b="1" kern="100" dirty="0">
                <a:solidFill>
                  <a:schemeClr val="tx1"/>
                </a:solidFill>
                <a:latin typeface="Calibri"/>
                <a:ea typeface="DengXian"/>
                <a:cs typeface="Times New Roman"/>
              </a:rPr>
              <a:t>）（出十五</a:t>
            </a:r>
            <a:r>
              <a:rPr lang="en-US" sz="3200" b="1" kern="100" dirty="0">
                <a:solidFill>
                  <a:schemeClr val="tx1"/>
                </a:solidFill>
                <a:latin typeface="DengXian"/>
                <a:ea typeface="DengXian"/>
                <a:cs typeface="Times New Roman"/>
              </a:rPr>
              <a:t>26</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lvl="0" indent="0">
              <a:spcBef>
                <a:spcPts val="600"/>
              </a:spcBef>
              <a:spcAft>
                <a:spcPts val="0"/>
              </a:spcAft>
              <a:buNone/>
            </a:pPr>
            <a:r>
              <a:rPr lang="zh-CN" altLang="en-US" sz="3200" b="1" kern="100" dirty="0">
                <a:solidFill>
                  <a:srgbClr val="FF0000"/>
                </a:solidFill>
                <a:latin typeface="Calibri"/>
                <a:ea typeface="DengXian"/>
                <a:cs typeface="Times New Roman"/>
              </a:rPr>
              <a:t> </a:t>
            </a:r>
            <a:r>
              <a:rPr lang="en-US" altLang="zh-CN" sz="3200" b="1" kern="100" dirty="0">
                <a:solidFill>
                  <a:srgbClr val="FF0000"/>
                </a:solidFill>
                <a:latin typeface="Calibri"/>
                <a:ea typeface="DengXian"/>
                <a:cs typeface="Times New Roman"/>
              </a:rPr>
              <a:t>3</a:t>
            </a:r>
            <a:r>
              <a:rPr lang="zh-CN" altLang="en-US" sz="3200" b="1" kern="100" dirty="0">
                <a:solidFill>
                  <a:srgbClr val="FF0000"/>
                </a:solidFill>
                <a:latin typeface="Calibri"/>
                <a:ea typeface="DengXian"/>
                <a:cs typeface="Times New Roman"/>
              </a:rPr>
              <a:t>）</a:t>
            </a:r>
            <a:r>
              <a:rPr lang="zh-CN" altLang="en-US" sz="3200" b="1" kern="100" dirty="0">
                <a:solidFill>
                  <a:srgbClr val="2E24FC"/>
                </a:solidFill>
                <a:latin typeface="Calibri"/>
                <a:ea typeface="DengXian"/>
                <a:cs typeface="Times New Roman"/>
              </a:rPr>
              <a:t>耶和华尼西</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耶和华我的旌旗</a:t>
            </a:r>
            <a:r>
              <a:rPr lang="zh-CN" altLang="en-US" sz="3200" b="1" kern="100" dirty="0">
                <a:solidFill>
                  <a:schemeClr val="tx1"/>
                </a:solidFill>
                <a:latin typeface="Calibri"/>
                <a:ea typeface="DengXian"/>
                <a:cs typeface="Times New Roman"/>
              </a:rPr>
              <a:t>）（创十七</a:t>
            </a:r>
            <a:r>
              <a:rPr lang="en-US" sz="3200" b="1" kern="100" dirty="0">
                <a:solidFill>
                  <a:schemeClr val="tx1"/>
                </a:solidFill>
                <a:latin typeface="DengXian"/>
                <a:ea typeface="DengXian"/>
                <a:cs typeface="Times New Roman"/>
              </a:rPr>
              <a:t>15</a:t>
            </a:r>
            <a:r>
              <a:rPr lang="zh-CN" altLang="en-US" sz="3200" b="1" kern="100" dirty="0">
                <a:solidFill>
                  <a:schemeClr val="tx1"/>
                </a:solidFill>
                <a:latin typeface="Calibri"/>
                <a:ea typeface="DengXian"/>
                <a:cs typeface="Times New Roman"/>
              </a:rPr>
              <a:t>）</a:t>
            </a:r>
            <a:endParaRPr lang="en-US" altLang="zh-CN" sz="3200" b="1" kern="100" dirty="0">
              <a:solidFill>
                <a:schemeClr val="tx1"/>
              </a:solidFill>
              <a:latin typeface="Calibri"/>
              <a:ea typeface="DengXian"/>
              <a:cs typeface="Times New Roman"/>
            </a:endParaRPr>
          </a:p>
          <a:p>
            <a:pPr marL="0" lvl="0" indent="0">
              <a:spcBef>
                <a:spcPts val="600"/>
              </a:spcBef>
              <a:spcAft>
                <a:spcPts val="0"/>
              </a:spcAft>
              <a:buNone/>
            </a:pPr>
            <a:r>
              <a:rPr lang="zh-CN" altLang="en-US" sz="3200" b="1"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4</a:t>
            </a:r>
            <a:r>
              <a:rPr lang="zh-CN" altLang="en-US" sz="3200" b="1" kern="100" dirty="0">
                <a:solidFill>
                  <a:srgbClr val="FF0000"/>
                </a:solidFill>
                <a:latin typeface="Calibri"/>
                <a:ea typeface="DengXian"/>
                <a:cs typeface="Times New Roman"/>
              </a:rPr>
              <a:t>）</a:t>
            </a:r>
            <a:r>
              <a:rPr lang="zh-CN" altLang="en-US" sz="3200" b="1" kern="100" dirty="0">
                <a:solidFill>
                  <a:srgbClr val="2E24FC"/>
                </a:solidFill>
                <a:latin typeface="Calibri"/>
                <a:ea typeface="DengXian"/>
                <a:cs typeface="Times New Roman"/>
              </a:rPr>
              <a:t>耶和华罗希   </a:t>
            </a:r>
            <a:r>
              <a:rPr lang="en-US" sz="3200" b="1" kern="100" dirty="0">
                <a:solidFill>
                  <a:schemeClr val="tx1"/>
                </a:solidFill>
                <a:latin typeface="DengXian"/>
                <a:ea typeface="DengXian"/>
                <a:cs typeface="Times New Roman"/>
              </a:rPr>
              <a:t>(</a:t>
            </a:r>
            <a:r>
              <a:rPr lang="zh-CN" altLang="en-US" sz="3200" b="1" kern="100" dirty="0">
                <a:solidFill>
                  <a:srgbClr val="FF0000"/>
                </a:solidFill>
                <a:latin typeface="Calibri"/>
                <a:ea typeface="DengXian"/>
                <a:cs typeface="Times New Roman"/>
              </a:rPr>
              <a:t>耶和华我的牧者</a:t>
            </a:r>
            <a:r>
              <a:rPr lang="en-US" sz="3200" b="1" kern="100" dirty="0">
                <a:solidFill>
                  <a:schemeClr val="tx1"/>
                </a:solidFill>
                <a:latin typeface="DengXian"/>
                <a:ea typeface="DengXian"/>
                <a:cs typeface="Times New Roman"/>
              </a:rPr>
              <a:t>)</a:t>
            </a:r>
            <a:r>
              <a:rPr lang="zh-CN" altLang="en-US" sz="3200" b="1" kern="100" dirty="0">
                <a:solidFill>
                  <a:schemeClr val="tx1"/>
                </a:solidFill>
                <a:latin typeface="Calibri"/>
                <a:ea typeface="DengXian"/>
                <a:cs typeface="Times New Roman"/>
              </a:rPr>
              <a:t>（诗二十三</a:t>
            </a:r>
            <a:r>
              <a:rPr lang="en-US" sz="3200" b="1" kern="100" dirty="0">
                <a:solidFill>
                  <a:schemeClr val="tx1"/>
                </a:solidFill>
                <a:latin typeface="DengXian"/>
                <a:ea typeface="DengXian"/>
                <a:cs typeface="Times New Roman"/>
              </a:rPr>
              <a:t>1</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lvl="0" indent="0">
              <a:spcBef>
                <a:spcPts val="600"/>
              </a:spcBef>
              <a:spcAft>
                <a:spcPts val="0"/>
              </a:spcAft>
              <a:buNone/>
            </a:pPr>
            <a:r>
              <a:rPr lang="zh-CN" altLang="en-US" sz="3200" b="1" kern="100" dirty="0">
                <a:solidFill>
                  <a:srgbClr val="FF0000"/>
                </a:solidFill>
                <a:latin typeface="Calibri"/>
                <a:ea typeface="DengXian"/>
                <a:cs typeface="Times New Roman"/>
              </a:rPr>
              <a:t> </a:t>
            </a:r>
            <a:r>
              <a:rPr lang="en-US" altLang="zh-CN" sz="3200" b="1" kern="100" dirty="0">
                <a:solidFill>
                  <a:srgbClr val="FF0000"/>
                </a:solidFill>
                <a:latin typeface="Calibri"/>
                <a:ea typeface="DengXian"/>
                <a:cs typeface="Times New Roman"/>
              </a:rPr>
              <a:t>5</a:t>
            </a:r>
            <a:r>
              <a:rPr lang="zh-CN" altLang="en-US" sz="3200" b="1" kern="100" dirty="0">
                <a:solidFill>
                  <a:srgbClr val="FF0000"/>
                </a:solidFill>
                <a:latin typeface="Calibri"/>
                <a:ea typeface="DengXian"/>
                <a:cs typeface="Times New Roman"/>
              </a:rPr>
              <a:t>）</a:t>
            </a:r>
            <a:r>
              <a:rPr lang="zh-CN" altLang="en-US" sz="3200" b="1" kern="100" dirty="0">
                <a:solidFill>
                  <a:srgbClr val="2E24FC"/>
                </a:solidFill>
                <a:latin typeface="Calibri"/>
                <a:ea typeface="DengXian"/>
                <a:cs typeface="Times New Roman"/>
              </a:rPr>
              <a:t>耶和华沙龙</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耶和华平安</a:t>
            </a:r>
            <a:r>
              <a:rPr lang="zh-CN" altLang="en-US" sz="3200" b="1" kern="100" dirty="0">
                <a:solidFill>
                  <a:schemeClr val="tx1"/>
                </a:solidFill>
                <a:latin typeface="Calibri"/>
                <a:ea typeface="DengXian"/>
                <a:cs typeface="Times New Roman"/>
              </a:rPr>
              <a:t>）（士六</a:t>
            </a:r>
            <a:r>
              <a:rPr lang="en-US" sz="3200" b="1" kern="100" dirty="0">
                <a:solidFill>
                  <a:schemeClr val="tx1"/>
                </a:solidFill>
                <a:latin typeface="DengXian"/>
                <a:ea typeface="DengXian"/>
                <a:cs typeface="Times New Roman"/>
              </a:rPr>
              <a:t>24</a:t>
            </a:r>
            <a:r>
              <a:rPr lang="zh-CN" altLang="en-US" sz="3200" b="1" kern="100" dirty="0">
                <a:solidFill>
                  <a:schemeClr val="tx1"/>
                </a:solidFill>
                <a:latin typeface="Calibri"/>
                <a:ea typeface="DengXian"/>
                <a:cs typeface="Times New Roman"/>
              </a:rPr>
              <a:t>）。</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kern="100" dirty="0">
                <a:solidFill>
                  <a:srgbClr val="FF0000"/>
                </a:solidFill>
                <a:effectLst/>
                <a:latin typeface="+mn-ea"/>
                <a:cs typeface="Times New Roman"/>
              </a:rPr>
              <a:t>一</a:t>
            </a:r>
            <a:r>
              <a:rPr lang="en-US" altLang="zh-CN" sz="3600" b="1" kern="100" dirty="0">
                <a:solidFill>
                  <a:srgbClr val="FF0000"/>
                </a:solidFill>
                <a:effectLst/>
                <a:latin typeface="+mn-ea"/>
                <a:cs typeface="Times New Roman"/>
              </a:rPr>
              <a:t>. </a:t>
            </a:r>
            <a:r>
              <a:rPr lang="zh-CN" altLang="en-US" sz="3600" b="1" dirty="0">
                <a:solidFill>
                  <a:srgbClr val="FF0000"/>
                </a:solidFill>
                <a:effectLst/>
                <a:latin typeface="+mn-ea"/>
                <a:cs typeface="Times New Roman"/>
              </a:rPr>
              <a:t>耶和华的圣名与圣经叙事的象征意义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（二）圣经叙事的预表或象征意义</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有些神的混合名称跟圣经叙事或故事有关。例如，</a:t>
            </a:r>
            <a:r>
              <a:rPr lang="zh-CN" altLang="en-US" sz="3200" b="1" kern="100" dirty="0">
                <a:solidFill>
                  <a:srgbClr val="2E24FC"/>
                </a:solidFill>
                <a:latin typeface="Calibri"/>
                <a:ea typeface="DengXian"/>
                <a:cs typeface="Times New Roman"/>
              </a:rPr>
              <a:t>耶和华以勒</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耶和华必预备</a:t>
            </a:r>
            <a:r>
              <a:rPr lang="zh-CN" altLang="en-US" sz="3200" b="1" kern="100" dirty="0">
                <a:solidFill>
                  <a:schemeClr val="tx1"/>
                </a:solidFill>
                <a:latin typeface="Calibri"/>
                <a:ea typeface="DengXian"/>
                <a:cs typeface="Times New Roman"/>
              </a:rPr>
              <a:t>）这个圣名出自创世记二十二</a:t>
            </a:r>
            <a:r>
              <a:rPr lang="en-US" sz="3200" b="1" kern="100" dirty="0">
                <a:solidFill>
                  <a:schemeClr val="tx1"/>
                </a:solidFill>
                <a:latin typeface="DengXian"/>
                <a:ea typeface="DengXian"/>
                <a:cs typeface="Times New Roman"/>
              </a:rPr>
              <a:t>14</a:t>
            </a:r>
            <a:r>
              <a:rPr lang="zh-CN" altLang="en-US" sz="3200" b="1" kern="100" dirty="0">
                <a:solidFill>
                  <a:schemeClr val="tx1"/>
                </a:solidFill>
                <a:latin typeface="Calibri"/>
                <a:ea typeface="DengXian"/>
                <a:cs typeface="Times New Roman"/>
              </a:rPr>
              <a:t>，亚伯拉罕献以撒时，神为他预备了一只羊羔来取代以撒。</a:t>
            </a:r>
            <a:endParaRPr lang="en-CA" sz="3200" b="1"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kern="100" dirty="0">
                <a:solidFill>
                  <a:srgbClr val="FF0000"/>
                </a:solidFill>
                <a:effectLst/>
                <a:latin typeface="+mn-ea"/>
                <a:cs typeface="Times New Roman"/>
              </a:rPr>
              <a:t>一</a:t>
            </a:r>
            <a:r>
              <a:rPr lang="en-US" altLang="zh-CN" sz="3600" b="1" kern="100" dirty="0">
                <a:solidFill>
                  <a:srgbClr val="FF0000"/>
                </a:solidFill>
                <a:effectLst/>
                <a:latin typeface="+mn-ea"/>
                <a:cs typeface="Times New Roman"/>
              </a:rPr>
              <a:t>. </a:t>
            </a:r>
            <a:r>
              <a:rPr lang="zh-CN" altLang="en-US" sz="3600" b="1" dirty="0">
                <a:solidFill>
                  <a:srgbClr val="FF0000"/>
                </a:solidFill>
                <a:effectLst/>
                <a:latin typeface="+mn-ea"/>
                <a:cs typeface="Times New Roman"/>
              </a:rPr>
              <a:t>耶和华的圣名与圣经叙事的象征意义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这个圣名和圣经故事既有救恩的预表意义，又有属灵的象征意义：</a:t>
            </a:r>
            <a:endParaRPr lang="en-CA" sz="3200" b="1" kern="100" dirty="0">
              <a:solidFill>
                <a:schemeClr val="tx1"/>
              </a:solidFill>
              <a:latin typeface="Calibri"/>
              <a:ea typeface="DengXian"/>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1</a:t>
            </a:r>
            <a:r>
              <a:rPr lang="zh-CN" altLang="en-US" sz="3200" b="1" kern="100" dirty="0">
                <a:solidFill>
                  <a:srgbClr val="FF0000"/>
                </a:solidFill>
                <a:latin typeface="Calibri"/>
                <a:ea typeface="DengXian"/>
                <a:cs typeface="Times New Roman"/>
              </a:rPr>
              <a:t>、在救恩意义上</a:t>
            </a:r>
            <a:r>
              <a:rPr lang="zh-CN" altLang="en-US" sz="3200" b="1" kern="100" dirty="0">
                <a:solidFill>
                  <a:schemeClr val="tx1"/>
                </a:solidFill>
                <a:latin typeface="Calibri"/>
                <a:ea typeface="DengXian"/>
                <a:cs typeface="Times New Roman"/>
              </a:rPr>
              <a:t>，那只献祭的羊羔预表耶稣是神为人类所预备的替罪的羔羊；</a:t>
            </a:r>
            <a:endParaRPr lang="en-CA" sz="3200" b="1" kern="100" dirty="0">
              <a:solidFill>
                <a:schemeClr val="tx1"/>
              </a:solidFill>
              <a:latin typeface="Calibri"/>
              <a:ea typeface="DengXian"/>
              <a:cs typeface="Times New Roman"/>
            </a:endParaRPr>
          </a:p>
          <a:p>
            <a:pPr marL="0" indent="0">
              <a:buNone/>
            </a:pPr>
            <a:r>
              <a:rPr lang="en-US" altLang="zh-CN" sz="3200" b="1" dirty="0">
                <a:solidFill>
                  <a:schemeClr val="tx1"/>
                </a:solidFill>
                <a:ea typeface="DengXian"/>
                <a:cs typeface="Times New Roman"/>
              </a:rPr>
              <a:t>	</a:t>
            </a:r>
            <a:r>
              <a:rPr lang="en-US" altLang="zh-CN" sz="3200" b="1" dirty="0">
                <a:solidFill>
                  <a:srgbClr val="FF0000"/>
                </a:solidFill>
                <a:ea typeface="DengXian"/>
                <a:cs typeface="Times New Roman"/>
              </a:rPr>
              <a:t>2</a:t>
            </a:r>
            <a:r>
              <a:rPr lang="zh-CN" altLang="en-US" sz="3200" b="1" dirty="0">
                <a:solidFill>
                  <a:srgbClr val="FF0000"/>
                </a:solidFill>
                <a:ea typeface="DengXian"/>
                <a:cs typeface="Times New Roman"/>
              </a:rPr>
              <a:t>、在属灵意义上</a:t>
            </a:r>
            <a:r>
              <a:rPr lang="zh-CN" altLang="en-US" sz="3200" b="1" dirty="0">
                <a:solidFill>
                  <a:schemeClr val="tx1"/>
                </a:solidFill>
                <a:ea typeface="DengXian"/>
                <a:cs typeface="Times New Roman"/>
              </a:rPr>
              <a:t>，它象征神看顾我们的需要，早为我们的需要做了预备。 </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kern="100" dirty="0">
                <a:solidFill>
                  <a:srgbClr val="FF0000"/>
                </a:solidFill>
                <a:effectLst/>
                <a:latin typeface="+mn-ea"/>
                <a:cs typeface="Times New Roman"/>
              </a:rPr>
              <a:t>一</a:t>
            </a:r>
            <a:r>
              <a:rPr lang="en-US" altLang="zh-CN" sz="3600" b="1" kern="100" dirty="0">
                <a:solidFill>
                  <a:srgbClr val="FF0000"/>
                </a:solidFill>
                <a:effectLst/>
                <a:latin typeface="+mn-ea"/>
                <a:cs typeface="Times New Roman"/>
              </a:rPr>
              <a:t>. </a:t>
            </a:r>
            <a:r>
              <a:rPr lang="zh-CN" altLang="en-US" sz="3600" b="1" dirty="0">
                <a:solidFill>
                  <a:srgbClr val="FF0000"/>
                </a:solidFill>
                <a:effectLst/>
                <a:latin typeface="+mn-ea"/>
                <a:cs typeface="Times New Roman"/>
              </a:rPr>
              <a:t>耶和华的圣名与圣经叙事的象征意义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685800">
              <a:spcBef>
                <a:spcPts val="600"/>
              </a:spcBef>
              <a:spcAft>
                <a:spcPts val="600"/>
              </a:spcAft>
              <a:buNone/>
            </a:pPr>
            <a:r>
              <a:rPr lang="zh-CN" altLang="en-US" sz="3200" b="1" kern="100" dirty="0">
                <a:solidFill>
                  <a:schemeClr val="tx1"/>
                </a:solidFill>
                <a:latin typeface="Calibri"/>
                <a:ea typeface="DengXian"/>
                <a:cs typeface="Times New Roman"/>
              </a:rPr>
              <a:t>又例如，</a:t>
            </a:r>
            <a:r>
              <a:rPr lang="zh-CN" altLang="en-US" sz="3200" b="1" kern="100" dirty="0">
                <a:solidFill>
                  <a:srgbClr val="2E24FC"/>
                </a:solidFill>
                <a:latin typeface="Calibri"/>
                <a:ea typeface="DengXian"/>
                <a:cs typeface="Times New Roman"/>
              </a:rPr>
              <a:t>耶和华拉法</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DengXian"/>
                <a:cs typeface="Times New Roman"/>
              </a:rPr>
              <a:t>耶和华医治者</a:t>
            </a:r>
            <a:r>
              <a:rPr lang="zh-CN" altLang="en-US" sz="3200" b="1" kern="100" dirty="0">
                <a:solidFill>
                  <a:schemeClr val="tx1"/>
                </a:solidFill>
                <a:latin typeface="Calibri"/>
                <a:ea typeface="DengXian"/>
                <a:cs typeface="Times New Roman"/>
              </a:rPr>
              <a:t>）这个圣名出自出埃及记十五</a:t>
            </a:r>
            <a:r>
              <a:rPr lang="en-US" sz="3200" b="1" kern="100" dirty="0">
                <a:solidFill>
                  <a:schemeClr val="tx1"/>
                </a:solidFill>
                <a:latin typeface="DengXian"/>
                <a:ea typeface="DengXian"/>
                <a:cs typeface="Times New Roman"/>
              </a:rPr>
              <a:t>26</a:t>
            </a:r>
            <a:r>
              <a:rPr lang="zh-CN" altLang="en-US" sz="3200" b="1" kern="100" dirty="0">
                <a:solidFill>
                  <a:schemeClr val="tx1"/>
                </a:solidFill>
                <a:latin typeface="Calibri"/>
                <a:ea typeface="DengXian"/>
                <a:cs typeface="Times New Roman"/>
              </a:rPr>
              <a:t>，以色列人出埃及，过红海之后，到了玛拉，发现那里的水是苦的不能喝。</a:t>
            </a:r>
            <a:endParaRPr lang="en-CA" sz="3200" b="1" kern="100" dirty="0">
              <a:solidFill>
                <a:schemeClr val="tx1"/>
              </a:solidFill>
              <a:latin typeface="Calibri"/>
              <a:ea typeface="DengXian"/>
              <a:cs typeface="Times New Roman"/>
            </a:endParaRPr>
          </a:p>
          <a:p>
            <a:pPr marL="0" marR="0" indent="685800">
              <a:spcBef>
                <a:spcPts val="600"/>
              </a:spcBef>
              <a:spcAft>
                <a:spcPts val="600"/>
              </a:spcAft>
              <a:buNone/>
            </a:pPr>
            <a:r>
              <a:rPr lang="zh-CN" altLang="en-US" sz="3200" b="1" kern="100" dirty="0">
                <a:solidFill>
                  <a:schemeClr val="tx1"/>
                </a:solidFill>
                <a:latin typeface="Calibri"/>
                <a:ea typeface="DengXian"/>
                <a:cs typeface="Times New Roman"/>
              </a:rPr>
              <a:t>耶和华指示摩西把一棵树丢在水里，使水由苦变甜。这个圣名和圣经典故也兼有救恩的预表意义和属灵的象征意义：</a:t>
            </a:r>
            <a:endParaRPr lang="en-CA" sz="3200" b="1" kern="100" dirty="0">
              <a:solidFill>
                <a:schemeClr val="tx1"/>
              </a:solidFill>
              <a:latin typeface="Calibri"/>
              <a:ea typeface="DengXian"/>
              <a:cs typeface="Times New Roman"/>
            </a:endParaRPr>
          </a:p>
          <a:p>
            <a:pPr marL="0" marR="0" indent="0">
              <a:spcBef>
                <a:spcPts val="0"/>
              </a:spcBef>
              <a:spcAft>
                <a:spcPts val="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kern="100" dirty="0">
                <a:solidFill>
                  <a:srgbClr val="FF0000"/>
                </a:solidFill>
                <a:effectLst/>
                <a:latin typeface="+mn-ea"/>
                <a:cs typeface="Times New Roman"/>
              </a:rPr>
              <a:t>一</a:t>
            </a:r>
            <a:r>
              <a:rPr lang="en-US" altLang="zh-CN" sz="3600" b="1" kern="100" dirty="0">
                <a:solidFill>
                  <a:srgbClr val="FF0000"/>
                </a:solidFill>
                <a:effectLst/>
                <a:latin typeface="+mn-ea"/>
                <a:cs typeface="Times New Roman"/>
              </a:rPr>
              <a:t>. </a:t>
            </a:r>
            <a:r>
              <a:rPr lang="zh-CN" altLang="en-US" sz="3600" b="1" dirty="0">
                <a:solidFill>
                  <a:srgbClr val="FF0000"/>
                </a:solidFill>
                <a:effectLst/>
                <a:latin typeface="+mn-ea"/>
                <a:cs typeface="Times New Roman"/>
              </a:rPr>
              <a:t>耶和华的圣名与圣经叙事的象征意义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lv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1</a:t>
            </a:r>
            <a:r>
              <a:rPr lang="zh-CN" altLang="en-US" sz="3200" b="1" kern="100" dirty="0">
                <a:solidFill>
                  <a:schemeClr val="tx1"/>
                </a:solidFill>
                <a:latin typeface="Calibri"/>
                <a:ea typeface="DengXian"/>
                <a:cs typeface="Times New Roman"/>
              </a:rPr>
              <a:t>、在救恩意义上，那棵使苦水变甜的树预表耶稣的十字架；</a:t>
            </a:r>
            <a:endParaRPr lang="en-CA" sz="3200" b="1" kern="100" dirty="0">
              <a:solidFill>
                <a:schemeClr val="tx1"/>
              </a:solidFill>
              <a:latin typeface="Calibri"/>
              <a:ea typeface="DengXian"/>
              <a:cs typeface="Times New Roman"/>
            </a:endParaRPr>
          </a:p>
          <a:p>
            <a:pPr marL="0" indent="0">
              <a:buNone/>
            </a:pPr>
            <a:r>
              <a:rPr lang="en-US" altLang="zh-CN" sz="3200" b="1" dirty="0">
                <a:solidFill>
                  <a:schemeClr val="tx1"/>
                </a:solidFill>
                <a:ea typeface="DengXian"/>
                <a:cs typeface="Times New Roman"/>
              </a:rPr>
              <a:t>	2</a:t>
            </a:r>
            <a:r>
              <a:rPr lang="zh-CN" altLang="en-US" sz="3200" b="1" dirty="0">
                <a:solidFill>
                  <a:schemeClr val="tx1"/>
                </a:solidFill>
                <a:ea typeface="DengXian"/>
                <a:cs typeface="Times New Roman"/>
              </a:rPr>
              <a:t>、在属灵意义上，它象征神垂听我们的祷告，医治我们的疾病。</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CAB57BC1-6DD8-30CD-9202-C75FAA0C5FB8}"/>
              </a:ext>
            </a:extLst>
          </p:cNvPr>
          <p:cNvSpPr>
            <a:spLocks noGrp="1"/>
          </p:cNvSpPr>
          <p:nvPr>
            <p:ph idx="1"/>
          </p:nvPr>
        </p:nvSpPr>
        <p:spPr>
          <a:xfrm>
            <a:off x="0" y="1150986"/>
            <a:ext cx="9098756" cy="4019549"/>
          </a:xfrm>
        </p:spPr>
        <p:txBody>
          <a:bodyPr/>
          <a:lstStyle/>
          <a:p>
            <a:pPr indent="0">
              <a:spcAft>
                <a:spcPts val="800"/>
              </a:spcAft>
              <a:buNone/>
            </a:pPr>
            <a:r>
              <a:rPr lang="en-US" altLang="zh-CN" sz="1800" kern="100" dirty="0">
                <a:effectLst/>
                <a:latin typeface="Calibri" panose="020F0502020204030204" pitchFamily="34" charset="0"/>
                <a:ea typeface="DengXian" panose="02010600030101010101" pitchFamily="2" charset="-122"/>
                <a:cs typeface="Times New Roman" panose="02020603050405020304" pitchFamily="18" charset="0"/>
              </a:rPr>
              <a:t> 	      </a:t>
            </a:r>
            <a:r>
              <a:rPr lang="zh-CN"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在进入今天的主题之前，我想先跟大家谈谈如何看待新堂址的一个眼光。我们先来看一节大家都很熟悉的经文：</a:t>
            </a:r>
            <a:endParaRPr lang="en-US"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pPr indent="0">
              <a:spcAft>
                <a:spcPts val="800"/>
              </a:spcAft>
              <a:buNone/>
            </a:pPr>
            <a:r>
              <a:rPr lang="en-US" altLang="zh-CN" sz="3600" b="1" kern="100" dirty="0">
                <a:solidFill>
                  <a:schemeClr val="tx1"/>
                </a:solidFill>
                <a:effectLst/>
                <a:latin typeface="Calibri" panose="020F0502020204030204" pitchFamily="34" charset="0"/>
                <a:ea typeface="KaiTi" panose="02010609060101010101" pitchFamily="49" charset="-122"/>
                <a:cs typeface="Times New Roman" panose="02020603050405020304" pitchFamily="18" charset="0"/>
              </a:rPr>
              <a:t>	   </a:t>
            </a:r>
            <a:r>
              <a:rPr lang="zh-CN" sz="3600" b="1" kern="100" dirty="0">
                <a:solidFill>
                  <a:schemeClr val="tx1"/>
                </a:solidFill>
                <a:effectLst/>
                <a:latin typeface="Calibri" panose="020F0502020204030204" pitchFamily="34" charset="0"/>
                <a:ea typeface="KaiTi" panose="02010609060101010101" pitchFamily="49" charset="-122"/>
                <a:cs typeface="Times New Roman" panose="02020603050405020304" pitchFamily="18" charset="0"/>
              </a:rPr>
              <a:t>来十一</a:t>
            </a:r>
            <a:r>
              <a:rPr lang="en-US" sz="3600" b="1" kern="100" dirty="0">
                <a:solidFill>
                  <a:schemeClr val="tx1"/>
                </a:solidFill>
                <a:effectLst/>
                <a:latin typeface="KaiTi" panose="02010609060101010101" pitchFamily="49" charset="-122"/>
                <a:ea typeface="DengXian" panose="02010600030101010101" pitchFamily="2" charset="-122"/>
                <a:cs typeface="Times New Roman" panose="02020603050405020304" pitchFamily="18" charset="0"/>
              </a:rPr>
              <a:t>6</a:t>
            </a:r>
            <a:r>
              <a:rPr lang="zh-CN" sz="3600" b="1" kern="100" dirty="0">
                <a:solidFill>
                  <a:schemeClr val="tx1"/>
                </a:solidFill>
                <a:effectLst/>
                <a:latin typeface="KaiTi" panose="02010609060101010101" pitchFamily="49" charset="-122"/>
                <a:ea typeface="DengXian" panose="02010600030101010101" pitchFamily="2" charset="-122"/>
                <a:cs typeface="Times New Roman" panose="02020603050405020304" pitchFamily="18" charset="0"/>
              </a:rPr>
              <a:t>：</a:t>
            </a:r>
            <a:r>
              <a:rPr lang="zh-CN" sz="3600" b="1" kern="100" dirty="0">
                <a:solidFill>
                  <a:srgbClr val="FF0000"/>
                </a:solidFill>
                <a:effectLst/>
                <a:latin typeface="KaiTi" panose="02010609060101010101" pitchFamily="49" charset="-122"/>
                <a:ea typeface="KaiTi" panose="02010609060101010101" pitchFamily="49" charset="-122"/>
                <a:cs typeface="Times New Roman" panose="02020603050405020304" pitchFamily="18" charset="0"/>
              </a:rPr>
              <a:t>“人非有信，就不能得神的喜悦；因为到神面前来的人，必须信有神，且信祂赏赐那寻求祂的人。”</a:t>
            </a:r>
            <a:endParaRPr lang="en-US" sz="3600" b="1" kern="100" dirty="0">
              <a:solidFill>
                <a:srgbClr val="FF0000"/>
              </a:solidFill>
              <a:effectLst/>
              <a:latin typeface="KaiTi" panose="02010609060101010101" pitchFamily="49" charset="-122"/>
              <a:ea typeface="KaiTi" panose="02010609060101010101" pitchFamily="49" charset="-122"/>
              <a:cs typeface="Times New Roman" panose="02020603050405020304" pitchFamily="18" charset="0"/>
            </a:endParaRPr>
          </a:p>
          <a:p>
            <a:pPr marL="0" indent="0">
              <a:buNone/>
            </a:pPr>
            <a:endParaRPr lang="en-US" dirty="0"/>
          </a:p>
        </p:txBody>
      </p:sp>
      <p:sp>
        <p:nvSpPr>
          <p:cNvPr id="4" name="灯片编号占位符 3">
            <a:extLst>
              <a:ext uri="{FF2B5EF4-FFF2-40B4-BE49-F238E27FC236}">
                <a16:creationId xmlns:a16="http://schemas.microsoft.com/office/drawing/2014/main" xmlns="" id="{B4E50A3C-5988-D805-FF97-5E502BF3FC53}"/>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4105663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07000"/>
              </a:lnSpc>
              <a:spcBef>
                <a:spcPts val="600"/>
              </a:spcBef>
              <a:spcAft>
                <a:spcPts val="600"/>
              </a:spcAft>
              <a:buNone/>
            </a:pPr>
            <a:r>
              <a:rPr lang="en-US" sz="3200" b="1" kern="100" dirty="0">
                <a:solidFill>
                  <a:srgbClr val="FF0000"/>
                </a:solidFill>
                <a:latin typeface="DengXian"/>
                <a:ea typeface="DengXian"/>
                <a:cs typeface="Times New Roman"/>
              </a:rPr>
              <a:t>      </a:t>
            </a:r>
            <a:r>
              <a:rPr lang="zh-CN" altLang="en-US" sz="3200" b="1" kern="100" dirty="0">
                <a:solidFill>
                  <a:srgbClr val="FF0000"/>
                </a:solidFill>
                <a:latin typeface="Calibri"/>
                <a:ea typeface="DengXian"/>
                <a:cs typeface="Times New Roman"/>
              </a:rPr>
              <a:t>（一）属灵争战及其得胜的原则</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出十七</a:t>
            </a:r>
            <a:r>
              <a:rPr lang="en-US" altLang="zh-CN" sz="3200" b="1" kern="100" dirty="0">
                <a:solidFill>
                  <a:schemeClr val="tx1"/>
                </a:solidFill>
                <a:latin typeface="Calibri"/>
                <a:ea typeface="DengXian"/>
                <a:cs typeface="Times New Roman"/>
              </a:rPr>
              <a:t>8-16</a:t>
            </a:r>
            <a:r>
              <a:rPr lang="zh-CN" altLang="en-US" sz="3200" b="1" kern="100" dirty="0">
                <a:solidFill>
                  <a:schemeClr val="tx1"/>
                </a:solidFill>
                <a:latin typeface="Calibri"/>
                <a:ea typeface="DengXian"/>
                <a:cs typeface="Times New Roman"/>
              </a:rPr>
              <a:t>这段经文记载了一场以色列人在旷野漂流期间的战斗，一场跟亚玛力人的战斗，一场得胜的战斗。</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亚玛力人是游牧民族，专门针对以色列人搞偷袭，袭击以色列人队伍中落在后面的老弱病残。他们居无定所、令人防不胜防。</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此外，这场战斗如此重要，以致使耶和华神又多了一个名字，就是</a:t>
            </a:r>
            <a:r>
              <a:rPr lang="zh-CN" altLang="en-US" sz="3200" b="1" kern="100" dirty="0">
                <a:solidFill>
                  <a:srgbClr val="FF0000"/>
                </a:solidFill>
                <a:latin typeface="Calibri"/>
                <a:ea typeface="KaiTi"/>
                <a:cs typeface="Times New Roman"/>
              </a:rPr>
              <a:t>“耶和华尼西”</a:t>
            </a:r>
            <a:r>
              <a:rPr lang="zh-CN" altLang="en-US" sz="3200" b="1" kern="100" dirty="0">
                <a:solidFill>
                  <a:schemeClr val="tx1"/>
                </a:solidFill>
                <a:latin typeface="Calibri"/>
                <a:ea typeface="DengXian"/>
                <a:cs typeface="Times New Roman"/>
              </a:rPr>
              <a:t>，意思是：</a:t>
            </a:r>
            <a:r>
              <a:rPr lang="zh-CN" altLang="en-US" sz="3200" b="1" kern="100" dirty="0">
                <a:solidFill>
                  <a:srgbClr val="FF0000"/>
                </a:solidFill>
                <a:latin typeface="Calibri"/>
                <a:ea typeface="KaiTi"/>
                <a:cs typeface="Times New Roman"/>
              </a:rPr>
              <a:t>“耶和华是我（得胜）的旌旗”</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但凡一个历史事件能够使神增加一个名字，这样的历史事件都有预表或象征的意义。以色列人跟亚玛力人争战这个历史事件也不例外。</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事实上，第</a:t>
            </a:r>
            <a:r>
              <a:rPr lang="en-US" sz="3200" b="1" kern="100" dirty="0">
                <a:solidFill>
                  <a:schemeClr val="tx1"/>
                </a:solidFill>
                <a:latin typeface="DengXian"/>
                <a:ea typeface="DengXian"/>
                <a:cs typeface="Times New Roman"/>
              </a:rPr>
              <a:t>16</a:t>
            </a:r>
            <a:r>
              <a:rPr lang="zh-CN" altLang="en-US" sz="3200" b="1" kern="100" dirty="0">
                <a:solidFill>
                  <a:schemeClr val="tx1"/>
                </a:solidFill>
                <a:latin typeface="Calibri"/>
                <a:ea typeface="DengXian"/>
                <a:cs typeface="Times New Roman"/>
              </a:rPr>
              <a:t>节明确的说：</a:t>
            </a:r>
            <a:r>
              <a:rPr lang="zh-CN" altLang="en-US" sz="3200" b="1" kern="100" dirty="0">
                <a:solidFill>
                  <a:srgbClr val="FF0000"/>
                </a:solidFill>
                <a:latin typeface="Calibri"/>
                <a:ea typeface="KaiTi"/>
                <a:cs typeface="Times New Roman"/>
              </a:rPr>
              <a:t>“耶和华已经起了誓，必世世代代和亚玛力人争战。”</a:t>
            </a:r>
            <a:endParaRPr lang="en-CA" sz="3200" b="1"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可见，</a:t>
            </a:r>
            <a:r>
              <a:rPr lang="zh-CN" altLang="en-US" sz="3200" b="1" kern="100" dirty="0">
                <a:solidFill>
                  <a:srgbClr val="FF0000"/>
                </a:solidFill>
                <a:latin typeface="Calibri"/>
                <a:ea typeface="KaiTi"/>
                <a:cs typeface="Times New Roman"/>
              </a:rPr>
              <a:t>“亚玛力人”</a:t>
            </a:r>
            <a:r>
              <a:rPr lang="zh-CN" altLang="en-US" sz="3200" b="1" kern="100" dirty="0">
                <a:solidFill>
                  <a:schemeClr val="tx1"/>
                </a:solidFill>
                <a:latin typeface="Calibri"/>
                <a:ea typeface="KaiTi"/>
                <a:cs typeface="Times New Roman"/>
              </a:rPr>
              <a:t>一定</a:t>
            </a:r>
            <a:r>
              <a:rPr lang="zh-CN" altLang="en-US" sz="3200" b="1" kern="100" dirty="0">
                <a:solidFill>
                  <a:schemeClr val="tx1"/>
                </a:solidFill>
                <a:latin typeface="Calibri"/>
                <a:ea typeface="DengXian"/>
                <a:cs typeface="Times New Roman"/>
              </a:rPr>
              <a:t>有象征的意义，否则不会具有跨时代的长久意义。</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亚玛力人象征或代表无形的和看不见的仇敌：肉体、魔鬼和世界。</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肉体代表我们在亚当里的旧性情，或者老亚当。它像亚玛力人一样，潜伏在我们里面，伺机发动突袭，使我们防不胜防，经常遭遇失败。</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742950">
              <a:spcBef>
                <a:spcPts val="0"/>
              </a:spcBef>
              <a:spcAft>
                <a:spcPts val="0"/>
              </a:spcAft>
              <a:buNone/>
            </a:pPr>
            <a:r>
              <a:rPr lang="zh-CN" altLang="en-US" sz="3000" b="1" kern="100" dirty="0">
                <a:solidFill>
                  <a:schemeClr val="tx1"/>
                </a:solidFill>
                <a:latin typeface="Calibri"/>
                <a:ea typeface="DengXian"/>
                <a:cs typeface="Times New Roman"/>
              </a:rPr>
              <a:t>魔鬼就是</a:t>
            </a:r>
            <a:r>
              <a:rPr lang="zh-CN" altLang="en-US" sz="3000" b="1" kern="100" dirty="0">
                <a:solidFill>
                  <a:srgbClr val="FF0000"/>
                </a:solidFill>
                <a:latin typeface="Calibri"/>
                <a:ea typeface="KaiTi"/>
                <a:cs typeface="Times New Roman"/>
              </a:rPr>
              <a:t>“那些执政的、掌权的、管辖这幽暗世界的，以及天空中属灵气的恶魔”</a:t>
            </a:r>
            <a:r>
              <a:rPr lang="zh-CN" altLang="en-US" sz="3000" b="1" kern="100" dirty="0">
                <a:solidFill>
                  <a:schemeClr val="tx1"/>
                </a:solidFill>
                <a:latin typeface="Calibri"/>
                <a:ea typeface="DengXian"/>
                <a:cs typeface="Times New Roman"/>
              </a:rPr>
              <a:t>（弗六</a:t>
            </a:r>
            <a:r>
              <a:rPr lang="en-US" sz="3000" b="1" kern="100" dirty="0">
                <a:solidFill>
                  <a:schemeClr val="tx1"/>
                </a:solidFill>
                <a:latin typeface="DengXian"/>
                <a:ea typeface="DengXian"/>
                <a:cs typeface="Times New Roman"/>
              </a:rPr>
              <a:t>12</a:t>
            </a:r>
            <a:r>
              <a:rPr lang="zh-CN" altLang="en-US" sz="3000" b="1" kern="100" dirty="0">
                <a:solidFill>
                  <a:schemeClr val="tx1"/>
                </a:solidFill>
                <a:latin typeface="Calibri"/>
                <a:ea typeface="DengXian"/>
                <a:cs typeface="Times New Roman"/>
              </a:rPr>
              <a:t>），牠们是看不见的邪恶敌对势力，就像盗贼一样，对我们实施</a:t>
            </a:r>
            <a:r>
              <a:rPr lang="zh-CN" altLang="en-US" sz="3000" b="1" kern="100" dirty="0">
                <a:solidFill>
                  <a:srgbClr val="FF0000"/>
                </a:solidFill>
                <a:latin typeface="Calibri"/>
                <a:ea typeface="KaiTi"/>
                <a:cs typeface="Times New Roman"/>
              </a:rPr>
              <a:t>“偷窃、杀害和毁坏”</a:t>
            </a:r>
            <a:r>
              <a:rPr lang="zh-CN" altLang="en-US" sz="3000" b="1" kern="100" dirty="0">
                <a:solidFill>
                  <a:schemeClr val="tx1"/>
                </a:solidFill>
                <a:latin typeface="Calibri"/>
                <a:ea typeface="DengXian"/>
                <a:cs typeface="Times New Roman"/>
              </a:rPr>
              <a:t>（约十</a:t>
            </a:r>
            <a:r>
              <a:rPr lang="en-US" sz="3000" b="1" kern="100" dirty="0">
                <a:solidFill>
                  <a:schemeClr val="tx1"/>
                </a:solidFill>
                <a:latin typeface="DengXian"/>
                <a:ea typeface="DengXian"/>
                <a:cs typeface="Times New Roman"/>
              </a:rPr>
              <a:t>10</a:t>
            </a:r>
            <a:r>
              <a:rPr lang="zh-CN" altLang="en-US" sz="3000" b="1" kern="100" dirty="0">
                <a:solidFill>
                  <a:schemeClr val="tx1"/>
                </a:solidFill>
                <a:latin typeface="Calibri"/>
                <a:ea typeface="DengXian"/>
                <a:cs typeface="Times New Roman"/>
              </a:rPr>
              <a:t>）。</a:t>
            </a:r>
            <a:endParaRPr lang="en-CA" sz="30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世界是指与神为敌的社会文化系统，是由深层政府与敌对灵界势力掌控的。它是</a:t>
            </a:r>
            <a:r>
              <a:rPr lang="zh-CN" altLang="en-US" sz="3000" b="1" kern="100" dirty="0">
                <a:solidFill>
                  <a:srgbClr val="FF0000"/>
                </a:solidFill>
                <a:latin typeface="Calibri"/>
                <a:ea typeface="KaiTi"/>
                <a:cs typeface="Times New Roman"/>
              </a:rPr>
              <a:t>“今世的风俗”</a:t>
            </a:r>
            <a:r>
              <a:rPr lang="zh-CN" altLang="en-US" sz="3000" b="1" kern="100" dirty="0">
                <a:solidFill>
                  <a:schemeClr val="tx1"/>
                </a:solidFill>
                <a:latin typeface="Calibri"/>
                <a:ea typeface="KaiTi"/>
                <a:cs typeface="Times New Roman"/>
              </a:rPr>
              <a:t>（弗二</a:t>
            </a:r>
            <a:r>
              <a:rPr lang="en-US" sz="3000" b="1" kern="100" dirty="0">
                <a:solidFill>
                  <a:schemeClr val="tx1"/>
                </a:solidFill>
                <a:latin typeface="KaiTi"/>
                <a:ea typeface="DengXian"/>
                <a:cs typeface="Times New Roman"/>
              </a:rPr>
              <a:t>2</a:t>
            </a:r>
            <a:r>
              <a:rPr lang="zh-CN" altLang="en-US" sz="3000" b="1" kern="100" dirty="0">
                <a:solidFill>
                  <a:schemeClr val="tx1"/>
                </a:solidFill>
                <a:latin typeface="Calibri"/>
                <a:ea typeface="KaiTi"/>
                <a:cs typeface="Times New Roman"/>
              </a:rPr>
              <a:t>）</a:t>
            </a:r>
            <a:r>
              <a:rPr lang="zh-CN" altLang="en-US" sz="3000" b="1" kern="100" dirty="0">
                <a:solidFill>
                  <a:schemeClr val="tx1"/>
                </a:solidFill>
                <a:latin typeface="Calibri"/>
                <a:ea typeface="DengXian"/>
                <a:cs typeface="Times New Roman"/>
              </a:rPr>
              <a:t>无处不在，也无孔不入。所以，圣经教导我们</a:t>
            </a:r>
            <a:r>
              <a:rPr lang="zh-CN" altLang="en-US" sz="3000" b="1" kern="100" dirty="0">
                <a:solidFill>
                  <a:srgbClr val="FF0000"/>
                </a:solidFill>
                <a:latin typeface="Calibri"/>
                <a:ea typeface="KaiTi"/>
                <a:cs typeface="Times New Roman"/>
              </a:rPr>
              <a:t>“不要效法这个世界，只要心意更新而变化”</a:t>
            </a:r>
            <a:r>
              <a:rPr lang="zh-CN" altLang="en-US" sz="3000" b="1" kern="100" dirty="0">
                <a:solidFill>
                  <a:schemeClr val="tx1"/>
                </a:solidFill>
                <a:latin typeface="Calibri"/>
                <a:ea typeface="DengXian"/>
                <a:cs typeface="Times New Roman"/>
              </a:rPr>
              <a:t>（罗十二</a:t>
            </a:r>
            <a:r>
              <a:rPr lang="en-US" sz="3000" b="1" kern="100" dirty="0">
                <a:solidFill>
                  <a:schemeClr val="tx1"/>
                </a:solidFill>
                <a:latin typeface="DengXian"/>
                <a:ea typeface="DengXian"/>
                <a:cs typeface="Times New Roman"/>
              </a:rPr>
              <a:t>2</a:t>
            </a:r>
            <a:r>
              <a:rPr lang="zh-CN" altLang="en-US" sz="3000" b="1" kern="100" dirty="0">
                <a:solidFill>
                  <a:schemeClr val="tx1"/>
                </a:solidFill>
                <a:latin typeface="Calibri"/>
                <a:ea typeface="DengXian"/>
                <a:cs typeface="Times New Roman"/>
              </a:rPr>
              <a:t>上）。</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以上三大仇敌中，肉体是我们最大的仇敌。</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所以，以色列人跟亚玛力人的争战则代表神的子民跟肉体、世界和魔鬼的属灵争战。</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更进一步地说，这个历史事件中还包含了一个属灵争战得胜的原则，</a:t>
            </a:r>
            <a:r>
              <a:rPr lang="zh-CN" altLang="en-US" sz="3200" b="1" kern="100" dirty="0">
                <a:solidFill>
                  <a:srgbClr val="FF0000"/>
                </a:solidFill>
                <a:latin typeface="Calibri"/>
                <a:ea typeface="DengXian"/>
                <a:cs typeface="Times New Roman"/>
              </a:rPr>
              <a:t>这个原则将成为末日教会兴衰胜败的关键。</a:t>
            </a:r>
            <a:endParaRPr lang="en-CA" sz="3200" b="1"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B10D914-332F-4BCD-1372-D4FCC2798142}"/>
              </a:ext>
            </a:extLst>
          </p:cNvPr>
          <p:cNvSpPr>
            <a:spLocks noGrp="1"/>
          </p:cNvSpPr>
          <p:nvPr>
            <p:ph type="title"/>
          </p:nvPr>
        </p:nvSpPr>
        <p:spPr>
          <a:xfrm>
            <a:off x="457200" y="136922"/>
            <a:ext cx="8153400" cy="833438"/>
          </a:xfrm>
        </p:spPr>
        <p:txBody>
          <a:bodyPr>
            <a:noAutofit/>
          </a:bodyPr>
          <a:lstStyle/>
          <a:p>
            <a:r>
              <a:rPr lang="zh-CN" altLang="en-US" sz="3600" b="1" dirty="0">
                <a:solidFill>
                  <a:srgbClr val="FF0000"/>
                </a:solidFill>
                <a:effectLst/>
                <a:latin typeface="+mn-ea"/>
                <a:cs typeface="Times New Roman"/>
              </a:rPr>
              <a:t>二、以色列人战胜亚玛力人的象征意义</a:t>
            </a:r>
            <a:endParaRPr lang="en-US" sz="3600" dirty="0"/>
          </a:p>
        </p:txBody>
      </p:sp>
      <p:sp>
        <p:nvSpPr>
          <p:cNvPr id="3" name="内容占位符 2">
            <a:extLst>
              <a:ext uri="{FF2B5EF4-FFF2-40B4-BE49-F238E27FC236}">
                <a16:creationId xmlns:a16="http://schemas.microsoft.com/office/drawing/2014/main" xmlns="" id="{733EC662-CBC3-8DBD-A716-DC596E6396A6}"/>
              </a:ext>
            </a:extLst>
          </p:cNvPr>
          <p:cNvSpPr>
            <a:spLocks noGrp="1"/>
          </p:cNvSpPr>
          <p:nvPr>
            <p:ph idx="1"/>
          </p:nvPr>
        </p:nvSpPr>
        <p:spPr>
          <a:xfrm>
            <a:off x="0" y="1200150"/>
            <a:ext cx="9144000" cy="3943349"/>
          </a:xfrm>
        </p:spPr>
        <p:txBody>
          <a:bodyPr/>
          <a:lstStyle/>
          <a:p>
            <a:pPr marL="0" indent="0">
              <a:buNone/>
            </a:pPr>
            <a:r>
              <a:rPr lang="en-US" altLang="zh-CN" sz="2400" b="1"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第</a:t>
            </a:r>
            <a:r>
              <a:rPr lang="en-US" sz="3200" b="1" kern="100" dirty="0">
                <a:solidFill>
                  <a:schemeClr val="tx1"/>
                </a:solidFill>
                <a:latin typeface="DengXian"/>
                <a:ea typeface="DengXian"/>
                <a:cs typeface="Times New Roman"/>
              </a:rPr>
              <a:t>11</a:t>
            </a:r>
            <a:r>
              <a:rPr lang="zh-CN" altLang="en-US" sz="3200" b="1" kern="100" dirty="0">
                <a:solidFill>
                  <a:schemeClr val="tx1"/>
                </a:solidFill>
                <a:latin typeface="Calibri"/>
                <a:ea typeface="DengXian"/>
                <a:cs typeface="Times New Roman"/>
              </a:rPr>
              <a:t>节下：</a:t>
            </a:r>
            <a:r>
              <a:rPr lang="zh-CN" altLang="en-US" sz="3200" b="1" kern="100" dirty="0">
                <a:solidFill>
                  <a:srgbClr val="FF0000"/>
                </a:solidFill>
                <a:latin typeface="Calibri"/>
                <a:ea typeface="KaiTi"/>
                <a:cs typeface="Times New Roman"/>
              </a:rPr>
              <a:t>“摩西何时举手，以色列人就得胜；何时垂手，亚玛力人就得胜。”</a:t>
            </a:r>
            <a:endParaRPr lang="en-CA" sz="3200" b="1" kern="100" dirty="0">
              <a:solidFill>
                <a:srgbClr val="FF0000"/>
              </a:solidFill>
              <a:latin typeface="Calibri"/>
              <a:ea typeface="DengXian"/>
              <a:cs typeface="Times New Roman"/>
            </a:endParaRPr>
          </a:p>
          <a:p>
            <a:pPr marL="0" indent="0">
              <a:buNone/>
            </a:pPr>
            <a:r>
              <a:rPr lang="en-US" dirty="0"/>
              <a:t>	</a:t>
            </a:r>
            <a:r>
              <a:rPr lang="zh-CN" altLang="en-US" b="1" dirty="0"/>
              <a:t>请注意：</a:t>
            </a:r>
            <a:r>
              <a:rPr lang="zh-CN" altLang="en-US" sz="2800" b="1" dirty="0">
                <a:latin typeface="DengXian" panose="02010600030101010101" pitchFamily="2" charset="-122"/>
                <a:ea typeface="DengXian" panose="02010600030101010101" pitchFamily="2" charset="-122"/>
              </a:rPr>
              <a:t>这经文中，摩西举手不应狭义地理解为祷告，而应理解为属灵的权柄和次序跟神的心意对齐，这是属灵争战得胜的关键所在；</a:t>
            </a:r>
            <a:endParaRPr lang="en-US" altLang="zh-CN" sz="2800" b="1" dirty="0">
              <a:latin typeface="DengXian" panose="02010600030101010101" pitchFamily="2" charset="-122"/>
              <a:ea typeface="DengXian" panose="02010600030101010101" pitchFamily="2" charset="-122"/>
            </a:endParaRPr>
          </a:p>
          <a:p>
            <a:pPr marL="0" indent="0">
              <a:buNone/>
            </a:pPr>
            <a:r>
              <a:rPr lang="en-US" altLang="zh-CN" sz="2800" b="1" dirty="0">
                <a:latin typeface="DengXian" panose="02010600030101010101" pitchFamily="2" charset="-122"/>
                <a:ea typeface="DengXian" panose="02010600030101010101" pitchFamily="2" charset="-122"/>
              </a:rPr>
              <a:t>	</a:t>
            </a:r>
            <a:r>
              <a:rPr lang="zh-CN" altLang="en-US" sz="2800" b="1" dirty="0">
                <a:latin typeface="DengXian" panose="02010600030101010101" pitchFamily="2" charset="-122"/>
                <a:ea typeface="DengXian" panose="02010600030101010101" pitchFamily="2" charset="-122"/>
              </a:rPr>
              <a:t>与此相应，摩西垂手也不应狭义地理解为不祷告，而应理解为属灵的权柄和次序偏离了神的旨意。</a:t>
            </a:r>
            <a:endParaRPr lang="en-US" sz="2800" b="1" dirty="0">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1ECE9F87-7FCA-067A-189D-C36A80516B1B}"/>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25</a:t>
            </a:fld>
            <a:endParaRPr lang="en-US" altLang="zh-CN">
              <a:solidFill>
                <a:srgbClr val="55554A"/>
              </a:solidFill>
            </a:endParaRPr>
          </a:p>
        </p:txBody>
      </p:sp>
    </p:spTree>
    <p:extLst>
      <p:ext uri="{BB962C8B-B14F-4D97-AF65-F5344CB8AC3E}">
        <p14:creationId xmlns:p14="http://schemas.microsoft.com/office/powerpoint/2010/main" val="1258045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07000"/>
              </a:lnSpc>
              <a:spcBef>
                <a:spcPts val="600"/>
              </a:spcBef>
              <a:spcAft>
                <a:spcPts val="600"/>
              </a:spcAft>
              <a:buNone/>
            </a:pPr>
            <a:r>
              <a:rPr lang="en-US" sz="3200" b="1" kern="100" dirty="0">
                <a:solidFill>
                  <a:schemeClr val="tx1"/>
                </a:solidFill>
                <a:latin typeface="DengXian"/>
                <a:ea typeface="DengXian"/>
                <a:cs typeface="Times New Roman"/>
              </a:rPr>
              <a:t>     </a:t>
            </a:r>
            <a:r>
              <a:rPr lang="zh-CN" altLang="en-US" sz="3000" b="1" kern="100" dirty="0">
                <a:solidFill>
                  <a:srgbClr val="FF0000"/>
                </a:solidFill>
                <a:latin typeface="Calibri"/>
                <a:ea typeface="DengXian"/>
                <a:cs typeface="Times New Roman"/>
              </a:rPr>
              <a:t>（二）两代人之间的协同作战</a:t>
            </a:r>
            <a:endParaRPr lang="en-CA" sz="3000" b="1" kern="100" dirty="0">
              <a:solidFill>
                <a:srgbClr val="FF0000"/>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这段经文不仅象征了属灵争战及其胜败的关键，而且象征了两代人之间的协同作战。</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在这里，摩西、亚伦和户珥代表了上一代以色列人，这三个人组成了一个领袖团队，代表上一代人。</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摩西手中的杖代表权柄，包括属灵的权柄（能够调动天使天军）和军事权柄（能够指挥以色列军队）</a:t>
            </a:r>
            <a:r>
              <a:rPr lang="zh-CN" altLang="en-US" sz="3000" kern="100" dirty="0">
                <a:solidFill>
                  <a:schemeClr val="tx1"/>
                </a:solidFill>
                <a:latin typeface="Calibri"/>
                <a:ea typeface="DengXian"/>
                <a:cs typeface="Times New Roman"/>
              </a:rPr>
              <a:t>。</a:t>
            </a:r>
            <a:endParaRPr lang="en-CA" sz="3000"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12699" y="1123950"/>
            <a:ext cx="9131301"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约书亚无疑是下一代以色列人的领袖和代表，他和那些与他一同作战的以色列人代表下一代以色列人。</a:t>
            </a:r>
            <a:r>
              <a:rPr lang="en-US" sz="3200" b="1" kern="100" dirty="0">
                <a:solidFill>
                  <a:schemeClr val="tx1"/>
                </a:solidFill>
                <a:latin typeface="DengXian"/>
                <a:ea typeface="DengXian"/>
                <a:cs typeface="Times New Roman"/>
              </a:rPr>
              <a:t>	</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经文中包含了两个争战得胜的原则：</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r>
              <a:rPr lang="en-US" sz="3200" b="1" kern="100" dirty="0">
                <a:solidFill>
                  <a:schemeClr val="tx1"/>
                </a:solidFill>
                <a:latin typeface="DengXian"/>
                <a:ea typeface="DengXian"/>
                <a:cs typeface="Times New Roman"/>
              </a:rPr>
              <a:t>	</a:t>
            </a:r>
            <a:r>
              <a:rPr lang="en-US" sz="3200" b="1" kern="100" dirty="0">
                <a:solidFill>
                  <a:srgbClr val="FF0000"/>
                </a:solidFill>
                <a:latin typeface="DengXian" panose="02010600030101010101" pitchFamily="2" charset="-122"/>
                <a:ea typeface="DengXian" panose="02010600030101010101" pitchFamily="2" charset="-122"/>
                <a:cs typeface="Times New Roman"/>
              </a:rPr>
              <a:t>1</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、上一代既有权柄，又充分授权和放权给下一代，下一代则通过顺服权柄而领受权柄，并且履行职责。</a:t>
            </a:r>
            <a:endParaRPr lang="en-CA" sz="3200" kern="100" dirty="0">
              <a:solidFill>
                <a:srgbClr val="FF0000"/>
              </a:solidFill>
              <a:latin typeface="DengXian" panose="02010600030101010101" pitchFamily="2" charset="-122"/>
              <a:ea typeface="DengXian" panose="02010600030101010101" pitchFamily="2" charset="-122"/>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第</a:t>
            </a:r>
            <a:r>
              <a:rPr lang="en-US" sz="3200" b="1" kern="100" dirty="0">
                <a:solidFill>
                  <a:schemeClr val="tx1"/>
                </a:solidFill>
                <a:latin typeface="DengXian"/>
                <a:ea typeface="DengXian"/>
                <a:cs typeface="Times New Roman"/>
              </a:rPr>
              <a:t>9</a:t>
            </a:r>
            <a:r>
              <a:rPr lang="zh-CN" altLang="en-US"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10</a:t>
            </a:r>
            <a:r>
              <a:rPr lang="zh-CN" altLang="en-US" sz="3200" b="1" kern="100" dirty="0">
                <a:solidFill>
                  <a:schemeClr val="tx1"/>
                </a:solidFill>
                <a:latin typeface="Calibri"/>
                <a:ea typeface="DengXian"/>
                <a:cs typeface="Times New Roman"/>
              </a:rPr>
              <a:t>上半清楚说明了这个原则：</a:t>
            </a:r>
            <a:r>
              <a:rPr lang="zh-CN" altLang="en-US" sz="3200" b="1" kern="100" dirty="0">
                <a:solidFill>
                  <a:srgbClr val="FF0000"/>
                </a:solidFill>
                <a:latin typeface="Calibri"/>
                <a:ea typeface="DengXian"/>
                <a:cs typeface="Times New Roman"/>
              </a:rPr>
              <a:t>“</a:t>
            </a:r>
            <a:r>
              <a:rPr lang="zh-CN" altLang="en-US" sz="3200" b="1" kern="100" dirty="0">
                <a:solidFill>
                  <a:srgbClr val="FF0000"/>
                </a:solidFill>
                <a:latin typeface="Calibri"/>
                <a:ea typeface="KaiTi"/>
                <a:cs typeface="Times New Roman"/>
              </a:rPr>
              <a:t>摩西对约书亚说：‘你为我们选出人来，出去和亚玛力人争战。明天我手里要拿着神的杖，站在山顶上。于是约书亚照着摩西对他所说的话行，和亚玛力人争战。”</a:t>
            </a:r>
            <a:endParaRPr lang="en-CA" sz="3200" b="1" kern="100" dirty="0">
              <a:solidFill>
                <a:srgbClr val="FF0000"/>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前面提到，摩西手中的杖代表属灵权柄和军事权柄。摩西吩咐约书亚出去与亚玛力人争战代表授权。</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请注意，摩西不只是授权给约书亚，而且放权给他，因为他不仅要约书亚带领以色列人去争战，而且要约书亚</a:t>
            </a:r>
            <a:r>
              <a:rPr lang="zh-CN" altLang="en-US" sz="3200" b="1" kern="100" dirty="0">
                <a:solidFill>
                  <a:srgbClr val="FF0000"/>
                </a:solidFill>
                <a:latin typeface="Calibri"/>
                <a:ea typeface="KaiTi"/>
                <a:cs typeface="Times New Roman"/>
              </a:rPr>
              <a:t>“为我们选出人来”</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这就是说，约书亚不仅对以色列军队有指挥权，而且有任命权。指挥权代表授权，任命权代表放权。</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2B1E9610-D017-6BF6-3E13-7BC966C0B085}"/>
              </a:ext>
            </a:extLst>
          </p:cNvPr>
          <p:cNvSpPr>
            <a:spLocks noGrp="1"/>
          </p:cNvSpPr>
          <p:nvPr>
            <p:ph idx="1"/>
          </p:nvPr>
        </p:nvSpPr>
        <p:spPr>
          <a:xfrm>
            <a:off x="76200" y="1200150"/>
            <a:ext cx="8991600" cy="3943349"/>
          </a:xfrm>
        </p:spPr>
        <p:txBody>
          <a:bodyPr/>
          <a:lstStyle/>
          <a:p>
            <a:pPr marL="0" indent="0">
              <a:buNone/>
            </a:pPr>
            <a:r>
              <a:rPr lang="en-US" altLang="zh-CN" sz="3200" b="1" kern="100" dirty="0">
                <a:effectLst/>
                <a:latin typeface="Calibri" panose="020F0502020204030204" pitchFamily="34" charset="0"/>
                <a:ea typeface="DengXian" panose="02010600030101010101" pitchFamily="2" charset="-122"/>
                <a:cs typeface="Times New Roman" panose="02020603050405020304" pitchFamily="18" charset="0"/>
              </a:rPr>
              <a:t>	</a:t>
            </a:r>
            <a:r>
              <a:rPr lang="zh-CN" sz="32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这节经文的主题是在谈论信心，但不是救恩入门的信心，而是救恩持续的信心。</a:t>
            </a:r>
            <a:endParaRPr lang="en-US" altLang="zh-CN" sz="32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r>
              <a:rPr lang="en-US" altLang="zh-CN" sz="3200" b="1" kern="100" dirty="0">
                <a:solidFill>
                  <a:schemeClr val="tx1"/>
                </a:solidFill>
                <a:latin typeface="Calibri" panose="020F0502020204030204" pitchFamily="34" charset="0"/>
                <a:ea typeface="DengXian" panose="02010600030101010101" pitchFamily="2" charset="-122"/>
                <a:cs typeface="Times New Roman" panose="02020603050405020304" pitchFamily="18" charset="0"/>
              </a:rPr>
              <a:t>	</a:t>
            </a:r>
            <a:r>
              <a:rPr lang="zh-CN" sz="32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换句话说，这节经文不是针对慕道友说的，而是针对</a:t>
            </a:r>
            <a:r>
              <a:rPr lang="zh-CN" sz="3200" b="1" kern="100" dirty="0">
                <a:solidFill>
                  <a:srgbClr val="FF0000"/>
                </a:solidFill>
                <a:effectLst/>
                <a:latin typeface="Calibri" panose="020F0502020204030204" pitchFamily="34" charset="0"/>
                <a:ea typeface="KaiTi" panose="02010609060101010101" pitchFamily="49" charset="-122"/>
                <a:cs typeface="Times New Roman" panose="02020603050405020304" pitchFamily="18" charset="0"/>
              </a:rPr>
              <a:t>“到神面前来的人”</a:t>
            </a:r>
            <a:r>
              <a:rPr lang="zh-CN" sz="32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，就是已经信主的神儿女说的。</a:t>
            </a:r>
            <a:endParaRPr lang="en-US" altLang="zh-CN" sz="32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r>
              <a:rPr lang="en-US" altLang="zh-CN" sz="3200" b="1" kern="100" dirty="0">
                <a:solidFill>
                  <a:schemeClr val="tx1"/>
                </a:solidFill>
                <a:latin typeface="Calibri" panose="020F0502020204030204" pitchFamily="34" charset="0"/>
                <a:ea typeface="DengXian" panose="02010600030101010101" pitchFamily="2" charset="-122"/>
                <a:cs typeface="Times New Roman" panose="02020603050405020304" pitchFamily="18" charset="0"/>
              </a:rPr>
              <a:t>	</a:t>
            </a:r>
            <a:r>
              <a:rPr lang="zh-CN" sz="32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神的儿女如何能在日常生活中及信仰历程中得神的喜悦呢？经文告诉我们：条件就是信心。</a:t>
            </a:r>
            <a:endParaRPr lang="en-US" sz="3200" dirty="0">
              <a:solidFill>
                <a:schemeClr val="tx1"/>
              </a:solidFill>
            </a:endParaRPr>
          </a:p>
        </p:txBody>
      </p:sp>
      <p:sp>
        <p:nvSpPr>
          <p:cNvPr id="4" name="灯片编号占位符 3">
            <a:extLst>
              <a:ext uri="{FF2B5EF4-FFF2-40B4-BE49-F238E27FC236}">
                <a16:creationId xmlns:a16="http://schemas.microsoft.com/office/drawing/2014/main" xmlns="" id="{2A690765-0112-2619-904C-25DF7C7239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1579614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第</a:t>
            </a:r>
            <a:r>
              <a:rPr lang="en-US" sz="3200" b="1" kern="100" dirty="0">
                <a:solidFill>
                  <a:schemeClr val="tx1"/>
                </a:solidFill>
                <a:latin typeface="DengXian"/>
                <a:ea typeface="DengXian"/>
                <a:cs typeface="Times New Roman"/>
              </a:rPr>
              <a:t>10</a:t>
            </a:r>
            <a:r>
              <a:rPr lang="zh-CN" altLang="en-US" sz="3200" b="1" kern="100" dirty="0">
                <a:solidFill>
                  <a:schemeClr val="tx1"/>
                </a:solidFill>
                <a:latin typeface="Calibri"/>
                <a:ea typeface="DengXian"/>
                <a:cs typeface="Times New Roman"/>
              </a:rPr>
              <a:t>节下半：</a:t>
            </a:r>
            <a:r>
              <a:rPr lang="zh-CN" altLang="en-US" sz="3200" b="1" kern="100" dirty="0">
                <a:solidFill>
                  <a:srgbClr val="FF0000"/>
                </a:solidFill>
                <a:latin typeface="Calibri"/>
                <a:ea typeface="DengXian"/>
                <a:cs typeface="Times New Roman"/>
              </a:rPr>
              <a:t>“</a:t>
            </a:r>
            <a:r>
              <a:rPr lang="zh-CN" altLang="en-US" sz="3200" b="1" kern="100" dirty="0">
                <a:solidFill>
                  <a:srgbClr val="FF0000"/>
                </a:solidFill>
                <a:latin typeface="Calibri"/>
                <a:ea typeface="KaiTi"/>
                <a:cs typeface="Times New Roman"/>
              </a:rPr>
              <a:t>于是约书亚照着摩西对他所说的话行，和亚玛力人争战。”</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可见，约书亚无条件地接受摩西的吩咐，并且不打折扣地执行。</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摩西和约书亚之间的互动完美地代表了争战得胜的第一个原则。</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07000"/>
              </a:lnSpc>
              <a:spcBef>
                <a:spcPts val="600"/>
              </a:spcBef>
              <a:spcAft>
                <a:spcPts val="600"/>
              </a:spcAft>
              <a:buNone/>
            </a:pPr>
            <a:r>
              <a:rPr lang="en-US" sz="3200" b="1" kern="100" dirty="0">
                <a:solidFill>
                  <a:schemeClr val="tx1"/>
                </a:solidFill>
                <a:latin typeface="DengXian"/>
                <a:ea typeface="DengXian"/>
                <a:cs typeface="Times New Roman"/>
              </a:rPr>
              <a:t>	</a:t>
            </a:r>
            <a:r>
              <a:rPr lang="en-US" sz="3200" b="1" kern="100" dirty="0">
                <a:solidFill>
                  <a:srgbClr val="FF0000"/>
                </a:solidFill>
                <a:latin typeface="DengXian"/>
                <a:ea typeface="DengXian"/>
                <a:cs typeface="Times New Roman"/>
              </a:rPr>
              <a:t>2</a:t>
            </a:r>
            <a:r>
              <a:rPr lang="zh-CN" altLang="en-US" sz="3200" b="1" kern="100" dirty="0">
                <a:solidFill>
                  <a:srgbClr val="FF0000"/>
                </a:solidFill>
                <a:latin typeface="Calibri"/>
                <a:ea typeface="DengXian"/>
                <a:cs typeface="Times New Roman"/>
              </a:rPr>
              <a:t>、两代人各自站好自己的岗位，并且相互合作，协同作战。</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KaiTi"/>
                <a:cs typeface="Times New Roman"/>
              </a:rPr>
              <a:t>第</a:t>
            </a:r>
            <a:r>
              <a:rPr lang="en-US" sz="3200" b="1" kern="100" dirty="0">
                <a:solidFill>
                  <a:schemeClr val="tx1"/>
                </a:solidFill>
                <a:latin typeface="KaiTi"/>
                <a:ea typeface="DengXian"/>
                <a:cs typeface="Times New Roman"/>
              </a:rPr>
              <a:t>10</a:t>
            </a:r>
            <a:r>
              <a:rPr lang="zh-CN" altLang="en-US" sz="3200" b="1" kern="100" dirty="0">
                <a:solidFill>
                  <a:schemeClr val="tx1"/>
                </a:solidFill>
                <a:latin typeface="Calibri"/>
                <a:ea typeface="KaiTi"/>
                <a:cs typeface="Times New Roman"/>
              </a:rPr>
              <a:t>下半</a:t>
            </a:r>
            <a:r>
              <a:rPr lang="en-US" sz="3200" b="1" kern="100" dirty="0">
                <a:solidFill>
                  <a:schemeClr val="tx1"/>
                </a:solidFill>
                <a:latin typeface="KaiTi"/>
                <a:ea typeface="DengXian"/>
                <a:cs typeface="Times New Roman"/>
              </a:rPr>
              <a:t>-11</a:t>
            </a:r>
            <a:r>
              <a:rPr lang="zh-CN" altLang="en-US" sz="3200" b="1" kern="100" dirty="0">
                <a:solidFill>
                  <a:schemeClr val="tx1"/>
                </a:solidFill>
                <a:latin typeface="Calibri"/>
                <a:ea typeface="KaiTi"/>
                <a:cs typeface="Times New Roman"/>
              </a:rPr>
              <a:t>节：</a:t>
            </a:r>
            <a:r>
              <a:rPr lang="zh-CN" altLang="en-US" sz="3200" b="1" kern="100" dirty="0">
                <a:solidFill>
                  <a:srgbClr val="FF0000"/>
                </a:solidFill>
                <a:latin typeface="Calibri"/>
                <a:ea typeface="KaiTi"/>
                <a:cs typeface="Times New Roman"/>
              </a:rPr>
              <a:t>“摩西、亚伦与户珥都上了山顶。摩西何时举手，以色列人就得胜；何时垂手，亚玛力人就得胜。”</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摩西、亚伦和户珥站在山上祷告代表上一代人同心合意地站在他们该站的岗位上参加这场争战。</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约书亚和以色列军队在上下与亚玛力人短兵相接代表下一代人如同一人站在他们该站的岗位上参加这场争战。在这里我们看到：</a:t>
            </a:r>
            <a:endParaRPr lang="en-CA" sz="3200" b="1" kern="100" dirty="0">
              <a:solidFill>
                <a:schemeClr val="tx1"/>
              </a:solidFill>
              <a:latin typeface="Calibri"/>
              <a:ea typeface="DengXian"/>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1</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两代人所站的岗位是不同的：摩西、亚伦和户珥代表上一代人站在山顶祷告。约书亚和以色列战士代表下一代人在山下与亚玛力人争战。</a:t>
            </a:r>
            <a:endParaRPr lang="en-CA" sz="3200" b="1" kern="100" dirty="0">
              <a:solidFill>
                <a:schemeClr val="tx1"/>
              </a:solidFill>
              <a:latin typeface="Calibri"/>
              <a:ea typeface="DengXian"/>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两代人的配合也可谓天衣无缝。</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600" b="1" dirty="0">
                <a:solidFill>
                  <a:srgbClr val="FF0000"/>
                </a:solidFill>
                <a:effectLst/>
                <a:latin typeface="+mn-ea"/>
                <a:cs typeface="Times New Roman"/>
              </a:rPr>
              <a:t>二、以色列人战胜亚玛力人的象征意义</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第</a:t>
            </a:r>
            <a:r>
              <a:rPr lang="en-US" sz="2800" b="1" kern="100" dirty="0">
                <a:solidFill>
                  <a:schemeClr val="tx1"/>
                </a:solidFill>
                <a:latin typeface="DengXian"/>
                <a:ea typeface="DengXian"/>
                <a:cs typeface="Times New Roman"/>
              </a:rPr>
              <a:t>11</a:t>
            </a:r>
            <a:r>
              <a:rPr lang="zh-CN" altLang="en-US" sz="2800" b="1" kern="100" dirty="0">
                <a:solidFill>
                  <a:schemeClr val="tx1"/>
                </a:solidFill>
                <a:latin typeface="Calibri"/>
                <a:ea typeface="DengXian"/>
                <a:cs typeface="Times New Roman"/>
              </a:rPr>
              <a:t>节：</a:t>
            </a:r>
            <a:r>
              <a:rPr lang="zh-CN" altLang="en-US" sz="2800" kern="100" dirty="0">
                <a:solidFill>
                  <a:srgbClr val="FF0000"/>
                </a:solidFill>
                <a:latin typeface="Calibri"/>
                <a:ea typeface="DengXian"/>
                <a:cs typeface="Times New Roman"/>
              </a:rPr>
              <a:t>“</a:t>
            </a:r>
            <a:r>
              <a:rPr lang="zh-CN" altLang="en-US" sz="2800" b="1" kern="100" dirty="0">
                <a:solidFill>
                  <a:srgbClr val="FF0000"/>
                </a:solidFill>
                <a:latin typeface="Calibri"/>
                <a:ea typeface="KaiTi"/>
                <a:cs typeface="Times New Roman"/>
              </a:rPr>
              <a:t>摩西何时举手，以色列人就得胜；何时垂手，亚玛力人就得胜。”</a:t>
            </a:r>
            <a:endParaRPr lang="en-CA" sz="2800" kern="100" dirty="0">
              <a:solidFill>
                <a:srgbClr val="FF0000"/>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我们可以想象一支交响乐团，摩西手中的杖就像乐团指挥手中的小棒，乐团所有人都要跟随那根小棒演奏，无论是钢琴手，小提琴手、独唱者或其他乐手，都要听从那根小棒的指挥；照样，无论是天上的天兵天军还是山下的约书亚和以色列战士，都听从摩西手中的杖指挥。</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他们这两群人之间的互动完美地代表了争战得胜的第二个原则。</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出埃及记十七</a:t>
            </a:r>
            <a:r>
              <a:rPr lang="en-US" sz="3200" b="1" kern="100" dirty="0">
                <a:solidFill>
                  <a:schemeClr val="tx1"/>
                </a:solidFill>
                <a:latin typeface="DengXian" panose="02010600030101010101" pitchFamily="2" charset="-122"/>
                <a:ea typeface="DengXian" panose="02010600030101010101" pitchFamily="2" charset="-122"/>
                <a:cs typeface="Times New Roman"/>
              </a:rPr>
              <a:t>8-16</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这段经文对于佳恩教会进入</a:t>
            </a:r>
            <a:r>
              <a:rPr lang="en-US" sz="3200" b="1" kern="100" dirty="0">
                <a:solidFill>
                  <a:schemeClr val="tx1"/>
                </a:solidFill>
                <a:latin typeface="DengXian" panose="02010600030101010101" pitchFamily="2" charset="-122"/>
                <a:ea typeface="DengXian" panose="02010600030101010101" pitchFamily="2" charset="-122"/>
                <a:cs typeface="Times New Roman"/>
              </a:rPr>
              <a:t>5785</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年以后的发展方向，尤其是建造世代同行的教会，具有极其重要的指导意义。</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进入</a:t>
            </a:r>
            <a:r>
              <a:rPr lang="en-US" sz="3200" b="1" kern="100" dirty="0">
                <a:solidFill>
                  <a:schemeClr val="tx1"/>
                </a:solidFill>
                <a:latin typeface="DengXian" panose="02010600030101010101" pitchFamily="2" charset="-122"/>
                <a:ea typeface="DengXian" panose="02010600030101010101" pitchFamily="2" charset="-122"/>
                <a:cs typeface="Times New Roman"/>
              </a:rPr>
              <a:t>2024</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年以来，我就一直在面对和思考如何建造世代同行教会的问题。</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这次离开喜讯会，寻找新堂址，从一开始我们就一直想找一个堂址，成年人、青年人和儿童三个年龄段的群体都能够在一起聚会。</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850718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742950">
              <a:spcBef>
                <a:spcPts val="600"/>
              </a:spcBef>
              <a:spcAft>
                <a:spcPts val="60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后来，神只为我们打开了</a:t>
            </a:r>
            <a:r>
              <a:rPr lang="en-US" sz="2800" b="1" kern="100" dirty="0">
                <a:solidFill>
                  <a:schemeClr val="tx1"/>
                </a:solidFill>
                <a:latin typeface="DengXian" panose="02010600030101010101" pitchFamily="2" charset="-122"/>
                <a:ea typeface="DengXian" panose="02010600030101010101" pitchFamily="2" charset="-122"/>
                <a:cs typeface="Times New Roman"/>
              </a:rPr>
              <a:t>Peace Church</a:t>
            </a:r>
            <a:r>
              <a:rPr lang="zh-CN" altLang="en-US" sz="2800" b="1" kern="100" dirty="0">
                <a:solidFill>
                  <a:schemeClr val="tx1"/>
                </a:solidFill>
                <a:latin typeface="DengXian" panose="02010600030101010101" pitchFamily="2" charset="-122"/>
                <a:ea typeface="DengXian" panose="02010600030101010101" pitchFamily="2" charset="-122"/>
                <a:cs typeface="Times New Roman"/>
              </a:rPr>
              <a:t>这道门，而这里只能容纳成年人和儿童两个年龄段的群体在一起聚会。</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marR="0" indent="742950">
              <a:spcBef>
                <a:spcPts val="600"/>
              </a:spcBef>
              <a:spcAft>
                <a:spcPts val="60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于是我们想在</a:t>
            </a:r>
            <a:r>
              <a:rPr lang="en-US" sz="2800" b="1" kern="100" dirty="0">
                <a:solidFill>
                  <a:schemeClr val="tx1"/>
                </a:solidFill>
                <a:latin typeface="DengXian" panose="02010600030101010101" pitchFamily="2" charset="-122"/>
                <a:ea typeface="DengXian" panose="02010600030101010101" pitchFamily="2" charset="-122"/>
                <a:cs typeface="Times New Roman"/>
              </a:rPr>
              <a:t>Peace Church</a:t>
            </a:r>
            <a:r>
              <a:rPr lang="zh-CN" altLang="en-US" sz="2800" b="1" kern="100" dirty="0">
                <a:solidFill>
                  <a:schemeClr val="tx1"/>
                </a:solidFill>
                <a:latin typeface="DengXian" panose="02010600030101010101" pitchFamily="2" charset="-122"/>
                <a:ea typeface="DengXian" panose="02010600030101010101" pitchFamily="2" charset="-122"/>
                <a:cs typeface="Times New Roman"/>
              </a:rPr>
              <a:t>附近为讲英文的世代堂找一个聚会地点，却根本也找不到。</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marR="0" indent="742950">
              <a:spcBef>
                <a:spcPts val="600"/>
              </a:spcBef>
              <a:spcAft>
                <a:spcPts val="60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然而，意想不到的是，神却为讲英文的世代堂开了另一扇门，就是</a:t>
            </a:r>
            <a:r>
              <a:rPr lang="en-US" sz="2800" b="1" kern="100" dirty="0" err="1">
                <a:solidFill>
                  <a:schemeClr val="tx1"/>
                </a:solidFill>
                <a:latin typeface="DengXian" panose="02010600030101010101" pitchFamily="2" charset="-122"/>
                <a:ea typeface="DengXian" panose="02010600030101010101" pitchFamily="2" charset="-122"/>
                <a:cs typeface="Times New Roman"/>
              </a:rPr>
              <a:t>Metrotown</a:t>
            </a:r>
            <a:r>
              <a:rPr lang="zh-CN" altLang="en-US" sz="2800" b="1" kern="100" dirty="0">
                <a:solidFill>
                  <a:schemeClr val="tx1"/>
                </a:solidFill>
                <a:latin typeface="DengXian" panose="02010600030101010101" pitchFamily="2" charset="-122"/>
                <a:ea typeface="DengXian" panose="02010600030101010101" pitchFamily="2" charset="-122"/>
                <a:cs typeface="Times New Roman"/>
              </a:rPr>
              <a:t>的写字楼。</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marR="0" indent="742950">
              <a:spcBef>
                <a:spcPts val="600"/>
              </a:spcBef>
              <a:spcAft>
                <a:spcPts val="60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这表示，讲英文的世代堂正式成为佳恩的一个分堂了。</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神借着出十七</a:t>
            </a:r>
            <a:r>
              <a:rPr lang="en-US" sz="3200" b="1" kern="100" dirty="0">
                <a:solidFill>
                  <a:schemeClr val="tx1"/>
                </a:solidFill>
                <a:latin typeface="DengXian" panose="02010600030101010101" pitchFamily="2" charset="-122"/>
                <a:ea typeface="DengXian" panose="02010600030101010101" pitchFamily="2" charset="-122"/>
                <a:cs typeface="Times New Roman"/>
              </a:rPr>
              <a:t>8-16</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这段经文对我们说话，向我们揭示出末日教会兴衰胜败的关键。</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为了更清楚地明白神对佳恩教会未来发展的心意，让我们先来了解一下三种世代同行教会的模式，这是我花了将近十个月的时间才慢慢想明白的。</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（一）三种世代同行教会的模式</a:t>
            </a:r>
            <a:endParaRPr lang="en-CA" sz="3200" b="1"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600"/>
              </a:spcAft>
              <a:buNone/>
            </a:pPr>
            <a:r>
              <a:rPr lang="en-US" sz="3200" kern="100" dirty="0">
                <a:solidFill>
                  <a:schemeClr val="tx1"/>
                </a:solidFill>
                <a:latin typeface="DengXian"/>
                <a:ea typeface="DengXian"/>
                <a:cs typeface="Times New Roman"/>
              </a:rPr>
              <a:t>       </a:t>
            </a:r>
            <a:r>
              <a:rPr lang="en-US" sz="3200" b="1" kern="100" dirty="0">
                <a:solidFill>
                  <a:srgbClr val="2E24FC"/>
                </a:solidFill>
                <a:latin typeface="DengXian"/>
                <a:ea typeface="DengXian"/>
                <a:cs typeface="Times New Roman"/>
              </a:rPr>
              <a:t>1</a:t>
            </a:r>
            <a:r>
              <a:rPr lang="zh-CN" altLang="en-US" sz="3200" b="1" kern="100" dirty="0">
                <a:solidFill>
                  <a:srgbClr val="2E24FC"/>
                </a:solidFill>
                <a:latin typeface="Calibri"/>
                <a:ea typeface="DengXian"/>
                <a:cs typeface="Times New Roman"/>
              </a:rPr>
              <a:t>、一统式模式</a:t>
            </a:r>
            <a:endParaRPr lang="en-CA" sz="3200" b="1" kern="100" dirty="0">
              <a:solidFill>
                <a:srgbClr val="2E24FC"/>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传统教会中世代同行的模式主要有两个：古老或传统的模式是</a:t>
            </a:r>
            <a:r>
              <a:rPr lang="zh-CN" altLang="en-US" sz="3200" b="1" kern="100" dirty="0">
                <a:solidFill>
                  <a:srgbClr val="FF0000"/>
                </a:solidFill>
                <a:latin typeface="Calibri"/>
                <a:ea typeface="DengXian"/>
                <a:cs typeface="Times New Roman"/>
              </a:rPr>
              <a:t>一统式模式</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所谓</a:t>
            </a:r>
            <a:r>
              <a:rPr lang="zh-CN" altLang="en-US" sz="3200" b="1" kern="100" dirty="0">
                <a:solidFill>
                  <a:srgbClr val="FF0000"/>
                </a:solidFill>
                <a:latin typeface="Calibri"/>
                <a:ea typeface="DengXian"/>
                <a:cs typeface="Times New Roman"/>
              </a:rPr>
              <a:t>一统式模式</a:t>
            </a:r>
            <a:r>
              <a:rPr lang="zh-CN" altLang="en-US" sz="3200" b="1" kern="100" dirty="0">
                <a:solidFill>
                  <a:schemeClr val="tx1"/>
                </a:solidFill>
                <a:latin typeface="Calibri"/>
                <a:ea typeface="DengXian"/>
                <a:cs typeface="Times New Roman"/>
              </a:rPr>
              <a:t>就是几个世代的人合在一起联合崇拜聚会，即使遇到语言不同的时候，就借助于翻译。锡安教会就是属于这种模式。</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在北美，当今这种模式的教会已变得越来越少</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lnSpc>
                <a:spcPct val="107000"/>
              </a:lnSpc>
              <a:spcBef>
                <a:spcPts val="600"/>
              </a:spcBef>
              <a:spcAft>
                <a:spcPts val="600"/>
              </a:spcAft>
              <a:buNone/>
            </a:pPr>
            <a:r>
              <a:rPr lang="en-US" sz="3200" b="1" kern="100" dirty="0">
                <a:solidFill>
                  <a:srgbClr val="2E24FC"/>
                </a:solidFill>
                <a:latin typeface="DengXian"/>
                <a:ea typeface="DengXian"/>
                <a:cs typeface="Times New Roman"/>
              </a:rPr>
              <a:t>       2</a:t>
            </a:r>
            <a:r>
              <a:rPr lang="zh-CN" altLang="en-US" sz="3200" b="1" kern="100" dirty="0">
                <a:solidFill>
                  <a:srgbClr val="2E24FC"/>
                </a:solidFill>
                <a:latin typeface="Calibri"/>
                <a:ea typeface="DengXian"/>
                <a:cs typeface="Times New Roman"/>
              </a:rPr>
              <a:t>、三段式模式</a:t>
            </a:r>
            <a:endParaRPr lang="en-CA" sz="3200" b="1"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现在比较流行的是</a:t>
            </a:r>
            <a:r>
              <a:rPr lang="zh-CN" altLang="en-US" sz="3200" b="1" kern="100" dirty="0">
                <a:solidFill>
                  <a:srgbClr val="FF0000"/>
                </a:solidFill>
                <a:latin typeface="Calibri"/>
                <a:ea typeface="DengXian"/>
                <a:cs typeface="Times New Roman"/>
              </a:rPr>
              <a:t>三段式模式。</a:t>
            </a:r>
            <a:endParaRPr lang="en-CA" sz="3200" b="1" kern="100" dirty="0">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所谓</a:t>
            </a:r>
            <a:r>
              <a:rPr lang="zh-CN" altLang="en-US" sz="3200" b="1" kern="100" dirty="0">
                <a:solidFill>
                  <a:srgbClr val="FF0000"/>
                </a:solidFill>
                <a:latin typeface="Calibri"/>
                <a:ea typeface="DengXian"/>
                <a:cs typeface="Times New Roman"/>
              </a:rPr>
              <a:t>三段式</a:t>
            </a:r>
            <a:r>
              <a:rPr lang="zh-CN" altLang="en-US" sz="3200" b="1" kern="100" dirty="0">
                <a:solidFill>
                  <a:schemeClr val="tx1"/>
                </a:solidFill>
                <a:latin typeface="Calibri"/>
                <a:ea typeface="DengXian"/>
                <a:cs typeface="Times New Roman"/>
              </a:rPr>
              <a:t>就是将一个教会分成三个年龄段，这三个年龄段可以讲不同的语言和不同的信息，也可以有不同的牧养，但在异象、教义、财务和行政上是统一的。</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76350"/>
            <a:ext cx="9131301" cy="38671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例如：</a:t>
            </a:r>
            <a:r>
              <a:rPr lang="en-US" sz="3200" b="1" kern="100" dirty="0">
                <a:solidFill>
                  <a:schemeClr val="tx1"/>
                </a:solidFill>
                <a:latin typeface="DengXian"/>
                <a:ea typeface="DengXian"/>
                <a:cs typeface="Times New Roman"/>
              </a:rPr>
              <a:t>0</a:t>
            </a:r>
            <a:r>
              <a:rPr lang="zh-CN" altLang="en-US" sz="3200" b="1" kern="100" dirty="0">
                <a:solidFill>
                  <a:schemeClr val="tx1"/>
                </a:solidFill>
                <a:latin typeface="Calibri"/>
                <a:ea typeface="DengXian"/>
                <a:cs typeface="Times New Roman"/>
              </a:rPr>
              <a:t>到</a:t>
            </a:r>
            <a:r>
              <a:rPr lang="en-US" sz="3200" b="1" kern="100" dirty="0">
                <a:solidFill>
                  <a:schemeClr val="tx1"/>
                </a:solidFill>
                <a:latin typeface="DengXian"/>
                <a:ea typeface="DengXian"/>
                <a:cs typeface="Times New Roman"/>
              </a:rPr>
              <a:t>12</a:t>
            </a:r>
            <a:r>
              <a:rPr lang="zh-CN" altLang="en-US" sz="3200" b="1" kern="100" dirty="0">
                <a:solidFill>
                  <a:schemeClr val="tx1"/>
                </a:solidFill>
                <a:latin typeface="Calibri"/>
                <a:ea typeface="DengXian"/>
                <a:cs typeface="Times New Roman"/>
              </a:rPr>
              <a:t>岁为一个年龄段，称为儿童事工或儿童教会；</a:t>
            </a:r>
            <a:r>
              <a:rPr lang="en-US" sz="3200" b="1" kern="100" dirty="0">
                <a:solidFill>
                  <a:schemeClr val="tx1"/>
                </a:solidFill>
                <a:latin typeface="DengXian"/>
                <a:ea typeface="DengXian"/>
                <a:cs typeface="Times New Roman"/>
              </a:rPr>
              <a:t>13</a:t>
            </a:r>
            <a:r>
              <a:rPr lang="zh-CN" altLang="en-US" sz="3200" b="1" kern="100" dirty="0">
                <a:solidFill>
                  <a:schemeClr val="tx1"/>
                </a:solidFill>
                <a:latin typeface="Calibri"/>
                <a:ea typeface="DengXian"/>
                <a:cs typeface="Times New Roman"/>
              </a:rPr>
              <a:t>到</a:t>
            </a:r>
            <a:r>
              <a:rPr lang="en-US" sz="3200" b="1" kern="100" dirty="0">
                <a:solidFill>
                  <a:schemeClr val="tx1"/>
                </a:solidFill>
                <a:latin typeface="DengXian"/>
                <a:ea typeface="DengXian"/>
                <a:cs typeface="Times New Roman"/>
              </a:rPr>
              <a:t>18</a:t>
            </a:r>
            <a:r>
              <a:rPr lang="zh-CN" altLang="en-US" sz="3200" b="1" kern="100" dirty="0">
                <a:solidFill>
                  <a:schemeClr val="tx1"/>
                </a:solidFill>
                <a:latin typeface="Calibri"/>
                <a:ea typeface="DengXian"/>
                <a:cs typeface="Times New Roman"/>
              </a:rPr>
              <a:t>岁为一个年龄段，称为青少年事工或青少年教会；</a:t>
            </a:r>
            <a:r>
              <a:rPr lang="en-US" sz="3200" b="1" kern="100" dirty="0">
                <a:solidFill>
                  <a:schemeClr val="tx1"/>
                </a:solidFill>
                <a:latin typeface="DengXian"/>
                <a:ea typeface="DengXian"/>
                <a:cs typeface="Times New Roman"/>
              </a:rPr>
              <a:t>18</a:t>
            </a:r>
            <a:r>
              <a:rPr lang="zh-CN" altLang="en-US" sz="3200" b="1" kern="100" dirty="0">
                <a:solidFill>
                  <a:schemeClr val="tx1"/>
                </a:solidFill>
                <a:latin typeface="Calibri"/>
                <a:ea typeface="DengXian"/>
                <a:cs typeface="Times New Roman"/>
              </a:rPr>
              <a:t>岁以上为一个年龄段，称为成年人教会。</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喜讯会就属于这种模式。</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C4604440-C5B1-3596-8955-22FD1B910D6D}"/>
              </a:ext>
            </a:extLst>
          </p:cNvPr>
          <p:cNvSpPr>
            <a:spLocks noGrp="1"/>
          </p:cNvSpPr>
          <p:nvPr>
            <p:ph idx="1"/>
          </p:nvPr>
        </p:nvSpPr>
        <p:spPr>
          <a:xfrm>
            <a:off x="0" y="1200151"/>
            <a:ext cx="9144000" cy="3840956"/>
          </a:xfrm>
        </p:spPr>
        <p:txBody>
          <a:bodyPr/>
          <a:lstStyle/>
          <a:p>
            <a:pPr marL="0" indent="0">
              <a:buNone/>
            </a:pPr>
            <a:r>
              <a:rPr lang="en-US" altLang="zh-CN" sz="2400" b="1" kern="100" dirty="0">
                <a:effectLst/>
                <a:latin typeface="Calibri" panose="020F0502020204030204" pitchFamily="34" charset="0"/>
                <a:ea typeface="DengXian" panose="02010600030101010101" pitchFamily="2" charset="-122"/>
                <a:cs typeface="Times New Roman" panose="02020603050405020304" pitchFamily="18" charset="0"/>
              </a:rPr>
              <a:t>	</a:t>
            </a:r>
            <a:r>
              <a:rPr lang="zh-CN" sz="32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不过请注意，经文特别指出，得神喜悦的信心有两个要素：</a:t>
            </a:r>
            <a:endParaRPr lang="en-US" altLang="zh-CN" sz="32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r>
              <a:rPr lang="en-US" sz="3200" b="1" kern="100" dirty="0">
                <a:latin typeface="Calibri" panose="020F0502020204030204" pitchFamily="34" charset="0"/>
                <a:ea typeface="DengXian" panose="02010600030101010101" pitchFamily="2" charset="-122"/>
                <a:cs typeface="Times New Roman" panose="02020603050405020304" pitchFamily="18" charset="0"/>
              </a:rPr>
              <a:t>	</a:t>
            </a:r>
            <a:r>
              <a:rPr lang="en-US" sz="3200" b="1" kern="100"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1</a:t>
            </a:r>
            <a:r>
              <a:rPr lang="zh-CN" sz="3200" b="1" kern="100"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a:t>
            </a:r>
            <a:r>
              <a:rPr lang="zh-CN" sz="32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相信有神，或神的存在，这是有神论和无神论的分水岭；</a:t>
            </a:r>
            <a:endParaRPr lang="en-US" altLang="zh-CN" sz="32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p>
            <a:pPr marL="0" indent="0">
              <a:buNone/>
            </a:pPr>
            <a:r>
              <a:rPr lang="en-US" sz="3200" b="1" kern="100" dirty="0">
                <a:latin typeface="DengXian" panose="02010600030101010101" pitchFamily="2" charset="-122"/>
                <a:ea typeface="DengXian" panose="02010600030101010101" pitchFamily="2" charset="-122"/>
                <a:cs typeface="Times New Roman" panose="02020603050405020304" pitchFamily="18" charset="0"/>
              </a:rPr>
              <a:t>	</a:t>
            </a:r>
            <a:r>
              <a:rPr lang="en-US" sz="3200" b="1" kern="100"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2</a:t>
            </a:r>
            <a:r>
              <a:rPr lang="zh-CN" sz="3200" b="1" kern="100"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a:t>
            </a:r>
            <a:r>
              <a:rPr lang="zh-CN" sz="32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相信神愿意赏赐那些寻求祂的儿女；这是宗教与生命的分水岭：</a:t>
            </a:r>
            <a:r>
              <a:rPr lang="zh-CN" sz="3200" b="1" kern="100"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跟神</a:t>
            </a:r>
            <a:r>
              <a:rPr lang="zh-CN" altLang="en-US" sz="3200" b="1" kern="100"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的</a:t>
            </a:r>
            <a:r>
              <a:rPr lang="zh-CN" sz="3200" b="1" kern="100"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个人亲密关系</a:t>
            </a:r>
            <a:r>
              <a:rPr lang="zh-CN" sz="3200" b="1" kern="100" dirty="0">
                <a:effectLst/>
                <a:latin typeface="DengXian" panose="02010600030101010101" pitchFamily="2" charset="-122"/>
                <a:ea typeface="DengXian" panose="02010600030101010101" pitchFamily="2" charset="-122"/>
                <a:cs typeface="Times New Roman" panose="02020603050405020304" pitchFamily="18" charset="0"/>
              </a:rPr>
              <a:t>。</a:t>
            </a:r>
            <a:endParaRPr lang="en-US" sz="3200" b="1" kern="100" dirty="0">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en-US" dirty="0"/>
          </a:p>
        </p:txBody>
      </p:sp>
      <p:sp>
        <p:nvSpPr>
          <p:cNvPr id="4" name="灯片编号占位符 3">
            <a:extLst>
              <a:ext uri="{FF2B5EF4-FFF2-40B4-BE49-F238E27FC236}">
                <a16:creationId xmlns:a16="http://schemas.microsoft.com/office/drawing/2014/main" xmlns="" id="{2BEA6467-3D63-A0CB-B4AC-7FC18244E9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4</a:t>
            </a:fld>
            <a:endParaRPr lang="en-US" altLang="zh-CN">
              <a:solidFill>
                <a:srgbClr val="55554A"/>
              </a:solidFill>
            </a:endParaRPr>
          </a:p>
        </p:txBody>
      </p:sp>
    </p:spTree>
    <p:extLst>
      <p:ext uri="{BB962C8B-B14F-4D97-AF65-F5344CB8AC3E}">
        <p14:creationId xmlns:p14="http://schemas.microsoft.com/office/powerpoint/2010/main" val="1818746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spcBef>
                <a:spcPts val="600"/>
              </a:spcBef>
              <a:spcAft>
                <a:spcPts val="600"/>
              </a:spcAft>
              <a:buNone/>
            </a:pPr>
            <a:r>
              <a:rPr lang="en-US" sz="3200" b="1" kern="100" dirty="0">
                <a:solidFill>
                  <a:srgbClr val="2E24FC"/>
                </a:solidFill>
                <a:latin typeface="DengXian"/>
                <a:ea typeface="DengXian"/>
                <a:cs typeface="Times New Roman"/>
              </a:rPr>
              <a:t>       3</a:t>
            </a:r>
            <a:r>
              <a:rPr lang="zh-CN" altLang="en-US" sz="3200" b="1" kern="100" dirty="0">
                <a:solidFill>
                  <a:srgbClr val="2E24FC"/>
                </a:solidFill>
                <a:latin typeface="Calibri"/>
                <a:ea typeface="DengXian"/>
                <a:cs typeface="Times New Roman"/>
              </a:rPr>
              <a:t>、互补模式</a:t>
            </a:r>
            <a:endParaRPr lang="en-CA" sz="3200" b="1" kern="100" dirty="0">
              <a:solidFill>
                <a:srgbClr val="2E24FC"/>
              </a:solidFill>
              <a:latin typeface="Calibri"/>
              <a:ea typeface="DengXian"/>
              <a:cs typeface="Times New Roman"/>
            </a:endParaRPr>
          </a:p>
          <a:p>
            <a:pPr marL="0" marR="0" indent="800100">
              <a:spcBef>
                <a:spcPts val="600"/>
              </a:spcBef>
              <a:spcAft>
                <a:spcPts val="600"/>
              </a:spcAft>
              <a:buNone/>
            </a:pPr>
            <a:r>
              <a:rPr lang="en-US" sz="3200" b="1" kern="100" dirty="0">
                <a:solidFill>
                  <a:schemeClr val="tx1"/>
                </a:solidFill>
                <a:latin typeface="DengXian"/>
                <a:ea typeface="DengXian"/>
                <a:cs typeface="Times New Roman"/>
              </a:rPr>
              <a:t>2024</a:t>
            </a:r>
            <a:r>
              <a:rPr lang="zh-CN" altLang="en-US" sz="3200" b="1" kern="100" dirty="0">
                <a:solidFill>
                  <a:schemeClr val="tx1"/>
                </a:solidFill>
                <a:latin typeface="Calibri"/>
                <a:ea typeface="DengXian"/>
                <a:cs typeface="Times New Roman"/>
              </a:rPr>
              <a:t>年以来，以上两种模式都变得越来越不适合佳恩教会的发展，实际上，有许多的误解和冲突都由此而起。</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神带领佳恩走上第三种模式，可以称为互补模式。具体地说，就是讲国语的主堂与讲英文的分堂唇齿相依、互相补充。</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互补模式是一个新事物，更适合移民教会。它的长处是让讲国语的主堂和讲英文的分堂双方都有充分的发展空间，并且共同进入命定。如果运作得好，就可以互相促进。</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它的弱点是对双方的要求都比较高，也比较有挑战性。搞不好，很容易就会分道扬镳，各走各的路。</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（二）互补模式教会兴衰胜败的关键</a:t>
            </a:r>
            <a:endParaRPr lang="en-CA" sz="3200" b="1"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r>
              <a:rPr lang="en-US" sz="3200" kern="100" dirty="0">
                <a:solidFill>
                  <a:schemeClr val="tx1"/>
                </a:solidFill>
                <a:latin typeface="DengXian"/>
                <a:ea typeface="DengXian"/>
                <a:cs typeface="Times New Roman"/>
              </a:rPr>
              <a:t>	</a:t>
            </a:r>
            <a:r>
              <a:rPr lang="zh-CN" altLang="en-US" sz="3200" b="1" kern="100" dirty="0">
                <a:solidFill>
                  <a:schemeClr val="tx1"/>
                </a:solidFill>
                <a:latin typeface="Calibri"/>
                <a:ea typeface="DengXian"/>
                <a:cs typeface="Times New Roman"/>
              </a:rPr>
              <a:t>将上一节以色列人跟亚玛力人争战的属灵意义和得胜原则应用到当前的佳恩教会，我们可以得出两个互补模式教会兴衰胜败的两个关键： </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42</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07000"/>
              </a:lnSpc>
              <a:spcBef>
                <a:spcPts val="600"/>
              </a:spcBef>
              <a:spcAft>
                <a:spcPts val="600"/>
              </a:spcAft>
              <a:buNone/>
            </a:pPr>
            <a:r>
              <a:rPr lang="en-US" sz="3200" b="1" kern="100" dirty="0">
                <a:solidFill>
                  <a:srgbClr val="2E24FC"/>
                </a:solidFill>
                <a:latin typeface="DengXian"/>
                <a:ea typeface="DengXian"/>
                <a:cs typeface="Times New Roman"/>
              </a:rPr>
              <a:t>         1</a:t>
            </a:r>
            <a:r>
              <a:rPr lang="zh-CN" altLang="en-US" sz="3200" b="1" kern="100" dirty="0">
                <a:solidFill>
                  <a:srgbClr val="2E24FC"/>
                </a:solidFill>
                <a:latin typeface="Calibri"/>
                <a:ea typeface="DengXian"/>
                <a:cs typeface="Times New Roman"/>
              </a:rPr>
              <a:t>、两代人互相了解和彼此尊重</a:t>
            </a:r>
            <a:endParaRPr lang="en-CA" sz="3200" b="1"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上一周我们曾提到代沟的问题，仇敌在过去半个世纪在全世界制造了越来越严重的代沟。因此，代沟的问题不仅是世界流行的问题，而且教会中也不能幸免。</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43</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2950">
              <a:spcBef>
                <a:spcPts val="600"/>
              </a:spcBef>
              <a:spcAft>
                <a:spcPts val="600"/>
              </a:spcAft>
              <a:buNone/>
            </a:pPr>
            <a:r>
              <a:rPr lang="zh-CN" altLang="en-US" sz="3000" b="1" kern="100" dirty="0">
                <a:solidFill>
                  <a:schemeClr val="tx1"/>
                </a:solidFill>
                <a:latin typeface="DengXian" panose="02010600030101010101" pitchFamily="2" charset="-122"/>
                <a:ea typeface="DengXian" panose="02010600030101010101" pitchFamily="2" charset="-122"/>
                <a:cs typeface="Times New Roman"/>
              </a:rPr>
              <a:t>要建造世代同行的教会，首先就要除去代沟。如何除去代沟呢？一个最基本也最重要的方法就是通过互相了解和彼此尊重。</a:t>
            </a:r>
            <a:endParaRPr lang="en-CA" sz="3000" b="1" kern="100" dirty="0">
              <a:solidFill>
                <a:schemeClr val="tx1"/>
              </a:solidFill>
              <a:latin typeface="DengXian" panose="02010600030101010101" pitchFamily="2" charset="-122"/>
              <a:ea typeface="DengXian" panose="02010600030101010101" pitchFamily="2" charset="-122"/>
              <a:cs typeface="Times New Roman"/>
            </a:endParaRPr>
          </a:p>
          <a:p>
            <a:pPr marL="0" marR="0" indent="742950">
              <a:spcBef>
                <a:spcPts val="600"/>
              </a:spcBef>
              <a:spcAft>
                <a:spcPts val="600"/>
              </a:spcAft>
              <a:buNone/>
            </a:pPr>
            <a:r>
              <a:rPr lang="zh-CN" altLang="en-US" sz="3000" b="1" kern="100" dirty="0">
                <a:solidFill>
                  <a:schemeClr val="tx1"/>
                </a:solidFill>
                <a:latin typeface="DengXian" panose="02010600030101010101" pitchFamily="2" charset="-122"/>
                <a:ea typeface="DengXian" panose="02010600030101010101" pitchFamily="2" charset="-122"/>
                <a:cs typeface="Times New Roman"/>
              </a:rPr>
              <a:t>这一次，我们接到喜讯会的书面通知，要求我们在一个月之内搬离喜讯会。对青年人群体的要求更高，在月中就要离开。</a:t>
            </a:r>
            <a:endParaRPr lang="en-CA" sz="3000" b="1" kern="100" dirty="0">
              <a:solidFill>
                <a:schemeClr val="tx1"/>
              </a:solidFill>
              <a:latin typeface="DengXian" panose="02010600030101010101" pitchFamily="2" charset="-122"/>
              <a:ea typeface="DengXian" panose="02010600030101010101" pitchFamily="2" charset="-122"/>
              <a:cs typeface="Times New Roman"/>
            </a:endParaRPr>
          </a:p>
          <a:p>
            <a:pPr marL="0" marR="0" indent="742950">
              <a:spcBef>
                <a:spcPts val="600"/>
              </a:spcBef>
              <a:spcAft>
                <a:spcPts val="600"/>
              </a:spcAft>
              <a:buNone/>
            </a:pPr>
            <a:r>
              <a:rPr lang="zh-CN" altLang="en-US" sz="3000" b="1" kern="100" dirty="0">
                <a:solidFill>
                  <a:schemeClr val="tx1"/>
                </a:solidFill>
                <a:latin typeface="DengXian" panose="02010600030101010101" pitchFamily="2" charset="-122"/>
                <a:ea typeface="DengXian" panose="02010600030101010101" pitchFamily="2" charset="-122"/>
                <a:cs typeface="Times New Roman"/>
              </a:rPr>
              <a:t>青年人群体没有半句怨言，立刻决定暂时改在营地聚会。</a:t>
            </a:r>
            <a:endParaRPr lang="en-CA" sz="30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44</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我陪伴他们参加了两场营地聚会。第一次聚会正好碰上大暴风和暴雨，青年人除了因上班来不及请假的少数几个人之外，其余大约三十人齐数到营地聚会，会前祷告、敬拜和讲道都充满神的同在。</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第二周情形也一样。通过这两次聚会，我对青年人群体有了新的认识，纠正了我过去的一些成见和偏见。</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45</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76350"/>
            <a:ext cx="9131301" cy="3867150"/>
          </a:xfrm>
        </p:spPr>
        <p:txBody>
          <a:bodyPr/>
          <a:lstStyle/>
          <a:p>
            <a:pPr marL="0" marR="0" indent="0">
              <a:lnSpc>
                <a:spcPct val="107000"/>
              </a:lnSpc>
              <a:spcBef>
                <a:spcPts val="600"/>
              </a:spcBef>
              <a:spcAft>
                <a:spcPts val="60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我发现讲英文的世代堂有四个特色：</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DengXian" panose="02010600030101010101" pitchFamily="2" charset="-122"/>
                <a:ea typeface="DengXian" panose="02010600030101010101" pitchFamily="2" charset="-122"/>
                <a:cs typeface="Times New Roman"/>
              </a:rPr>
              <a:t>	</a:t>
            </a:r>
            <a:r>
              <a:rPr lang="en-US" altLang="zh-CN" sz="3200" b="1" kern="100" dirty="0">
                <a:solidFill>
                  <a:srgbClr val="FF0000"/>
                </a:solidFill>
                <a:latin typeface="DengXian" panose="02010600030101010101" pitchFamily="2" charset="-122"/>
                <a:ea typeface="DengXian" panose="02010600030101010101" pitchFamily="2" charset="-122"/>
                <a:cs typeface="Times New Roman"/>
              </a:rPr>
              <a:t>1</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敬拜的热情高和恩膏强；</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DengXian" panose="02010600030101010101" pitchFamily="2" charset="-122"/>
                <a:ea typeface="DengXian" panose="02010600030101010101" pitchFamily="2" charset="-122"/>
                <a:cs typeface="Times New Roman"/>
              </a:rPr>
              <a:t>	</a:t>
            </a:r>
            <a:r>
              <a:rPr lang="en-US" altLang="zh-CN" sz="3200" b="1" kern="100" dirty="0">
                <a:solidFill>
                  <a:srgbClr val="FF0000"/>
                </a:solidFill>
                <a:latin typeface="DengXian" panose="02010600030101010101" pitchFamily="2" charset="-122"/>
                <a:ea typeface="DengXian" panose="02010600030101010101" pitchFamily="2" charset="-122"/>
                <a:cs typeface="Times New Roman"/>
              </a:rPr>
              <a:t>2</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里外一致，表里如一；</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DengXian" panose="02010600030101010101" pitchFamily="2" charset="-122"/>
                <a:ea typeface="DengXian" panose="02010600030101010101" pitchFamily="2" charset="-122"/>
                <a:cs typeface="Times New Roman"/>
              </a:rPr>
              <a:t>	</a:t>
            </a:r>
            <a:r>
              <a:rPr lang="en-US" altLang="zh-CN" sz="3200" b="1" kern="100" dirty="0">
                <a:solidFill>
                  <a:srgbClr val="FF0000"/>
                </a:solidFill>
                <a:latin typeface="DengXian" panose="02010600030101010101" pitchFamily="2" charset="-122"/>
                <a:ea typeface="DengXian" panose="02010600030101010101" pitchFamily="2" charset="-122"/>
                <a:cs typeface="Times New Roman"/>
              </a:rPr>
              <a:t>3</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注重内心，由心到脑；</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DengXian" panose="02010600030101010101" pitchFamily="2" charset="-122"/>
                <a:ea typeface="DengXian" panose="02010600030101010101" pitchFamily="2" charset="-122"/>
                <a:cs typeface="Times New Roman"/>
              </a:rPr>
              <a:t>	</a:t>
            </a:r>
            <a:r>
              <a:rPr lang="en-US" altLang="zh-CN" sz="3200" b="1" kern="100" dirty="0">
                <a:solidFill>
                  <a:srgbClr val="FF0000"/>
                </a:solidFill>
                <a:latin typeface="DengXian" panose="02010600030101010101" pitchFamily="2" charset="-122"/>
                <a:ea typeface="DengXian" panose="02010600030101010101" pitchFamily="2" charset="-122"/>
                <a:cs typeface="Times New Roman"/>
              </a:rPr>
              <a:t>4</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一致的行动力强。</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46</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0"/>
              </a:spcAft>
              <a:buNone/>
            </a:pPr>
            <a:r>
              <a:rPr lang="en-US" altLang="zh-CN" sz="3000" kern="100" dirty="0">
                <a:solidFill>
                  <a:schemeClr val="tx1"/>
                </a:solidFill>
                <a:latin typeface="Calibri"/>
                <a:ea typeface="DengXian"/>
                <a:cs typeface="Times New Roman"/>
              </a:rPr>
              <a:t>	</a:t>
            </a:r>
            <a:r>
              <a:rPr lang="zh-CN" altLang="en-US" sz="3000" b="1" kern="100" dirty="0">
                <a:solidFill>
                  <a:schemeClr val="tx1"/>
                </a:solidFill>
                <a:latin typeface="Calibri"/>
                <a:ea typeface="DengXian"/>
                <a:cs typeface="Times New Roman"/>
              </a:rPr>
              <a:t>相对而言，成年人主堂也有四个特色：</a:t>
            </a:r>
            <a:endParaRPr lang="en-CA" sz="3000" b="1" kern="100" dirty="0">
              <a:solidFill>
                <a:schemeClr val="tx1"/>
              </a:solidFill>
              <a:latin typeface="Calibri"/>
              <a:ea typeface="DengXian"/>
              <a:cs typeface="Times New Roman"/>
            </a:endParaRPr>
          </a:p>
          <a:p>
            <a:pPr marL="0" lvl="0" indent="0">
              <a:spcBef>
                <a:spcPts val="600"/>
              </a:spcBef>
              <a:spcAft>
                <a:spcPts val="0"/>
              </a:spcAft>
              <a:buNone/>
            </a:pPr>
            <a:r>
              <a:rPr lang="en-US" altLang="zh-CN" sz="3000" b="1" kern="100" dirty="0">
                <a:solidFill>
                  <a:schemeClr val="tx1"/>
                </a:solidFill>
                <a:latin typeface="Calibri"/>
                <a:ea typeface="DengXian"/>
                <a:cs typeface="Times New Roman"/>
              </a:rPr>
              <a:t>	</a:t>
            </a:r>
            <a:r>
              <a:rPr lang="en-US" altLang="zh-CN" sz="3000" b="1" kern="100" dirty="0">
                <a:solidFill>
                  <a:srgbClr val="FF0000"/>
                </a:solidFill>
                <a:latin typeface="Calibri"/>
                <a:ea typeface="DengXian"/>
                <a:cs typeface="Times New Roman"/>
              </a:rPr>
              <a:t>1</a:t>
            </a:r>
            <a:r>
              <a:rPr lang="zh-CN" altLang="en-US" sz="3000" b="1" kern="100" dirty="0">
                <a:solidFill>
                  <a:srgbClr val="FF0000"/>
                </a:solidFill>
                <a:latin typeface="Calibri"/>
                <a:ea typeface="DengXian"/>
                <a:cs typeface="Times New Roman"/>
              </a:rPr>
              <a:t>、</a:t>
            </a:r>
            <a:r>
              <a:rPr lang="zh-CN" altLang="en-US" sz="3000" b="1" kern="100" dirty="0">
                <a:solidFill>
                  <a:schemeClr val="tx1"/>
                </a:solidFill>
                <a:latin typeface="Calibri"/>
                <a:ea typeface="DengXian"/>
                <a:cs typeface="Times New Roman"/>
              </a:rPr>
              <a:t>看重教义和解经的正确性与系统性；</a:t>
            </a:r>
            <a:endParaRPr lang="en-CA" sz="3000" b="1" kern="100" dirty="0">
              <a:solidFill>
                <a:schemeClr val="tx1"/>
              </a:solidFill>
              <a:latin typeface="Calibri"/>
              <a:ea typeface="DengXian"/>
              <a:cs typeface="Times New Roman"/>
            </a:endParaRPr>
          </a:p>
          <a:p>
            <a:pPr marL="0" lvl="0" indent="0">
              <a:spcBef>
                <a:spcPts val="600"/>
              </a:spcBef>
              <a:spcAft>
                <a:spcPts val="0"/>
              </a:spcAft>
              <a:buNone/>
            </a:pPr>
            <a:r>
              <a:rPr lang="en-US" altLang="zh-CN" sz="3000" b="1" kern="100" dirty="0">
                <a:solidFill>
                  <a:schemeClr val="tx1"/>
                </a:solidFill>
                <a:latin typeface="Calibri"/>
                <a:ea typeface="DengXian"/>
                <a:cs typeface="Times New Roman"/>
              </a:rPr>
              <a:t>	</a:t>
            </a:r>
            <a:r>
              <a:rPr lang="en-US" altLang="zh-CN" sz="3000" b="1" kern="100" dirty="0">
                <a:solidFill>
                  <a:srgbClr val="FF0000"/>
                </a:solidFill>
                <a:latin typeface="Calibri"/>
                <a:ea typeface="DengXian"/>
                <a:cs typeface="Times New Roman"/>
              </a:rPr>
              <a:t>2</a:t>
            </a:r>
            <a:r>
              <a:rPr lang="zh-CN" altLang="en-US" sz="3000" b="1" kern="100" dirty="0">
                <a:solidFill>
                  <a:srgbClr val="FF0000"/>
                </a:solidFill>
                <a:latin typeface="Calibri"/>
                <a:ea typeface="DengXian"/>
                <a:cs typeface="Times New Roman"/>
              </a:rPr>
              <a:t>、</a:t>
            </a:r>
            <a:r>
              <a:rPr lang="zh-CN" altLang="en-US" sz="3000" b="1" kern="100" dirty="0">
                <a:solidFill>
                  <a:schemeClr val="tx1"/>
                </a:solidFill>
                <a:latin typeface="Calibri"/>
                <a:ea typeface="DengXian"/>
                <a:cs typeface="Times New Roman"/>
              </a:rPr>
              <a:t>责任心强；</a:t>
            </a:r>
            <a:endParaRPr lang="en-CA" sz="3000" b="1" kern="100" dirty="0">
              <a:solidFill>
                <a:schemeClr val="tx1"/>
              </a:solidFill>
              <a:latin typeface="Calibri"/>
              <a:ea typeface="DengXian"/>
              <a:cs typeface="Times New Roman"/>
            </a:endParaRPr>
          </a:p>
          <a:p>
            <a:pPr marL="0" lvl="0" indent="0">
              <a:spcBef>
                <a:spcPts val="600"/>
              </a:spcBef>
              <a:spcAft>
                <a:spcPts val="0"/>
              </a:spcAft>
              <a:buNone/>
            </a:pPr>
            <a:r>
              <a:rPr lang="en-US" altLang="zh-CN" sz="3000" b="1" kern="100" dirty="0">
                <a:solidFill>
                  <a:schemeClr val="tx1"/>
                </a:solidFill>
                <a:latin typeface="Calibri"/>
                <a:ea typeface="DengXian"/>
                <a:cs typeface="Times New Roman"/>
              </a:rPr>
              <a:t>	</a:t>
            </a:r>
            <a:r>
              <a:rPr lang="en-US" altLang="zh-CN" sz="3000" b="1" kern="100" dirty="0">
                <a:solidFill>
                  <a:srgbClr val="FF0000"/>
                </a:solidFill>
                <a:latin typeface="Calibri"/>
                <a:ea typeface="DengXian"/>
                <a:cs typeface="Times New Roman"/>
              </a:rPr>
              <a:t>3</a:t>
            </a:r>
            <a:r>
              <a:rPr lang="zh-CN" altLang="en-US" sz="3000" b="1" kern="100" dirty="0">
                <a:solidFill>
                  <a:srgbClr val="FF0000"/>
                </a:solidFill>
                <a:latin typeface="Calibri"/>
                <a:ea typeface="DengXian"/>
                <a:cs typeface="Times New Roman"/>
              </a:rPr>
              <a:t>、</a:t>
            </a:r>
            <a:r>
              <a:rPr lang="zh-CN" altLang="en-US" sz="3000" b="1" kern="100" dirty="0">
                <a:solidFill>
                  <a:schemeClr val="tx1"/>
                </a:solidFill>
                <a:latin typeface="Calibri"/>
                <a:ea typeface="DengXian"/>
                <a:cs typeface="Times New Roman"/>
              </a:rPr>
              <a:t>注重理解，由脑到心；</a:t>
            </a:r>
            <a:endParaRPr lang="en-CA" sz="3000" b="1" kern="100" dirty="0">
              <a:solidFill>
                <a:schemeClr val="tx1"/>
              </a:solidFill>
              <a:latin typeface="Calibri"/>
              <a:ea typeface="DengXian"/>
              <a:cs typeface="Times New Roman"/>
            </a:endParaRPr>
          </a:p>
          <a:p>
            <a:pPr marL="0" indent="0">
              <a:spcBef>
                <a:spcPts val="600"/>
              </a:spcBef>
              <a:spcAft>
                <a:spcPts val="0"/>
              </a:spcAft>
              <a:buNone/>
            </a:pPr>
            <a:r>
              <a:rPr lang="en-US" altLang="zh-CN" sz="3000" b="1" kern="100" dirty="0">
                <a:solidFill>
                  <a:schemeClr val="tx1"/>
                </a:solidFill>
                <a:latin typeface="Calibri"/>
                <a:ea typeface="DengXian"/>
                <a:cs typeface="Times New Roman"/>
              </a:rPr>
              <a:t>	</a:t>
            </a:r>
            <a:r>
              <a:rPr lang="en-US" altLang="zh-CN" sz="3000" b="1" kern="100" dirty="0">
                <a:solidFill>
                  <a:srgbClr val="FF0000"/>
                </a:solidFill>
                <a:latin typeface="Calibri"/>
                <a:ea typeface="DengXian"/>
                <a:cs typeface="Times New Roman"/>
              </a:rPr>
              <a:t>4</a:t>
            </a:r>
            <a:r>
              <a:rPr lang="zh-CN" altLang="en-US" sz="3000" b="1" kern="100" dirty="0">
                <a:solidFill>
                  <a:srgbClr val="FF0000"/>
                </a:solidFill>
                <a:latin typeface="Calibri"/>
                <a:ea typeface="DengXian"/>
                <a:cs typeface="Times New Roman"/>
              </a:rPr>
              <a:t>、</a:t>
            </a:r>
            <a:r>
              <a:rPr lang="zh-CN" altLang="en-US" sz="3000" b="1" kern="100" dirty="0">
                <a:solidFill>
                  <a:schemeClr val="tx1"/>
                </a:solidFill>
                <a:latin typeface="Calibri"/>
                <a:ea typeface="DengXian"/>
                <a:cs typeface="Times New Roman"/>
              </a:rPr>
              <a:t>学习和效法能力强（如幸福小组）。</a:t>
            </a:r>
            <a:endParaRPr lang="en-US" altLang="zh-CN" sz="3000" b="1" kern="100" dirty="0">
              <a:solidFill>
                <a:schemeClr val="tx1"/>
              </a:solidFill>
              <a:latin typeface="Calibri"/>
              <a:ea typeface="DengXian"/>
              <a:cs typeface="Times New Roman"/>
            </a:endParaRPr>
          </a:p>
          <a:p>
            <a:pPr marL="0" indent="742950">
              <a:spcBef>
                <a:spcPts val="600"/>
              </a:spcBef>
              <a:spcAft>
                <a:spcPts val="0"/>
              </a:spcAft>
              <a:buNone/>
            </a:pPr>
            <a:r>
              <a:rPr lang="zh-CN" altLang="en-US" sz="3000" b="1" kern="100" dirty="0">
                <a:solidFill>
                  <a:schemeClr val="tx1"/>
                </a:solidFill>
                <a:latin typeface="Calibri"/>
                <a:ea typeface="DengXian"/>
                <a:cs typeface="Times New Roman"/>
              </a:rPr>
              <a:t>不难看到，这两代人各有各的特色，双方都需要互相了解，彼此尊重，互相学习；并且避免误解和互相轻视，从而消除隔膜。</a:t>
            </a:r>
            <a:endParaRPr lang="en-CA" sz="3000" b="1" kern="100" dirty="0">
              <a:solidFill>
                <a:schemeClr val="tx1"/>
              </a:solidFill>
              <a:latin typeface="Calibri"/>
              <a:ea typeface="DengXian"/>
              <a:cs typeface="Times New Roman"/>
            </a:endParaRPr>
          </a:p>
          <a:p>
            <a:pPr lvl="0">
              <a:lnSpc>
                <a:spcPct val="107000"/>
              </a:lnSpc>
              <a:spcBef>
                <a:spcPts val="600"/>
              </a:spcBef>
              <a:spcAft>
                <a:spcPts val="600"/>
              </a:spcAft>
              <a:buFont typeface="+mj-lt"/>
              <a:buAutoNum type="arabicPeriod"/>
            </a:pPr>
            <a:endParaRPr lang="en-CA" sz="3200"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47</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0"/>
              </a:spcAft>
              <a:buNone/>
            </a:pPr>
            <a:r>
              <a:rPr lang="en-US" sz="3200" kern="100" dirty="0">
                <a:solidFill>
                  <a:schemeClr val="tx1"/>
                </a:solidFill>
                <a:latin typeface="DengXian"/>
                <a:ea typeface="DengXian"/>
                <a:cs typeface="Times New Roman"/>
              </a:rPr>
              <a:t>         </a:t>
            </a:r>
            <a:r>
              <a:rPr lang="en-US" sz="3200" b="1" kern="100" dirty="0">
                <a:solidFill>
                  <a:srgbClr val="2E24FC"/>
                </a:solidFill>
                <a:latin typeface="DengXian"/>
                <a:ea typeface="DengXian"/>
                <a:cs typeface="Times New Roman"/>
              </a:rPr>
              <a:t>2</a:t>
            </a:r>
            <a:r>
              <a:rPr lang="zh-CN" altLang="en-US" sz="3200" b="1" kern="100" dirty="0">
                <a:solidFill>
                  <a:srgbClr val="2E24FC"/>
                </a:solidFill>
                <a:latin typeface="Calibri"/>
                <a:ea typeface="DengXian"/>
                <a:cs typeface="Times New Roman"/>
              </a:rPr>
              <a:t>、两代人互相配搭和彼此成全</a:t>
            </a:r>
            <a:endParaRPr lang="en-CA" sz="3200" b="1" kern="100" dirty="0">
              <a:solidFill>
                <a:srgbClr val="2E24FC"/>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通过这一年，尤其是这次搬迁堂址的经验，我看到，讲国语的主堂与讲英文的分堂之间确实存在唇齿相依，彼此成全的关系。</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48</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57250">
              <a:lnSpc>
                <a:spcPct val="107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讲英文的世代堂有如下三个强项或潜力，并且能够成为成年人主堂的得力助手：</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DengXian" panose="02010600030101010101" pitchFamily="2" charset="-122"/>
                <a:ea typeface="DengXian" panose="02010600030101010101" pitchFamily="2" charset="-122"/>
                <a:cs typeface="Times New Roman"/>
              </a:rPr>
              <a:t>	</a:t>
            </a:r>
            <a:r>
              <a:rPr lang="en-US" altLang="zh-CN" sz="3200" b="1" kern="100" dirty="0">
                <a:solidFill>
                  <a:srgbClr val="FF0000"/>
                </a:solidFill>
                <a:latin typeface="DengXian" panose="02010600030101010101" pitchFamily="2" charset="-122"/>
                <a:ea typeface="DengXian" panose="02010600030101010101" pitchFamily="2" charset="-122"/>
                <a:cs typeface="Times New Roman"/>
              </a:rPr>
              <a:t>1</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带领敬拜，建立琴与炉祭坛；</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DengXian" panose="02010600030101010101" pitchFamily="2" charset="-122"/>
                <a:ea typeface="DengXian" panose="02010600030101010101" pitchFamily="2" charset="-122"/>
                <a:cs typeface="Times New Roman"/>
              </a:rPr>
              <a:t>	</a:t>
            </a:r>
            <a:r>
              <a:rPr lang="en-US" altLang="zh-CN" sz="3200" b="1" kern="100" dirty="0">
                <a:solidFill>
                  <a:srgbClr val="FF0000"/>
                </a:solidFill>
                <a:latin typeface="DengXian" panose="02010600030101010101" pitchFamily="2" charset="-122"/>
                <a:ea typeface="DengXian" panose="02010600030101010101" pitchFamily="2" charset="-122"/>
                <a:cs typeface="Times New Roman"/>
              </a:rPr>
              <a:t>2</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影响和转化青少年或下一代的生命；</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DengXian" panose="02010600030101010101" pitchFamily="2" charset="-122"/>
                <a:ea typeface="DengXian" panose="02010600030101010101" pitchFamily="2" charset="-122"/>
                <a:cs typeface="Times New Roman"/>
              </a:rPr>
              <a:t>	</a:t>
            </a:r>
            <a:r>
              <a:rPr lang="en-US" altLang="zh-CN" sz="3200" b="1" kern="100" dirty="0">
                <a:solidFill>
                  <a:srgbClr val="FF0000"/>
                </a:solidFill>
                <a:latin typeface="DengXian" panose="02010600030101010101" pitchFamily="2" charset="-122"/>
                <a:ea typeface="DengXian" panose="02010600030101010101" pitchFamily="2" charset="-122"/>
                <a:cs typeface="Times New Roman"/>
              </a:rPr>
              <a:t>3</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带领和参与儿童教会的服事。</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49</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1D3B054B-5E95-F148-108F-CB925462EA00}"/>
              </a:ext>
            </a:extLst>
          </p:cNvPr>
          <p:cNvSpPr>
            <a:spLocks noGrp="1"/>
          </p:cNvSpPr>
          <p:nvPr>
            <p:ph idx="1"/>
          </p:nvPr>
        </p:nvSpPr>
        <p:spPr>
          <a:xfrm>
            <a:off x="0" y="1123950"/>
            <a:ext cx="9067800" cy="4019550"/>
          </a:xfrm>
        </p:spPr>
        <p:txBody>
          <a:bodyPr/>
          <a:lstStyle/>
          <a:p>
            <a:pPr marL="0" indent="0">
              <a:buNone/>
            </a:pPr>
            <a:r>
              <a:rPr lang="en-US" altLang="zh-CN" sz="2800" b="1" kern="100" dirty="0">
                <a:effectLst/>
                <a:latin typeface="Calibri" panose="020F0502020204030204" pitchFamily="34" charset="0"/>
                <a:ea typeface="DengXian" panose="02010600030101010101" pitchFamily="2" charset="-122"/>
                <a:cs typeface="Times New Roman" panose="02020603050405020304" pitchFamily="18" charset="0"/>
              </a:rPr>
              <a:t>	</a:t>
            </a:r>
            <a:r>
              <a:rPr lang="zh-CN" sz="28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据我信主三十多年的经验，老信徒，包括牧者、传道人和领袖同工，都有一个信仰危机，就是在我们的信心中，只有第一个要素，缺少了第二个要素。</a:t>
            </a:r>
            <a:endParaRPr lang="en-US" altLang="zh-CN" sz="28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r>
              <a:rPr lang="en-US" altLang="zh-CN" sz="2800" b="1" kern="100" dirty="0">
                <a:solidFill>
                  <a:schemeClr val="tx1"/>
                </a:solidFill>
                <a:latin typeface="Calibri" panose="020F0502020204030204" pitchFamily="34" charset="0"/>
                <a:ea typeface="DengXian" panose="02010600030101010101" pitchFamily="2" charset="-122"/>
                <a:cs typeface="Times New Roman" panose="02020603050405020304" pitchFamily="18" charset="0"/>
              </a:rPr>
              <a:t>	</a:t>
            </a:r>
            <a:r>
              <a:rPr lang="zh-CN" sz="28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结果就变成了</a:t>
            </a:r>
            <a:r>
              <a:rPr lang="zh-CN" sz="2800" b="1" kern="1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头脑的有神论者，实践的无神论者</a:t>
            </a:r>
            <a:r>
              <a:rPr lang="zh-CN" sz="2800" b="1" kern="100" dirty="0">
                <a:effectLst/>
                <a:latin typeface="Calibri" panose="020F0502020204030204" pitchFamily="34" charset="0"/>
                <a:ea typeface="DengXian" panose="02010600030101010101" pitchFamily="2" charset="-122"/>
                <a:cs typeface="Times New Roman" panose="02020603050405020304" pitchFamily="18" charset="0"/>
              </a:rPr>
              <a:t>。</a:t>
            </a:r>
            <a:r>
              <a:rPr lang="zh-CN" sz="2800" b="1" kern="1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这是许多基督徒或神儿女的信仰危机。</a:t>
            </a:r>
            <a:endParaRPr lang="en-US" altLang="zh-CN" sz="2800" b="1" kern="1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r>
              <a:rPr lang="en-US" altLang="zh-CN" sz="2800" b="1" kern="100" dirty="0">
                <a:latin typeface="Calibri" panose="020F0502020204030204" pitchFamily="34" charset="0"/>
                <a:ea typeface="DengXian" panose="02010600030101010101" pitchFamily="2" charset="-122"/>
                <a:cs typeface="Times New Roman" panose="02020603050405020304" pitchFamily="18" charset="0"/>
              </a:rPr>
              <a:t>	</a:t>
            </a:r>
            <a:r>
              <a:rPr lang="zh-CN" sz="2800" b="1" kern="100" dirty="0">
                <a:solidFill>
                  <a:srgbClr val="2E24FC"/>
                </a:solidFill>
                <a:effectLst/>
                <a:latin typeface="Calibri" panose="020F0502020204030204" pitchFamily="34" charset="0"/>
                <a:ea typeface="DengXian" panose="02010600030101010101" pitchFamily="2" charset="-122"/>
                <a:cs typeface="Times New Roman" panose="02020603050405020304" pitchFamily="18" charset="0"/>
              </a:rPr>
              <a:t>如何避免这个信仰危机呢？</a:t>
            </a:r>
            <a:r>
              <a:rPr lang="zh-CN" sz="2800" b="1" kern="100" dirty="0">
                <a:solidFill>
                  <a:srgbClr val="FF0000"/>
                </a:solidFill>
                <a:effectLst/>
                <a:latin typeface="Calibri" panose="020F0502020204030204" pitchFamily="34" charset="0"/>
                <a:ea typeface="DengXian" panose="02010600030101010101" pitchFamily="2" charset="-122"/>
                <a:cs typeface="Times New Roman" panose="02020603050405020304" pitchFamily="18" charset="0"/>
              </a:rPr>
              <a:t>一个关键就是要培养一种属灵的眼光，在日常生活中察觉和分辨神的同在与神的旨意，并且与之对齐。</a:t>
            </a:r>
            <a:endParaRPr lang="en-US" sz="2800" b="1" kern="100" dirty="0">
              <a:solidFill>
                <a:srgbClr val="FF0000"/>
              </a:solidFill>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en-US" dirty="0"/>
          </a:p>
        </p:txBody>
      </p:sp>
      <p:sp>
        <p:nvSpPr>
          <p:cNvPr id="4" name="灯片编号占位符 3">
            <a:extLst>
              <a:ext uri="{FF2B5EF4-FFF2-40B4-BE49-F238E27FC236}">
                <a16:creationId xmlns:a16="http://schemas.microsoft.com/office/drawing/2014/main" xmlns="" id="{9C599C3A-00FD-C8C9-1023-7F74A19A455F}"/>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a:t>
            </a:fld>
            <a:endParaRPr lang="en-US" altLang="zh-CN">
              <a:solidFill>
                <a:srgbClr val="55554A"/>
              </a:solidFill>
            </a:endParaRPr>
          </a:p>
        </p:txBody>
      </p:sp>
    </p:spTree>
    <p:extLst>
      <p:ext uri="{BB962C8B-B14F-4D97-AF65-F5344CB8AC3E}">
        <p14:creationId xmlns:p14="http://schemas.microsoft.com/office/powerpoint/2010/main" val="7052655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讲国语的成年人主堂也有三个强项或潜力，并且能够成为讲英文的世代堂的得力助手：</a:t>
            </a:r>
            <a:endParaRPr lang="en-CA" sz="3200" b="1" kern="100" dirty="0">
              <a:solidFill>
                <a:schemeClr val="tx1"/>
              </a:solidFill>
              <a:latin typeface="Calibri"/>
              <a:ea typeface="DengXian"/>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1</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有效的开跑幸福小组结福音的果子；</a:t>
            </a:r>
            <a:endParaRPr lang="en-CA" sz="3200" b="1" kern="100" dirty="0">
              <a:solidFill>
                <a:schemeClr val="tx1"/>
              </a:solidFill>
              <a:latin typeface="Calibri"/>
              <a:ea typeface="DengXian"/>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忠心奉献成为神家</a:t>
            </a:r>
            <a:r>
              <a:rPr lang="en-US" sz="3200" b="1" kern="100" dirty="0">
                <a:solidFill>
                  <a:schemeClr val="tx1"/>
                </a:solidFill>
                <a:latin typeface="DengXian"/>
                <a:ea typeface="DengXian"/>
                <a:cs typeface="Times New Roman"/>
              </a:rPr>
              <a:t>/</a:t>
            </a:r>
            <a:r>
              <a:rPr lang="zh-CN" altLang="en-US" sz="3200" b="1" kern="100" dirty="0">
                <a:solidFill>
                  <a:schemeClr val="tx1"/>
                </a:solidFill>
                <a:latin typeface="Calibri"/>
                <a:ea typeface="DengXian"/>
                <a:cs typeface="Times New Roman"/>
              </a:rPr>
              <a:t>教会财务的好管家；</a:t>
            </a:r>
            <a:endParaRPr lang="en-CA" sz="3200" b="1" kern="100" dirty="0">
              <a:solidFill>
                <a:schemeClr val="tx1"/>
              </a:solidFill>
              <a:latin typeface="Calibri"/>
              <a:ea typeface="DengXian"/>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3</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成为转化青少年生命的第三股绳子。</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50</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spcBef>
                <a:spcPts val="600"/>
              </a:spcBef>
              <a:spcAft>
                <a:spcPts val="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对于上述第</a:t>
            </a:r>
            <a:r>
              <a:rPr lang="en-US" sz="2800" b="1" kern="100" dirty="0">
                <a:solidFill>
                  <a:schemeClr val="tx1"/>
                </a:solidFill>
                <a:latin typeface="DengXian" panose="02010600030101010101" pitchFamily="2" charset="-122"/>
                <a:ea typeface="DengXian" panose="02010600030101010101" pitchFamily="2" charset="-122"/>
                <a:cs typeface="Times New Roman"/>
              </a:rPr>
              <a:t>2</a:t>
            </a:r>
            <a:r>
              <a:rPr lang="zh-CN" altLang="en-US" sz="2800" b="1" kern="100" dirty="0">
                <a:solidFill>
                  <a:schemeClr val="tx1"/>
                </a:solidFill>
                <a:latin typeface="DengXian" panose="02010600030101010101" pitchFamily="2" charset="-122"/>
                <a:ea typeface="DengXian" panose="02010600030101010101" pitchFamily="2" charset="-122"/>
                <a:cs typeface="Times New Roman"/>
              </a:rPr>
              <a:t>点需要做一点解释。最近，有好几位家人跟我表示，希望教会能购买自己的教堂，并且表示有人愿意为教会购堂奉献自己的一砖一瓦。</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marR="0" indent="685800">
              <a:spcBef>
                <a:spcPts val="600"/>
              </a:spcBef>
              <a:spcAft>
                <a:spcPts val="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对于这样的家人，我心里充满了感恩。只有热爱教会，拥有教会，把教会当作自己的家的家人，才会有为教会购堂奉献自己一砖一瓦的心愿。</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marR="0" indent="685800">
              <a:spcBef>
                <a:spcPts val="600"/>
              </a:spcBef>
              <a:spcAft>
                <a:spcPts val="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只是，购买教堂的事情，要听从主的带领，而目前我们还没有这样的带领。不过，教会目前有一件更急迫，也更重要的事情需要各位家人的参与。</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51</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为了更清楚地看见这件事的意义，我们来看：</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彼前二</a:t>
            </a:r>
            <a:r>
              <a:rPr lang="en-US" sz="3200" b="1" kern="100" dirty="0">
                <a:solidFill>
                  <a:schemeClr val="tx1"/>
                </a:solidFill>
                <a:latin typeface="DengXian"/>
                <a:ea typeface="DengXian"/>
                <a:cs typeface="Times New Roman"/>
              </a:rPr>
              <a:t>5</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“你们来到主面前，也就像活石，被建造成灵宫，作圣洁的祭司，籍着耶稣基督奉献神所悦纳的灵祭。”</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比较购买教堂，建造灵宫更重要且更有意义，因为物质的教堂只有一段时间的价值，建造灵宫则有永恒的价值。</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52</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目前，我们特别关注的“灵宫”就是我们讲英语的世代堂。我们在</a:t>
            </a:r>
            <a:r>
              <a:rPr lang="en-US" sz="3200" b="1" kern="100" dirty="0" err="1">
                <a:solidFill>
                  <a:schemeClr val="tx1"/>
                </a:solidFill>
                <a:latin typeface="DengXian" panose="02010600030101010101" pitchFamily="2" charset="-122"/>
                <a:ea typeface="DengXian" panose="02010600030101010101" pitchFamily="2" charset="-122"/>
                <a:cs typeface="Times New Roman"/>
              </a:rPr>
              <a:t>Metrotow</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一个写字楼为他们找到了一个合适的聚会地点，这对于世代堂的发展非常重要。</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教会凭着信心把这个聚会场所租下来了，但在场地装修上需要装修费</a:t>
            </a:r>
            <a:r>
              <a:rPr lang="en-US" altLang="zh-CN" sz="3200" b="1" kern="100" dirty="0">
                <a:solidFill>
                  <a:schemeClr val="tx1"/>
                </a:solidFill>
                <a:latin typeface="DengXian" panose="02010600030101010101" pitchFamily="2" charset="-122"/>
                <a:ea typeface="DengXian" panose="02010600030101010101" pitchFamily="2" charset="-122"/>
                <a:cs typeface="Times New Roman"/>
              </a:rPr>
              <a:t>35250</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加元。我盼望成年人主堂每一个家人都来为世代堂的这座灵宫的建造奉献自己的一砖一瓦。</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53</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276350"/>
            <a:ext cx="9131301" cy="38671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这个奉献的价值一定不会低于购买教堂的奉献的价值。</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对于上述第</a:t>
            </a:r>
            <a:r>
              <a:rPr lang="en-US" sz="3200" b="1" kern="100" dirty="0">
                <a:solidFill>
                  <a:schemeClr val="tx1"/>
                </a:solidFill>
                <a:latin typeface="DengXian"/>
                <a:ea typeface="DengXian"/>
                <a:cs typeface="Times New Roman"/>
              </a:rPr>
              <a:t>3</a:t>
            </a:r>
            <a:r>
              <a:rPr lang="zh-CN" altLang="en-US" sz="3200" b="1" kern="100" dirty="0">
                <a:solidFill>
                  <a:schemeClr val="tx1"/>
                </a:solidFill>
                <a:latin typeface="Calibri"/>
                <a:ea typeface="DengXian"/>
                <a:cs typeface="Times New Roman"/>
              </a:rPr>
              <a:t>点也需要做一点解释。</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tabLst>
                <a:tab pos="3855720" algn="l"/>
              </a:tabLst>
            </a:pPr>
            <a:r>
              <a:rPr lang="zh-CN" altLang="en-US" sz="3200" b="1" kern="100" dirty="0">
                <a:solidFill>
                  <a:schemeClr val="tx1"/>
                </a:solidFill>
                <a:latin typeface="Calibri"/>
                <a:ea typeface="DengXian"/>
                <a:cs typeface="Times New Roman"/>
              </a:rPr>
              <a:t>传道书四</a:t>
            </a:r>
            <a:r>
              <a:rPr lang="en-US" sz="3200" b="1" kern="100" dirty="0">
                <a:solidFill>
                  <a:schemeClr val="tx1"/>
                </a:solidFill>
                <a:latin typeface="DengXian"/>
                <a:ea typeface="DengXian"/>
                <a:cs typeface="Times New Roman"/>
              </a:rPr>
              <a:t>12</a:t>
            </a:r>
            <a:r>
              <a:rPr lang="zh-CN" altLang="en-US" sz="3200" b="1" kern="100" dirty="0">
                <a:solidFill>
                  <a:schemeClr val="tx1"/>
                </a:solidFill>
                <a:latin typeface="Calibri"/>
                <a:ea typeface="DengXian"/>
                <a:cs typeface="Times New Roman"/>
              </a:rPr>
              <a:t>下：</a:t>
            </a:r>
            <a:r>
              <a:rPr lang="zh-CN" altLang="en-US" sz="3200" b="1" kern="100" dirty="0">
                <a:solidFill>
                  <a:srgbClr val="FF0000"/>
                </a:solidFill>
                <a:latin typeface="Calibri"/>
                <a:ea typeface="KaiTi"/>
                <a:cs typeface="Times New Roman"/>
              </a:rPr>
              <a:t>“三股合成的绳子不容易折断。”</a:t>
            </a:r>
            <a:r>
              <a:rPr lang="en-US" sz="3200" b="1" kern="100" dirty="0">
                <a:solidFill>
                  <a:srgbClr val="FF0000"/>
                </a:solidFill>
                <a:latin typeface="KaiTi"/>
                <a:ea typeface="DengXian"/>
                <a:cs typeface="Times New Roman"/>
              </a:rPr>
              <a:t>	</a:t>
            </a:r>
            <a:endParaRPr lang="en-CA" sz="3200"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54</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600"/>
              </a:spcAft>
              <a:buNone/>
            </a:pPr>
            <a:r>
              <a:rPr lang="zh-CN" altLang="en-US" sz="3200" b="1" kern="100" dirty="0">
                <a:solidFill>
                  <a:srgbClr val="FF0000"/>
                </a:solidFill>
                <a:latin typeface="Calibri"/>
                <a:ea typeface="KaiTi"/>
                <a:cs typeface="Times New Roman"/>
              </a:rPr>
              <a:t>“三股合成的绳子”</a:t>
            </a:r>
            <a:r>
              <a:rPr lang="zh-CN" altLang="en-US" sz="3200" b="1" kern="100" dirty="0">
                <a:solidFill>
                  <a:schemeClr val="tx1"/>
                </a:solidFill>
                <a:latin typeface="Calibri"/>
                <a:ea typeface="DengXian"/>
                <a:cs typeface="Times New Roman"/>
              </a:rPr>
              <a:t>代表什么呢？当今北美的学校和社会都已经世俗化了，培养敬虔的后代，责任就落在家庭和教会肩头上。</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rgbClr val="FF0000"/>
                </a:solidFill>
                <a:latin typeface="Calibri"/>
                <a:ea typeface="KaiTi"/>
                <a:cs typeface="Times New Roman"/>
              </a:rPr>
              <a:t>“三股合成的绳子”</a:t>
            </a:r>
            <a:r>
              <a:rPr lang="zh-CN" altLang="en-US" sz="3200" b="1" kern="100" dirty="0">
                <a:solidFill>
                  <a:schemeClr val="tx1"/>
                </a:solidFill>
                <a:latin typeface="Calibri"/>
                <a:ea typeface="DengXian"/>
                <a:cs typeface="Times New Roman"/>
              </a:rPr>
              <a:t>就是指个人、家庭与教会，这三方面合作，才能有效地培养出敬虔的后代。</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所以，讲英文的世代堂非常需要青少年的家长们的配合，才能有效地做好转化青少年生命的工作</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55</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3200" b="1" dirty="0">
                <a:solidFill>
                  <a:srgbClr val="FF0000"/>
                </a:solidFill>
                <a:effectLst/>
                <a:latin typeface="+mn-ea"/>
                <a:cs typeface="Times New Roman"/>
              </a:rPr>
              <a:t>三、今日佳恩教会的应用：</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建造互补模式的教会</a:t>
            </a:r>
            <a:endParaRPr lang="zh-CN" altLang="en-US" sz="3200"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例如，家长积极鼓励自己的孩子来参加讲英文的世代堂的聚会与活动，就是对世代堂有力的支持。</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有时候，父母还可以在交通上提供支持，接送孩子参加世代堂的聚会与活动。</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还有一点特别重要，父母若能鼓励和教导孩子尊荣和顺服世代堂带领者的权柄，将是对于世代堂最有力的支持。一定会得到丰厚的回报。</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56</a:t>
            </a:fld>
            <a:endParaRPr lang="en-US" altLang="zh-CN" dirty="0">
              <a:solidFill>
                <a:srgbClr val="55554A"/>
              </a:solidFill>
            </a:endParaRPr>
          </a:p>
        </p:txBody>
      </p:sp>
    </p:spTree>
    <p:extLst>
      <p:ext uri="{BB962C8B-B14F-4D97-AF65-F5344CB8AC3E}">
        <p14:creationId xmlns:p14="http://schemas.microsoft.com/office/powerpoint/2010/main" val="16129365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CFE008F-5003-1922-49D6-7ED74123B34D}"/>
              </a:ext>
            </a:extLst>
          </p:cNvPr>
          <p:cNvSpPr>
            <a:spLocks noGrp="1"/>
          </p:cNvSpPr>
          <p:nvPr>
            <p:ph type="title"/>
          </p:nvPr>
        </p:nvSpPr>
        <p:spPr/>
        <p:txBody>
          <a:bodyPr>
            <a:normAutofit/>
          </a:bodyPr>
          <a:lstStyle/>
          <a:p>
            <a:r>
              <a:rPr lang="zh-CN" altLang="en-US" b="1" dirty="0" smtClean="0">
                <a:solidFill>
                  <a:srgbClr val="FF0000"/>
                </a:solidFill>
              </a:rPr>
              <a:t>讨论题</a:t>
            </a:r>
            <a:endParaRPr lang="en-US" b="1" dirty="0">
              <a:solidFill>
                <a:srgbClr val="FF0000"/>
              </a:solidFill>
            </a:endParaRPr>
          </a:p>
        </p:txBody>
      </p:sp>
      <p:sp>
        <p:nvSpPr>
          <p:cNvPr id="3" name="内容占位符 2">
            <a:extLst>
              <a:ext uri="{FF2B5EF4-FFF2-40B4-BE49-F238E27FC236}">
                <a16:creationId xmlns:a16="http://schemas.microsoft.com/office/drawing/2014/main" xmlns="" id="{A04D6D17-4F4A-00A6-6E3D-D6216FCD8350}"/>
              </a:ext>
            </a:extLst>
          </p:cNvPr>
          <p:cNvSpPr>
            <a:spLocks noGrp="1"/>
          </p:cNvSpPr>
          <p:nvPr>
            <p:ph idx="1"/>
          </p:nvPr>
        </p:nvSpPr>
        <p:spPr>
          <a:xfrm>
            <a:off x="76200" y="1200150"/>
            <a:ext cx="9067800" cy="3886200"/>
          </a:xfrm>
        </p:spPr>
        <p:txBody>
          <a:bodyPr/>
          <a:lstStyle/>
          <a:p>
            <a:pPr marL="630238" indent="-630238">
              <a:buNone/>
            </a:pPr>
            <a:r>
              <a:rPr lang="en-US" sz="3200" dirty="0" smtClean="0">
                <a:solidFill>
                  <a:schemeClr val="tx1"/>
                </a:solidFill>
              </a:rPr>
              <a:t>1</a:t>
            </a:r>
            <a:r>
              <a:rPr lang="zh-CN" altLang="en-US" sz="3200" dirty="0">
                <a:solidFill>
                  <a:schemeClr val="tx1"/>
                </a:solidFill>
              </a:rPr>
              <a:t>、在今天的信息中，哪一点或那一处经文触动了你？</a:t>
            </a:r>
            <a:endParaRPr lang="en-US" altLang="zh-CN" sz="3200" dirty="0">
              <a:solidFill>
                <a:schemeClr val="tx1"/>
              </a:solidFill>
            </a:endParaRPr>
          </a:p>
          <a:p>
            <a:pPr marL="630238" indent="-630238">
              <a:buNone/>
            </a:pPr>
            <a:r>
              <a:rPr lang="en-US" sz="3200" dirty="0">
                <a:solidFill>
                  <a:schemeClr val="tx1"/>
                </a:solidFill>
              </a:rPr>
              <a:t>2</a:t>
            </a:r>
            <a:r>
              <a:rPr lang="zh-CN" altLang="en-US" sz="3200" dirty="0">
                <a:solidFill>
                  <a:schemeClr val="tx1"/>
                </a:solidFill>
              </a:rPr>
              <a:t>、通过今天的信息，你领受到神对你说了什么？</a:t>
            </a:r>
            <a:endParaRPr lang="en-US" altLang="zh-CN" sz="3200" dirty="0">
              <a:solidFill>
                <a:schemeClr val="tx1"/>
              </a:solidFill>
            </a:endParaRPr>
          </a:p>
          <a:p>
            <a:pPr marL="630238" indent="-630238">
              <a:buNone/>
            </a:pPr>
            <a:r>
              <a:rPr lang="en-US" altLang="zh-CN" sz="3200" dirty="0">
                <a:solidFill>
                  <a:schemeClr val="tx1"/>
                </a:solidFill>
              </a:rPr>
              <a:t>3</a:t>
            </a:r>
            <a:r>
              <a:rPr lang="zh-CN" altLang="en-US" sz="3200" dirty="0">
                <a:solidFill>
                  <a:schemeClr val="tx1"/>
                </a:solidFill>
              </a:rPr>
              <a:t>、你打算如何回应神？在本周落实你的打算，并在周末细胞小组聚会中分享。</a:t>
            </a:r>
            <a:endParaRPr lang="en-US" altLang="zh-CN" sz="3200" dirty="0">
              <a:solidFill>
                <a:schemeClr val="tx1"/>
              </a:solidFill>
            </a:endParaRPr>
          </a:p>
          <a:p>
            <a:pPr marL="0" indent="0">
              <a:buNone/>
            </a:pPr>
            <a:endParaRPr lang="en-US" dirty="0"/>
          </a:p>
        </p:txBody>
      </p:sp>
      <p:sp>
        <p:nvSpPr>
          <p:cNvPr id="4" name="灯片编号占位符 3">
            <a:extLst>
              <a:ext uri="{FF2B5EF4-FFF2-40B4-BE49-F238E27FC236}">
                <a16:creationId xmlns:a16="http://schemas.microsoft.com/office/drawing/2014/main" xmlns="" id="{0B032421-044F-BE2E-8ED3-BE5CB923BDA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57</a:t>
            </a:fld>
            <a:endParaRPr lang="en-US" altLang="zh-CN">
              <a:solidFill>
                <a:srgbClr val="55554A"/>
              </a:solidFill>
            </a:endParaRPr>
          </a:p>
        </p:txBody>
      </p:sp>
    </p:spTree>
    <p:extLst>
      <p:ext uri="{BB962C8B-B14F-4D97-AF65-F5344CB8AC3E}">
        <p14:creationId xmlns:p14="http://schemas.microsoft.com/office/powerpoint/2010/main" val="3308719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9862C562-2D91-62F7-1AFA-C9D4DCAD5B01}"/>
              </a:ext>
            </a:extLst>
          </p:cNvPr>
          <p:cNvSpPr>
            <a:spLocks noGrp="1"/>
          </p:cNvSpPr>
          <p:nvPr>
            <p:ph idx="1"/>
          </p:nvPr>
        </p:nvSpPr>
        <p:spPr>
          <a:xfrm>
            <a:off x="28574" y="1190625"/>
            <a:ext cx="9115425" cy="3850482"/>
          </a:xfrm>
        </p:spPr>
        <p:txBody>
          <a:bodyPr/>
          <a:lstStyle/>
          <a:p>
            <a:pPr marL="0" indent="0">
              <a:buNone/>
            </a:pPr>
            <a:r>
              <a:rPr lang="en-US" altLang="zh-CN" sz="2800" b="1" dirty="0">
                <a:effectLst/>
                <a:ea typeface="DengXian" panose="02010600030101010101" pitchFamily="2" charset="-122"/>
                <a:cs typeface="Times New Roman" panose="02020603050405020304" pitchFamily="18" charset="0"/>
              </a:rPr>
              <a:t>	</a:t>
            </a:r>
            <a:r>
              <a:rPr lang="zh-CN" sz="2800" b="1" dirty="0">
                <a:solidFill>
                  <a:schemeClr val="tx1"/>
                </a:solidFill>
                <a:effectLst/>
                <a:ea typeface="DengXian" panose="02010600030101010101" pitchFamily="2" charset="-122"/>
                <a:cs typeface="Times New Roman" panose="02020603050405020304" pitchFamily="18" charset="0"/>
              </a:rPr>
              <a:t>举例来说，这次佳恩教会改换聚会堂址，有三个事实需要我们用属灵眼光来分辨：</a:t>
            </a:r>
            <a:endParaRPr lang="en-US" altLang="zh-CN" sz="2800" b="1" dirty="0">
              <a:solidFill>
                <a:schemeClr val="tx1"/>
              </a:solidFill>
              <a:effectLst/>
              <a:ea typeface="DengXian" panose="02010600030101010101" pitchFamily="2" charset="-122"/>
              <a:cs typeface="Times New Roman" panose="02020603050405020304" pitchFamily="18" charset="0"/>
            </a:endParaRPr>
          </a:p>
          <a:p>
            <a:pPr marL="0" indent="0">
              <a:buNone/>
            </a:pPr>
            <a:r>
              <a:rPr lang="en-US" sz="2800" b="1" dirty="0">
                <a:latin typeface="DengXian" panose="02010600030101010101" pitchFamily="2" charset="-122"/>
                <a:ea typeface="DengXian" panose="02010600030101010101" pitchFamily="2" charset="-122"/>
                <a:cs typeface="Times New Roman" panose="02020603050405020304" pitchFamily="18" charset="0"/>
              </a:rPr>
              <a:t>	</a:t>
            </a:r>
            <a:r>
              <a:rPr lang="en-US" sz="2800" b="1" dirty="0">
                <a:solidFill>
                  <a:srgbClr val="FF0000"/>
                </a:solidFill>
                <a:effectLst/>
                <a:latin typeface="DengXian" panose="02010600030101010101" pitchFamily="2" charset="-122"/>
                <a:cs typeface="Times New Roman" panose="02020603050405020304" pitchFamily="18" charset="0"/>
              </a:rPr>
              <a:t>1</a:t>
            </a:r>
            <a:r>
              <a:rPr lang="zh-CN" sz="2800" b="1" dirty="0">
                <a:solidFill>
                  <a:srgbClr val="FF0000"/>
                </a:solidFill>
                <a:effectLst/>
                <a:latin typeface="DengXian" panose="02010600030101010101" pitchFamily="2" charset="-122"/>
                <a:cs typeface="Times New Roman" panose="02020603050405020304" pitchFamily="18" charset="0"/>
              </a:rPr>
              <a:t>、</a:t>
            </a:r>
            <a:r>
              <a:rPr lang="zh-CN" sz="2800" b="1" dirty="0">
                <a:solidFill>
                  <a:schemeClr val="tx1"/>
                </a:solidFill>
                <a:effectLst/>
                <a:latin typeface="DengXian" panose="02010600030101010101" pitchFamily="2" charset="-122"/>
                <a:cs typeface="Times New Roman" panose="02020603050405020304" pitchFamily="18" charset="0"/>
              </a:rPr>
              <a:t>神为我们的新堂址开了一扇门，就是</a:t>
            </a:r>
            <a:r>
              <a:rPr lang="en-US" sz="2800" b="1" dirty="0">
                <a:solidFill>
                  <a:schemeClr val="tx1"/>
                </a:solidFill>
                <a:effectLst/>
                <a:latin typeface="DengXian" panose="02010600030101010101" pitchFamily="2" charset="-122"/>
                <a:cs typeface="Times New Roman" panose="02020603050405020304" pitchFamily="18" charset="0"/>
              </a:rPr>
              <a:t>Peace Church</a:t>
            </a:r>
            <a:r>
              <a:rPr lang="zh-CN" sz="2800" b="1" dirty="0">
                <a:solidFill>
                  <a:schemeClr val="tx1"/>
                </a:solidFill>
                <a:effectLst/>
                <a:latin typeface="DengXian" panose="02010600030101010101" pitchFamily="2" charset="-122"/>
                <a:cs typeface="Times New Roman" panose="02020603050405020304" pitchFamily="18" charset="0"/>
              </a:rPr>
              <a:t>；</a:t>
            </a:r>
            <a:endParaRPr lang="en-US" altLang="zh-CN" sz="2800" b="1" dirty="0">
              <a:solidFill>
                <a:schemeClr val="tx1"/>
              </a:solidFill>
              <a:effectLst/>
              <a:latin typeface="DengXian" panose="02010600030101010101" pitchFamily="2" charset="-122"/>
              <a:cs typeface="Times New Roman" panose="02020603050405020304" pitchFamily="18" charset="0"/>
            </a:endParaRPr>
          </a:p>
          <a:p>
            <a:pPr marL="0" indent="0">
              <a:buNone/>
            </a:pPr>
            <a:r>
              <a:rPr lang="en-US" sz="2800" b="1" dirty="0">
                <a:latin typeface="DengXian" panose="02010600030101010101" pitchFamily="2" charset="-122"/>
                <a:cs typeface="Times New Roman" panose="02020603050405020304" pitchFamily="18" charset="0"/>
              </a:rPr>
              <a:t>	</a:t>
            </a:r>
            <a:r>
              <a:rPr lang="en-US" sz="2800" b="1" dirty="0">
                <a:solidFill>
                  <a:srgbClr val="FF0000"/>
                </a:solidFill>
                <a:effectLst/>
                <a:latin typeface="DengXian" panose="02010600030101010101" pitchFamily="2" charset="-122"/>
                <a:cs typeface="Times New Roman" panose="02020603050405020304" pitchFamily="18" charset="0"/>
              </a:rPr>
              <a:t>2</a:t>
            </a:r>
            <a:r>
              <a:rPr lang="zh-CN" sz="2800" b="1" dirty="0">
                <a:solidFill>
                  <a:srgbClr val="FF0000"/>
                </a:solidFill>
                <a:effectLst/>
                <a:latin typeface="DengXian" panose="02010600030101010101" pitchFamily="2" charset="-122"/>
                <a:cs typeface="Times New Roman" panose="02020603050405020304" pitchFamily="18" charset="0"/>
              </a:rPr>
              <a:t>、</a:t>
            </a:r>
            <a:r>
              <a:rPr lang="en-US" sz="2800" b="1" dirty="0">
                <a:solidFill>
                  <a:schemeClr val="tx1"/>
                </a:solidFill>
                <a:effectLst/>
                <a:latin typeface="DengXian" panose="02010600030101010101" pitchFamily="2" charset="-122"/>
                <a:cs typeface="Times New Roman" panose="02020603050405020304" pitchFamily="18" charset="0"/>
              </a:rPr>
              <a:t>Peace Church</a:t>
            </a:r>
            <a:r>
              <a:rPr lang="zh-CN" sz="2800" b="1" dirty="0">
                <a:solidFill>
                  <a:schemeClr val="tx1"/>
                </a:solidFill>
                <a:effectLst/>
                <a:latin typeface="DengXian" panose="02010600030101010101" pitchFamily="2" charset="-122"/>
                <a:cs typeface="Times New Roman" panose="02020603050405020304" pitchFamily="18" charset="0"/>
              </a:rPr>
              <a:t>在许多方面都使我们满意，包括位置，规模，氛围等；</a:t>
            </a:r>
            <a:endParaRPr lang="en-US" altLang="zh-CN" sz="2800" b="1" dirty="0">
              <a:solidFill>
                <a:schemeClr val="tx1"/>
              </a:solidFill>
              <a:effectLst/>
              <a:latin typeface="DengXian" panose="02010600030101010101" pitchFamily="2" charset="-122"/>
              <a:cs typeface="Times New Roman" panose="02020603050405020304" pitchFamily="18" charset="0"/>
            </a:endParaRPr>
          </a:p>
          <a:p>
            <a:pPr marL="0" indent="0">
              <a:buNone/>
            </a:pPr>
            <a:r>
              <a:rPr lang="en-US" sz="2800" b="1" dirty="0">
                <a:latin typeface="DengXian" panose="02010600030101010101" pitchFamily="2" charset="-122"/>
                <a:cs typeface="Times New Roman" panose="02020603050405020304" pitchFamily="18" charset="0"/>
              </a:rPr>
              <a:t>	</a:t>
            </a:r>
            <a:r>
              <a:rPr lang="en-US" sz="2800" b="1" dirty="0">
                <a:solidFill>
                  <a:srgbClr val="FF0000"/>
                </a:solidFill>
                <a:effectLst/>
                <a:latin typeface="DengXian" panose="02010600030101010101" pitchFamily="2" charset="-122"/>
                <a:cs typeface="Times New Roman" panose="02020603050405020304" pitchFamily="18" charset="0"/>
              </a:rPr>
              <a:t>3</a:t>
            </a:r>
            <a:r>
              <a:rPr lang="zh-CN" sz="2800" b="1" dirty="0">
                <a:solidFill>
                  <a:srgbClr val="FF0000"/>
                </a:solidFill>
                <a:effectLst/>
                <a:latin typeface="DengXian" panose="02010600030101010101" pitchFamily="2" charset="-122"/>
                <a:cs typeface="Times New Roman" panose="02020603050405020304" pitchFamily="18" charset="0"/>
              </a:rPr>
              <a:t>、</a:t>
            </a:r>
            <a:r>
              <a:rPr lang="zh-CN" sz="2800" b="1" dirty="0">
                <a:solidFill>
                  <a:schemeClr val="tx1"/>
                </a:solidFill>
                <a:effectLst/>
                <a:latin typeface="DengXian" panose="02010600030101010101" pitchFamily="2" charset="-122"/>
                <a:cs typeface="Times New Roman" panose="02020603050405020304" pitchFamily="18" charset="0"/>
              </a:rPr>
              <a:t>新堂址也有一些不令人满意的地方，如聚会时间偏晚，没有停车场等。</a:t>
            </a:r>
            <a:endParaRPr lang="en-US" sz="2800" b="1" dirty="0">
              <a:solidFill>
                <a:schemeClr val="tx1"/>
              </a:solidFill>
            </a:endParaRPr>
          </a:p>
        </p:txBody>
      </p:sp>
      <p:sp>
        <p:nvSpPr>
          <p:cNvPr id="4" name="灯片编号占位符 3">
            <a:extLst>
              <a:ext uri="{FF2B5EF4-FFF2-40B4-BE49-F238E27FC236}">
                <a16:creationId xmlns:a16="http://schemas.microsoft.com/office/drawing/2014/main" xmlns="" id="{8BB1E466-B69A-6793-A4DD-198AC8F18D13}"/>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6</a:t>
            </a:fld>
            <a:endParaRPr lang="en-US" altLang="zh-CN">
              <a:solidFill>
                <a:srgbClr val="55554A"/>
              </a:solidFill>
            </a:endParaRPr>
          </a:p>
        </p:txBody>
      </p:sp>
    </p:spTree>
    <p:extLst>
      <p:ext uri="{BB962C8B-B14F-4D97-AF65-F5344CB8AC3E}">
        <p14:creationId xmlns:p14="http://schemas.microsoft.com/office/powerpoint/2010/main" val="3065489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12B89533-8AE7-9F12-7401-47FD6FCF0A40}"/>
              </a:ext>
            </a:extLst>
          </p:cNvPr>
          <p:cNvSpPr>
            <a:spLocks noGrp="1"/>
          </p:cNvSpPr>
          <p:nvPr>
            <p:ph idx="1"/>
          </p:nvPr>
        </p:nvSpPr>
        <p:spPr>
          <a:xfrm>
            <a:off x="0" y="1047750"/>
            <a:ext cx="9144000" cy="4095749"/>
          </a:xfrm>
        </p:spPr>
        <p:txBody>
          <a:bodyPr/>
          <a:lstStyle/>
          <a:p>
            <a:pPr marL="0" indent="0">
              <a:buNone/>
            </a:pPr>
            <a:r>
              <a:rPr lang="en-US" altLang="zh-CN" sz="2800" b="1" dirty="0">
                <a:effectLst/>
                <a:latin typeface="DengXian" panose="02010600030101010101" pitchFamily="2" charset="-122"/>
                <a:ea typeface="DengXian" panose="02010600030101010101" pitchFamily="2" charset="-122"/>
                <a:cs typeface="Times New Roman" panose="02020603050405020304" pitchFamily="18" charset="0"/>
              </a:rPr>
              <a:t>	</a:t>
            </a:r>
            <a:r>
              <a:rPr lang="zh-CN" sz="2800" b="1"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什么叫属灵眼光和属灵分辨呢？</a:t>
            </a:r>
            <a:r>
              <a:rPr lang="zh-CN" sz="2800" b="1"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关键就在于：意识到是神引导我们来到</a:t>
            </a:r>
            <a:r>
              <a:rPr lang="en-US" sz="2800" b="1"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Peace Church</a:t>
            </a:r>
            <a:r>
              <a:rPr lang="zh-CN" sz="2800" b="1"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rPr>
              <a:t>，祂在我们身上有美好的旨意。</a:t>
            </a:r>
            <a:endParaRPr lang="en-US" altLang="zh-CN" sz="2800" b="1" dirty="0">
              <a:solidFill>
                <a:srgbClr val="FF0000"/>
              </a:solidFill>
              <a:effectLst/>
              <a:latin typeface="DengXian" panose="02010600030101010101" pitchFamily="2" charset="-122"/>
              <a:ea typeface="DengXian" panose="02010600030101010101" pitchFamily="2" charset="-122"/>
              <a:cs typeface="Times New Roman" panose="02020603050405020304" pitchFamily="18" charset="0"/>
            </a:endParaRPr>
          </a:p>
          <a:p>
            <a:pPr marL="0" indent="0">
              <a:buNone/>
            </a:pPr>
            <a:r>
              <a:rPr lang="en-US" altLang="zh-CN" sz="2800" b="1" dirty="0">
                <a:latin typeface="DengXian" panose="02010600030101010101" pitchFamily="2" charset="-122"/>
                <a:ea typeface="DengXian" panose="02010600030101010101" pitchFamily="2" charset="-122"/>
                <a:cs typeface="Times New Roman" panose="02020603050405020304" pitchFamily="18" charset="0"/>
              </a:rPr>
              <a:t>	</a:t>
            </a:r>
            <a:r>
              <a:rPr lang="zh-CN" sz="2800" b="1"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教会连续三堂信息都在分享神的带领和神的旨意。</a:t>
            </a:r>
            <a:r>
              <a:rPr lang="en-US" altLang="zh-CN" sz="2800" b="1" dirty="0">
                <a:effectLst/>
                <a:latin typeface="DengXian" panose="02010600030101010101" pitchFamily="2" charset="-122"/>
                <a:ea typeface="DengXian" panose="02010600030101010101" pitchFamily="2" charset="-122"/>
                <a:cs typeface="Times New Roman" panose="02020603050405020304" pitchFamily="18" charset="0"/>
              </a:rPr>
              <a:t>	</a:t>
            </a:r>
            <a:r>
              <a:rPr lang="zh-CN" sz="2800" b="1"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rPr>
              <a:t>属灵的眼光是以神为中心的；</a:t>
            </a:r>
            <a:r>
              <a:rPr lang="zh-CN" altLang="en-US" sz="2800" b="1"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rPr>
              <a:t>它</a:t>
            </a:r>
            <a:r>
              <a:rPr lang="zh-CN" sz="2800" b="1"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rPr>
              <a:t>的大敌就是以个人的喜好和主张为中心，圣经中称为肉体。</a:t>
            </a:r>
            <a:endParaRPr lang="en-US" altLang="zh-CN" sz="2800" b="1"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endParaRPr>
          </a:p>
          <a:p>
            <a:pPr marL="0" indent="0">
              <a:buNone/>
            </a:pPr>
            <a:r>
              <a:rPr lang="en-US" altLang="zh-CN" sz="2800" b="1" dirty="0">
                <a:latin typeface="DengXian" panose="02010600030101010101" pitchFamily="2" charset="-122"/>
                <a:ea typeface="DengXian" panose="02010600030101010101" pitchFamily="2" charset="-122"/>
                <a:cs typeface="Times New Roman" panose="02020603050405020304" pitchFamily="18" charset="0"/>
              </a:rPr>
              <a:t>	</a:t>
            </a:r>
            <a:r>
              <a:rPr lang="zh-CN" sz="2800" b="1"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当年以色列人出埃及、经过旷野时，就遇到这个问题。那一代的以色列人没有学好这个功课，结果都倒毙在旷野。我们要引以为鉴。</a:t>
            </a: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B3621848-6B1B-5F35-C007-CFD3C9E576B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7</a:t>
            </a:fld>
            <a:endParaRPr lang="en-US" altLang="zh-CN">
              <a:solidFill>
                <a:srgbClr val="55554A"/>
              </a:solidFill>
            </a:endParaRPr>
          </a:p>
        </p:txBody>
      </p:sp>
    </p:spTree>
    <p:extLst>
      <p:ext uri="{BB962C8B-B14F-4D97-AF65-F5344CB8AC3E}">
        <p14:creationId xmlns:p14="http://schemas.microsoft.com/office/powerpoint/2010/main" val="1975604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BE37771E-2D3A-A638-D225-42C4DC6F70CD}"/>
              </a:ext>
            </a:extLst>
          </p:cNvPr>
          <p:cNvSpPr>
            <a:spLocks noGrp="1"/>
          </p:cNvSpPr>
          <p:nvPr>
            <p:ph idx="1"/>
          </p:nvPr>
        </p:nvSpPr>
        <p:spPr>
          <a:xfrm>
            <a:off x="-228600" y="1200150"/>
            <a:ext cx="9372600" cy="3943349"/>
          </a:xfrm>
        </p:spPr>
        <p:txBody>
          <a:bodyPr/>
          <a:lstStyle/>
          <a:p>
            <a:pPr indent="0">
              <a:spcAft>
                <a:spcPts val="800"/>
              </a:spcAft>
              <a:buNone/>
            </a:pPr>
            <a:r>
              <a:rPr lang="en-US" altLang="zh-CN" sz="2800" b="1" kern="100" dirty="0">
                <a:effectLst/>
                <a:latin typeface="Calibri" panose="020F0502020204030204" pitchFamily="34" charset="0"/>
                <a:ea typeface="DengXian" panose="02010600030101010101" pitchFamily="2" charset="-122"/>
                <a:cs typeface="Times New Roman" panose="02020603050405020304" pitchFamily="18" charset="0"/>
              </a:rPr>
              <a:t>	  </a:t>
            </a:r>
            <a:r>
              <a:rPr lang="zh-CN" sz="28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神既然为我们预备了新堂址，而且这个新堂址在许多方面都是适合我们的，很棒的。神为什么要留下一些缺点、不足呢？</a:t>
            </a:r>
            <a:endParaRPr lang="en-US" altLang="zh-CN" sz="28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pPr indent="0">
              <a:spcAft>
                <a:spcPts val="800"/>
              </a:spcAft>
              <a:buNone/>
            </a:pPr>
            <a:r>
              <a:rPr lang="en-US" altLang="zh-CN" sz="2800" b="1" kern="100" dirty="0">
                <a:solidFill>
                  <a:schemeClr val="tx1"/>
                </a:solidFill>
                <a:latin typeface="Calibri" panose="020F0502020204030204" pitchFamily="34" charset="0"/>
                <a:ea typeface="DengXian" panose="02010600030101010101" pitchFamily="2" charset="-122"/>
                <a:cs typeface="Times New Roman" panose="02020603050405020304" pitchFamily="18" charset="0"/>
              </a:rPr>
              <a:t>	  </a:t>
            </a:r>
            <a:r>
              <a:rPr lang="zh-CN" sz="28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答案是：</a:t>
            </a:r>
            <a:r>
              <a:rPr lang="zh-CN" sz="2800" b="1" kern="100" dirty="0">
                <a:solidFill>
                  <a:srgbClr val="2E24FC"/>
                </a:solidFill>
                <a:effectLst/>
                <a:latin typeface="Calibri" panose="020F0502020204030204" pitchFamily="34" charset="0"/>
                <a:ea typeface="DengXian" panose="02010600030101010101" pitchFamily="2" charset="-122"/>
                <a:cs typeface="Times New Roman" panose="02020603050405020304" pitchFamily="18" charset="0"/>
              </a:rPr>
              <a:t>神喜悦我们为信仰而付出一点代价，甘愿付出这点代价就代表我们对祂的寻求</a:t>
            </a:r>
            <a:r>
              <a:rPr lang="zh-CN" altLang="en-US" sz="2800" b="1" kern="100" dirty="0">
                <a:solidFill>
                  <a:srgbClr val="2E24FC"/>
                </a:solidFill>
                <a:effectLst/>
                <a:latin typeface="Calibri" panose="020F0502020204030204" pitchFamily="34" charset="0"/>
                <a:ea typeface="DengXian" panose="02010600030101010101" pitchFamily="2" charset="-122"/>
                <a:cs typeface="Times New Roman" panose="02020603050405020304" pitchFamily="18" charset="0"/>
              </a:rPr>
              <a:t>。</a:t>
            </a:r>
            <a:r>
              <a:rPr lang="zh-CN" sz="2800" b="1" kern="1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如果一切都很舒服、很方便，固然很好，但显不出我们对神的寻求，唯有我们甘愿为与神的旨意对齐付出代价才代表我们对神的寻求。</a:t>
            </a:r>
            <a:endParaRPr lang="en-US" dirty="0">
              <a:solidFill>
                <a:srgbClr val="7030A0"/>
              </a:solidFill>
            </a:endParaRPr>
          </a:p>
        </p:txBody>
      </p:sp>
      <p:sp>
        <p:nvSpPr>
          <p:cNvPr id="4" name="灯片编号占位符 3">
            <a:extLst>
              <a:ext uri="{FF2B5EF4-FFF2-40B4-BE49-F238E27FC236}">
                <a16:creationId xmlns:a16="http://schemas.microsoft.com/office/drawing/2014/main" xmlns="" id="{0D4303A9-0DC9-6185-7E77-9431386EEF9D}"/>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8</a:t>
            </a:fld>
            <a:endParaRPr lang="en-US" altLang="zh-CN">
              <a:solidFill>
                <a:srgbClr val="55554A"/>
              </a:solidFill>
            </a:endParaRPr>
          </a:p>
        </p:txBody>
      </p:sp>
    </p:spTree>
    <p:extLst>
      <p:ext uri="{BB962C8B-B14F-4D97-AF65-F5344CB8AC3E}">
        <p14:creationId xmlns:p14="http://schemas.microsoft.com/office/powerpoint/2010/main" val="1992740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6E411386-65BB-F363-2947-0346C0EF483E}"/>
              </a:ext>
            </a:extLst>
          </p:cNvPr>
          <p:cNvSpPr>
            <a:spLocks noGrp="1"/>
          </p:cNvSpPr>
          <p:nvPr>
            <p:ph idx="1"/>
          </p:nvPr>
        </p:nvSpPr>
        <p:spPr>
          <a:xfrm>
            <a:off x="76200" y="1200150"/>
            <a:ext cx="8991600" cy="3943349"/>
          </a:xfrm>
        </p:spPr>
        <p:txBody>
          <a:bodyPr/>
          <a:lstStyle/>
          <a:p>
            <a:pPr marL="0" indent="0">
              <a:buNone/>
            </a:pPr>
            <a:r>
              <a:rPr lang="en-US" altLang="zh-CN" sz="2400" b="1" kern="100" dirty="0">
                <a:effectLst/>
                <a:latin typeface="Calibri" panose="020F0502020204030204" pitchFamily="34" charset="0"/>
                <a:ea typeface="DengXian" panose="02010600030101010101" pitchFamily="2" charset="-122"/>
                <a:cs typeface="Times New Roman" panose="02020603050405020304" pitchFamily="18" charset="0"/>
              </a:rPr>
              <a:t>	</a:t>
            </a:r>
            <a:r>
              <a:rPr lang="zh-CN" sz="3200" b="1" kern="100" dirty="0">
                <a:solidFill>
                  <a:schemeClr val="tx1"/>
                </a:solidFill>
                <a:effectLst/>
                <a:latin typeface="Calibri" panose="020F0502020204030204" pitchFamily="34" charset="0"/>
                <a:ea typeface="KaiTi" panose="02010609060101010101" pitchFamily="49" charset="-122"/>
                <a:cs typeface="Times New Roman" panose="02020603050405020304" pitchFamily="18" charset="0"/>
              </a:rPr>
              <a:t>来十一</a:t>
            </a:r>
            <a:r>
              <a:rPr lang="en-US" sz="3200" b="1" kern="100" dirty="0">
                <a:solidFill>
                  <a:schemeClr val="tx1"/>
                </a:solidFill>
                <a:effectLst/>
                <a:latin typeface="KaiTi" panose="02010609060101010101" pitchFamily="49" charset="-122"/>
                <a:ea typeface="DengXian" panose="02010600030101010101" pitchFamily="2" charset="-122"/>
                <a:cs typeface="Times New Roman" panose="02020603050405020304" pitchFamily="18" charset="0"/>
              </a:rPr>
              <a:t>6</a:t>
            </a:r>
            <a:r>
              <a:rPr lang="zh-CN" sz="3200" b="1" kern="100" dirty="0">
                <a:solidFill>
                  <a:schemeClr val="tx1"/>
                </a:solidFill>
                <a:effectLst/>
                <a:latin typeface="KaiTi" panose="02010609060101010101" pitchFamily="49" charset="-122"/>
                <a:ea typeface="DengXian" panose="02010600030101010101" pitchFamily="2" charset="-122"/>
                <a:cs typeface="Times New Roman" panose="02020603050405020304" pitchFamily="18" charset="0"/>
              </a:rPr>
              <a:t>：</a:t>
            </a:r>
            <a:r>
              <a:rPr lang="zh-CN" sz="3200" b="1" kern="100" dirty="0">
                <a:solidFill>
                  <a:srgbClr val="FF0000"/>
                </a:solidFill>
                <a:effectLst/>
                <a:latin typeface="KaiTi" panose="02010609060101010101" pitchFamily="49" charset="-122"/>
                <a:ea typeface="KaiTi" panose="02010609060101010101" pitchFamily="49" charset="-122"/>
                <a:cs typeface="Times New Roman" panose="02020603050405020304" pitchFamily="18" charset="0"/>
              </a:rPr>
              <a:t>“人非有信，就不能得神的喜悦；因为到神面前来的人，必须信有神，且信祂赏赐那寻求祂的人。”</a:t>
            </a:r>
            <a:endParaRPr lang="en-US" altLang="zh-CN" sz="3200" b="1" kern="100" dirty="0">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r>
              <a:rPr lang="en-US" altLang="zh-CN" b="1" kern="100" dirty="0">
                <a:latin typeface="Calibri" panose="020F0502020204030204" pitchFamily="34" charset="0"/>
                <a:ea typeface="DengXian" panose="02010600030101010101" pitchFamily="2" charset="-122"/>
                <a:cs typeface="Times New Roman" panose="02020603050405020304" pitchFamily="18" charset="0"/>
              </a:rPr>
              <a:t>	</a:t>
            </a:r>
            <a:r>
              <a:rPr lang="zh-CN"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神喜悦</a:t>
            </a:r>
            <a:r>
              <a:rPr lang="zh-CN" altLang="en-US"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和</a:t>
            </a:r>
            <a:r>
              <a:rPr lang="zh-CN"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赏赐那寻求祂的人。我们有没有这个眼光呢？我盼望佳恩主堂每个家人都有这个眼光</a:t>
            </a:r>
            <a:r>
              <a:rPr lang="zh-CN" altLang="en-US"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，借此机会得神的喜悦和赏赐</a:t>
            </a:r>
            <a:r>
              <a:rPr lang="zh-CN"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a:t>
            </a:r>
            <a:endParaRPr lang="en-US" altLang="zh-CN"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r>
              <a:rPr lang="en-US" altLang="zh-CN" sz="3600" b="1" kern="100" dirty="0">
                <a:solidFill>
                  <a:schemeClr val="tx1"/>
                </a:solidFill>
                <a:latin typeface="Calibri" panose="020F0502020204030204" pitchFamily="34" charset="0"/>
                <a:ea typeface="DengXian" panose="02010600030101010101" pitchFamily="2" charset="-122"/>
                <a:cs typeface="Times New Roman" panose="02020603050405020304" pitchFamily="18" charset="0"/>
              </a:rPr>
              <a:t>	</a:t>
            </a:r>
            <a:r>
              <a:rPr lang="zh-CN"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下面我们转入今天的正题。</a:t>
            </a:r>
            <a:endParaRPr lang="en-US"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en-US" dirty="0"/>
          </a:p>
        </p:txBody>
      </p:sp>
      <p:sp>
        <p:nvSpPr>
          <p:cNvPr id="4" name="灯片编号占位符 3">
            <a:extLst>
              <a:ext uri="{FF2B5EF4-FFF2-40B4-BE49-F238E27FC236}">
                <a16:creationId xmlns:a16="http://schemas.microsoft.com/office/drawing/2014/main" xmlns="" id="{36B103B2-819D-E876-5928-AB4CBEB73BB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9</a:t>
            </a:fld>
            <a:endParaRPr lang="en-US" altLang="zh-CN">
              <a:solidFill>
                <a:srgbClr val="55554A"/>
              </a:solidFill>
            </a:endParaRPr>
          </a:p>
        </p:txBody>
      </p:sp>
    </p:spTree>
    <p:extLst>
      <p:ext uri="{BB962C8B-B14F-4D97-AF65-F5344CB8AC3E}">
        <p14:creationId xmlns:p14="http://schemas.microsoft.com/office/powerpoint/2010/main" val="5325354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1352</TotalTime>
  <Words>3539</Words>
  <Application>Microsoft Office PowerPoint</Application>
  <PresentationFormat>On-screen Show (16:9)</PresentationFormat>
  <Paragraphs>274</Paragraphs>
  <Slides>57</Slides>
  <Notes>1</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TS101790490[1]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一. 耶和华的圣名与圣经叙事的象征意义</vt:lpstr>
      <vt:lpstr>一. 耶和华的圣名与圣经叙事的象征意义</vt:lpstr>
      <vt:lpstr>一. 耶和华的圣名与圣经叙事的象征意义</vt:lpstr>
      <vt:lpstr>一. 耶和华的圣名与圣经叙事的象征意义</vt:lpstr>
      <vt:lpstr>一. 耶和华的圣名与圣经叙事的象征意义</vt:lpstr>
      <vt:lpstr>一. 耶和华的圣名与圣经叙事的象征意义</vt:lpstr>
      <vt:lpstr>一. 耶和华的圣名与圣经叙事的象征意义</vt:lpstr>
      <vt:lpstr>一. 耶和华的圣名与圣经叙事的象征意义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二、以色列人战胜亚玛力人的象征意义</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三、今日佳恩教会的应用： 建造互补模式的教会</vt:lpstr>
      <vt:lpstr>讨论题</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874</cp:revision>
  <dcterms:created xsi:type="dcterms:W3CDTF">2021-02-28T22:09:00Z</dcterms:created>
  <dcterms:modified xsi:type="dcterms:W3CDTF">2024-11-09T17:21:19Z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