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sldIdLst>
    <p:sldId id="849" r:id="rId2"/>
    <p:sldId id="1256" r:id="rId3"/>
    <p:sldId id="1289" r:id="rId4"/>
    <p:sldId id="1290" r:id="rId5"/>
    <p:sldId id="1366" r:id="rId6"/>
    <p:sldId id="1213" r:id="rId7"/>
    <p:sldId id="1364" r:id="rId8"/>
    <p:sldId id="1325" r:id="rId9"/>
    <p:sldId id="1365" r:id="rId10"/>
    <p:sldId id="1326" r:id="rId11"/>
    <p:sldId id="1327" r:id="rId12"/>
    <p:sldId id="1328" r:id="rId13"/>
    <p:sldId id="1329" r:id="rId14"/>
    <p:sldId id="1330" r:id="rId15"/>
    <p:sldId id="1331" r:id="rId16"/>
    <p:sldId id="1332" r:id="rId17"/>
    <p:sldId id="1333" r:id="rId18"/>
    <p:sldId id="1334" r:id="rId19"/>
    <p:sldId id="1335" r:id="rId20"/>
    <p:sldId id="1336" r:id="rId21"/>
    <p:sldId id="1337" r:id="rId22"/>
    <p:sldId id="1338" r:id="rId23"/>
    <p:sldId id="1339" r:id="rId24"/>
    <p:sldId id="1340" r:id="rId25"/>
    <p:sldId id="1341" r:id="rId26"/>
    <p:sldId id="1342" r:id="rId27"/>
    <p:sldId id="1343" r:id="rId28"/>
    <p:sldId id="1344" r:id="rId29"/>
    <p:sldId id="1345" r:id="rId30"/>
    <p:sldId id="1346" r:id="rId31"/>
    <p:sldId id="1347" r:id="rId32"/>
    <p:sldId id="1348" r:id="rId33"/>
    <p:sldId id="1349" r:id="rId34"/>
    <p:sldId id="1350" r:id="rId35"/>
    <p:sldId id="1351" r:id="rId36"/>
    <p:sldId id="1352" r:id="rId37"/>
    <p:sldId id="1353" r:id="rId38"/>
    <p:sldId id="1354" r:id="rId39"/>
    <p:sldId id="1355" r:id="rId40"/>
    <p:sldId id="1356" r:id="rId41"/>
    <p:sldId id="1357" r:id="rId42"/>
    <p:sldId id="1358" r:id="rId43"/>
    <p:sldId id="1359" r:id="rId44"/>
    <p:sldId id="1360" r:id="rId45"/>
    <p:sldId id="1361" r:id="rId46"/>
    <p:sldId id="1362" r:id="rId47"/>
    <p:sldId id="1363" r:id="rId48"/>
  </p:sldIdLst>
  <p:sldSz cx="9144000" cy="5143500" type="screen16x9"/>
  <p:notesSz cx="6858000" cy="91440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45" autoAdjust="0"/>
    <p:restoredTop sz="0" autoAdjust="0"/>
  </p:normalViewPr>
  <p:slideViewPr>
    <p:cSldViewPr showGuides="1">
      <p:cViewPr>
        <p:scale>
          <a:sx n="110" d="100"/>
          <a:sy n="110" d="100"/>
        </p:scale>
        <p:origin x="-778" y="-101"/>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2024-11-03</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2024年11月3日星期日</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2024年11月3日星期日</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2024年11月3日星期日</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2024年11月3日星期日</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2024年11月3日星期日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2024年11月3日星期日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200150"/>
            <a:ext cx="9144000" cy="3943350"/>
          </a:xfrm>
        </p:spPr>
        <p:txBody>
          <a:bodyPr/>
          <a:lstStyle/>
          <a:p>
            <a:pPr marL="0" marR="0" indent="0" algn="ctr">
              <a:spcBef>
                <a:spcPts val="600"/>
              </a:spcBef>
              <a:spcAft>
                <a:spcPts val="600"/>
              </a:spcAft>
              <a:buNone/>
            </a:pPr>
            <a:endParaRPr lang="en-US" altLang="zh-CN" sz="2800" b="1" dirty="0">
              <a:solidFill>
                <a:srgbClr val="FF0000"/>
              </a:solidFill>
              <a:ea typeface="KaiTi"/>
              <a:cs typeface="Times New Roman"/>
            </a:endParaRPr>
          </a:p>
          <a:p>
            <a:pPr marL="0" marR="0" indent="0" algn="ctr">
              <a:spcBef>
                <a:spcPts val="600"/>
              </a:spcBef>
              <a:spcAft>
                <a:spcPts val="600"/>
              </a:spcAft>
              <a:buNone/>
            </a:pPr>
            <a:r>
              <a:rPr lang="zh-CN" altLang="en-US" sz="6600" b="1" dirty="0">
                <a:solidFill>
                  <a:srgbClr val="FF0000"/>
                </a:solidFill>
                <a:ea typeface="KaiTi"/>
                <a:cs typeface="Times New Roman"/>
              </a:rPr>
              <a:t>建造世代同行的教会</a:t>
            </a:r>
            <a:endParaRPr lang="en-US" altLang="zh-CN" sz="6600" b="1" dirty="0">
              <a:solidFill>
                <a:srgbClr val="FF0000"/>
              </a:solidFill>
              <a:latin typeface="KaiTi" panose="02010609060101010101" pitchFamily="49" charset="-122"/>
              <a:ea typeface="KaiTi" panose="02010609060101010101" pitchFamily="49" charset="-122"/>
              <a:cs typeface="Times New Roman"/>
            </a:endParaRPr>
          </a:p>
          <a:p>
            <a:pPr marL="0" marR="0" indent="0" algn="ctr">
              <a:spcBef>
                <a:spcPts val="600"/>
              </a:spcBef>
              <a:spcAft>
                <a:spcPts val="600"/>
              </a:spcAft>
              <a:buNone/>
            </a:pPr>
            <a:endParaRPr lang="en-US" altLang="zh-CN" sz="2800" b="1" kern="100" dirty="0">
              <a:solidFill>
                <a:srgbClr val="2E24FC"/>
              </a:solidFill>
              <a:latin typeface="+mn-ea"/>
              <a:ea typeface="KaiTi" panose="02010609060101010101" charset="-122"/>
              <a:cs typeface="Times New Roman"/>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2024</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11</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3</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0">
              <a:spcBef>
                <a:spcPts val="600"/>
              </a:spcBef>
              <a:spcAft>
                <a:spcPts val="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约十七</a:t>
            </a:r>
            <a:r>
              <a:rPr lang="en-US" sz="3200" b="1" kern="100" dirty="0">
                <a:solidFill>
                  <a:schemeClr val="tx1"/>
                </a:solidFill>
                <a:latin typeface="DengXian"/>
                <a:ea typeface="DengXian"/>
                <a:cs typeface="Times New Roman"/>
              </a:rPr>
              <a:t>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“认识你独一的真神，并且认识你所差来的耶稣基督，这就是永生。”</a:t>
            </a:r>
            <a:endParaRPr lang="en-CA" sz="3200" kern="100" dirty="0">
              <a:solidFill>
                <a:srgbClr val="FF0000"/>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旧约启示中最重要的一件事，就是认识神是耶和华。新约启示在这个基础或前提上增加了一个要点，就是视耶稣基督为认识耶和华神的门和路。</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所以，新约的基督徒读旧约的时候，是通过耶稣基督这个门或这个视角来读的。这是读经的第一个原则。</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3332673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其次，第二个原则是：我们认识神，也是通过认识神的名来认识祂。旧约圣经中启示了神的名字不下几十个，其中最重要的名字有两个：一个叫</a:t>
            </a:r>
            <a:r>
              <a:rPr lang="zh-CN" altLang="en-US" sz="3200" b="1" kern="100" dirty="0">
                <a:solidFill>
                  <a:srgbClr val="FF0000"/>
                </a:solidFill>
                <a:latin typeface="Calibri"/>
                <a:ea typeface="DengXian"/>
                <a:cs typeface="Times New Roman"/>
              </a:rPr>
              <a:t>伊罗欣</a:t>
            </a:r>
            <a:r>
              <a:rPr lang="zh-CN" altLang="en-US" sz="3200" b="1" kern="100" dirty="0">
                <a:solidFill>
                  <a:schemeClr val="tx1"/>
                </a:solidFill>
                <a:latin typeface="Calibri"/>
                <a:ea typeface="DengXian"/>
                <a:cs typeface="Times New Roman"/>
              </a:rPr>
              <a:t>，一个叫</a:t>
            </a:r>
            <a:r>
              <a:rPr lang="zh-CN" altLang="en-US" sz="3200" b="1" kern="100" dirty="0">
                <a:solidFill>
                  <a:srgbClr val="FF0000"/>
                </a:solidFill>
                <a:latin typeface="Calibri"/>
                <a:ea typeface="DengXian"/>
                <a:cs typeface="Times New Roman"/>
              </a:rPr>
              <a:t>耶和华</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FF0000"/>
                </a:solidFill>
                <a:latin typeface="Calibri"/>
                <a:ea typeface="DengXian"/>
                <a:cs typeface="Times New Roman"/>
              </a:rPr>
              <a:t>伊罗欣</a:t>
            </a:r>
            <a:r>
              <a:rPr lang="zh-CN" altLang="en-US" sz="3200" b="1" kern="100" dirty="0">
                <a:solidFill>
                  <a:schemeClr val="tx1"/>
                </a:solidFill>
                <a:latin typeface="Calibri"/>
                <a:ea typeface="DengXian"/>
                <a:cs typeface="Times New Roman"/>
              </a:rPr>
              <a:t>这个名字是在创世记第一章中出现的神的名字，是指创造的神。</a:t>
            </a:r>
            <a:r>
              <a:rPr lang="zh-CN" sz="3200" b="1" dirty="0">
                <a:solidFill>
                  <a:srgbClr val="FF0000"/>
                </a:solidFill>
                <a:effectLst/>
                <a:ea typeface="DengXian" panose="02010600030101010101" pitchFamily="2" charset="-122"/>
                <a:cs typeface="Times New Roman" panose="02020603050405020304" pitchFamily="18" charset="0"/>
              </a:rPr>
              <a:t>伊罗欣</a:t>
            </a:r>
            <a:r>
              <a:rPr lang="zh-CN" sz="3200" b="1" dirty="0">
                <a:effectLst/>
                <a:ea typeface="DengXian" panose="02010600030101010101" pitchFamily="2" charset="-122"/>
                <a:cs typeface="Times New Roman" panose="02020603050405020304" pitchFamily="18" charset="0"/>
              </a:rPr>
              <a:t>及其字根</a:t>
            </a:r>
            <a:r>
              <a:rPr lang="zh-CN" altLang="en-US" sz="3200" b="1" dirty="0">
                <a:solidFill>
                  <a:srgbClr val="FF0000"/>
                </a:solidFill>
                <a:effectLst/>
                <a:ea typeface="DengXian" panose="02010600030101010101" pitchFamily="2" charset="-122"/>
                <a:cs typeface="Times New Roman" panose="02020603050405020304" pitchFamily="18" charset="0"/>
              </a:rPr>
              <a:t>以勒</a:t>
            </a:r>
            <a:r>
              <a:rPr lang="zh-CN" altLang="en-US" sz="3200" b="1" kern="100" dirty="0">
                <a:solidFill>
                  <a:schemeClr val="tx1"/>
                </a:solidFill>
                <a:latin typeface="Calibri"/>
                <a:ea typeface="DengXian"/>
                <a:cs typeface="Times New Roman"/>
              </a:rPr>
              <a:t>在旧约圣经中大约出现了</a:t>
            </a:r>
            <a:r>
              <a:rPr lang="en-US" sz="3200" b="1" kern="100" dirty="0">
                <a:solidFill>
                  <a:schemeClr val="tx1"/>
                </a:solidFill>
                <a:latin typeface="DengXian"/>
                <a:ea typeface="DengXian"/>
                <a:cs typeface="Times New Roman"/>
              </a:rPr>
              <a:t>2500</a:t>
            </a:r>
            <a:r>
              <a:rPr lang="zh-CN" altLang="en-US" sz="3200" b="1" kern="100" dirty="0">
                <a:solidFill>
                  <a:schemeClr val="tx1"/>
                </a:solidFill>
                <a:latin typeface="Calibri"/>
                <a:ea typeface="DengXian"/>
                <a:cs typeface="Times New Roman"/>
              </a:rPr>
              <a:t>多次。</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742950">
              <a:spcBef>
                <a:spcPts val="600"/>
              </a:spcBef>
              <a:spcAft>
                <a:spcPts val="0"/>
              </a:spcAft>
              <a:buNone/>
            </a:pPr>
            <a:r>
              <a:rPr lang="zh-CN" altLang="en-US" sz="2800" b="1" kern="100" dirty="0">
                <a:solidFill>
                  <a:srgbClr val="FF0000"/>
                </a:solidFill>
                <a:latin typeface="Calibri"/>
                <a:ea typeface="DengXian"/>
                <a:cs typeface="Times New Roman"/>
              </a:rPr>
              <a:t>伊罗欣</a:t>
            </a:r>
            <a:r>
              <a:rPr lang="zh-CN" altLang="en-US" sz="2800" b="1" kern="100" dirty="0">
                <a:solidFill>
                  <a:schemeClr val="tx1"/>
                </a:solidFill>
                <a:latin typeface="Calibri"/>
                <a:ea typeface="DengXian"/>
                <a:cs typeface="Times New Roman"/>
              </a:rPr>
              <a:t>及其字根</a:t>
            </a:r>
            <a:r>
              <a:rPr lang="zh-CN" altLang="en-US" sz="2800" b="1" kern="100" dirty="0">
                <a:solidFill>
                  <a:srgbClr val="FF0000"/>
                </a:solidFill>
                <a:latin typeface="Calibri"/>
                <a:ea typeface="DengXian"/>
                <a:cs typeface="Times New Roman"/>
              </a:rPr>
              <a:t>伊勒</a:t>
            </a:r>
            <a:r>
              <a:rPr lang="zh-CN" altLang="en-US" sz="2800" b="1" kern="100" dirty="0">
                <a:solidFill>
                  <a:schemeClr val="tx1"/>
                </a:solidFill>
                <a:latin typeface="Calibri"/>
                <a:ea typeface="DengXian"/>
                <a:cs typeface="Times New Roman"/>
              </a:rPr>
              <a:t>这个名字也是古代世界对“神明”的通用名称，是人在没有特殊启示下，可以与之联系的一位神</a:t>
            </a:r>
            <a:r>
              <a:rPr lang="en-US" altLang="zh-CN"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2800" b="1" kern="100" dirty="0">
                <a:solidFill>
                  <a:schemeClr val="tx1"/>
                </a:solidFill>
                <a:latin typeface="Calibri"/>
                <a:ea typeface="DengXian"/>
                <a:cs typeface="Times New Roman"/>
              </a:rPr>
              <a:t>但其中有一点不同。</a:t>
            </a:r>
            <a:r>
              <a:rPr lang="zh-CN" altLang="en-US" sz="2800" b="1" kern="100" dirty="0">
                <a:solidFill>
                  <a:srgbClr val="FF0000"/>
                </a:solidFill>
                <a:latin typeface="Calibri"/>
                <a:ea typeface="DengXian"/>
                <a:cs typeface="Times New Roman"/>
              </a:rPr>
              <a:t>伊罗欣</a:t>
            </a:r>
            <a:r>
              <a:rPr lang="zh-CN" altLang="en-US" sz="2800" b="1" kern="100" dirty="0">
                <a:solidFill>
                  <a:schemeClr val="tx1"/>
                </a:solidFill>
                <a:latin typeface="Calibri"/>
                <a:ea typeface="DengXian"/>
                <a:cs typeface="Times New Roman"/>
              </a:rPr>
              <a:t>是一个复数字。对于古代世界其他民族来说，复数可以是指数值上的复数，意即众神，也可以指至高的神。</a:t>
            </a:r>
            <a:endParaRPr lang="en-CA" sz="28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2800" b="1" kern="100" dirty="0">
                <a:solidFill>
                  <a:schemeClr val="tx1"/>
                </a:solidFill>
                <a:latin typeface="Calibri"/>
                <a:ea typeface="DengXian"/>
                <a:cs typeface="Times New Roman"/>
              </a:rPr>
              <a:t>但以色列民族相信独一真神。对他们来说，它是一个增强语气的复数，暗示这位上帝是体现了所有的神性。</a:t>
            </a:r>
            <a:endParaRPr lang="en-CA" sz="28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742950">
              <a:spcBef>
                <a:spcPts val="0"/>
              </a:spcBef>
              <a:spcAft>
                <a:spcPts val="0"/>
              </a:spcAft>
              <a:buNone/>
            </a:pPr>
            <a:r>
              <a:rPr lang="zh-CN" altLang="en-US" sz="3000" b="1" kern="100" dirty="0">
                <a:solidFill>
                  <a:srgbClr val="FF0000"/>
                </a:solidFill>
                <a:latin typeface="Calibri"/>
                <a:ea typeface="DengXian"/>
                <a:cs typeface="Times New Roman"/>
              </a:rPr>
              <a:t>耶和华（或雅巍）</a:t>
            </a:r>
            <a:r>
              <a:rPr lang="zh-CN" altLang="en-US" sz="3000" b="1" kern="100" dirty="0">
                <a:solidFill>
                  <a:schemeClr val="tx1"/>
                </a:solidFill>
                <a:latin typeface="Calibri"/>
                <a:ea typeface="DengXian"/>
                <a:cs typeface="Times New Roman"/>
              </a:rPr>
              <a:t>这个圣名是在创世记第二章中出现的神的名字，是指立约的神，是以色列民族所信仰和崇拜的独一真神。</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这个名字在古代版本的旧约圣经中大约出现了</a:t>
            </a:r>
            <a:r>
              <a:rPr lang="en-US" sz="3000" b="1" kern="100" dirty="0">
                <a:solidFill>
                  <a:schemeClr val="tx1"/>
                </a:solidFill>
                <a:latin typeface="DengXian"/>
                <a:ea typeface="DengXian"/>
                <a:cs typeface="Times New Roman"/>
              </a:rPr>
              <a:t>6500</a:t>
            </a:r>
            <a:r>
              <a:rPr lang="zh-CN" altLang="en-US" sz="3000" b="1" kern="100" dirty="0">
                <a:solidFill>
                  <a:schemeClr val="tx1"/>
                </a:solidFill>
                <a:latin typeface="Calibri"/>
                <a:ea typeface="DengXian"/>
                <a:cs typeface="Times New Roman"/>
              </a:rPr>
              <a:t>多次。</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盟约或圣约在圣经中非常重要，新约的福音跟旧约或前约一脉相承，新约救恩是建立在前约基础之上的，必须通过前约来理解。圣经中的盟约或圣约有两个主要特征：</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800100" marR="0" indent="-800100">
              <a:spcBef>
                <a:spcPts val="600"/>
              </a:spcBef>
              <a:spcAft>
                <a:spcPts val="600"/>
              </a:spcAft>
              <a:buNone/>
            </a:pPr>
            <a:r>
              <a:rPr lang="zh-CN" altLang="en-US" sz="3200" b="1" kern="100" dirty="0">
                <a:solidFill>
                  <a:srgbClr val="FF0000"/>
                </a:solidFill>
                <a:latin typeface="Calibri"/>
                <a:ea typeface="DengXian"/>
                <a:cs typeface="Times New Roman"/>
              </a:rPr>
              <a:t>一、</a:t>
            </a:r>
            <a:r>
              <a:rPr lang="zh-CN" altLang="en-US" sz="3200" b="1" kern="100" dirty="0">
                <a:solidFill>
                  <a:schemeClr val="tx1"/>
                </a:solidFill>
                <a:latin typeface="Calibri"/>
                <a:ea typeface="DengXian"/>
                <a:cs typeface="Times New Roman"/>
              </a:rPr>
              <a:t>它是由神单方面主动发起的，是绝对无条件的，这一点跟双方签订的有条件的合约或合同不同。</a:t>
            </a:r>
            <a:endParaRPr lang="en-CA" sz="3200" b="1" kern="100" dirty="0">
              <a:solidFill>
                <a:schemeClr val="tx1"/>
              </a:solidFill>
              <a:latin typeface="Calibri"/>
              <a:ea typeface="DengXian"/>
              <a:cs typeface="Times New Roman"/>
            </a:endParaRPr>
          </a:p>
          <a:p>
            <a:pPr marL="800100" marR="0" indent="-800100">
              <a:spcBef>
                <a:spcPts val="600"/>
              </a:spcBef>
              <a:spcAft>
                <a:spcPts val="600"/>
              </a:spcAft>
              <a:buNone/>
            </a:pPr>
            <a:r>
              <a:rPr lang="zh-CN" altLang="en-US" sz="3200" b="1" kern="100" dirty="0">
                <a:solidFill>
                  <a:srgbClr val="FF0000"/>
                </a:solidFill>
                <a:latin typeface="Calibri"/>
                <a:ea typeface="DengXian"/>
                <a:cs typeface="Times New Roman"/>
              </a:rPr>
              <a:t>二、</a:t>
            </a:r>
            <a:r>
              <a:rPr lang="zh-CN" altLang="en-US" sz="3200" b="1" kern="100" dirty="0">
                <a:solidFill>
                  <a:schemeClr val="tx1"/>
                </a:solidFill>
                <a:latin typeface="Calibri"/>
                <a:ea typeface="DengXian"/>
                <a:cs typeface="Times New Roman"/>
              </a:rPr>
              <a:t>它的建立和持续与否取决于另一方的回应：另一方可以拒绝或不回应，也可以回应。这就是说，圣约的建立和持续是有条件的，而且条件非常高，其中主要包括了两个要点：</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2700" y="1123950"/>
            <a:ext cx="9131300" cy="4057650"/>
          </a:xfrm>
        </p:spPr>
        <p:txBody>
          <a:bodyPr/>
          <a:lstStyle/>
          <a:p>
            <a:pPr marL="628650" marR="0" indent="-628650">
              <a:lnSpc>
                <a:spcPct val="107000"/>
              </a:lnSpc>
              <a:spcBef>
                <a:spcPts val="600"/>
              </a:spcBef>
              <a:spcAft>
                <a:spcPts val="600"/>
              </a:spcAft>
              <a:buNone/>
            </a:pPr>
            <a:r>
              <a:rPr lang="en-US" sz="3200" b="1" kern="100" dirty="0">
                <a:solidFill>
                  <a:srgbClr val="FF0000"/>
                </a:solidFill>
                <a:latin typeface="DengXian"/>
                <a:ea typeface="DengXian"/>
                <a:cs typeface="Times New Roman"/>
              </a:rPr>
              <a:t>1</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神有至高的主权，圣约的另一方面必须无条件地接受、降服和顺服；</a:t>
            </a:r>
            <a:endParaRPr lang="en-CA" sz="3200" b="1" kern="100" dirty="0">
              <a:solidFill>
                <a:schemeClr val="tx1"/>
              </a:solidFill>
              <a:latin typeface="Calibri"/>
              <a:ea typeface="DengXian"/>
              <a:cs typeface="Times New Roman"/>
            </a:endParaRPr>
          </a:p>
          <a:p>
            <a:pPr marL="628650" marR="0" indent="-628650">
              <a:lnSpc>
                <a:spcPct val="107000"/>
              </a:lnSpc>
              <a:spcBef>
                <a:spcPts val="600"/>
              </a:spcBef>
              <a:spcAft>
                <a:spcPts val="600"/>
              </a:spcAft>
              <a:buNone/>
            </a:pPr>
            <a:r>
              <a:rPr lang="en-US" sz="3200" b="1" kern="100" dirty="0">
                <a:solidFill>
                  <a:srgbClr val="FF0000"/>
                </a:solidFill>
                <a:latin typeface="DengXian"/>
                <a:ea typeface="DengXian"/>
                <a:cs typeface="Times New Roman"/>
              </a:rPr>
              <a:t>2</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神对约民没有止境的爱和彻底的承诺，同时也要求圣约的另一方归耶和华</a:t>
            </a:r>
            <a:r>
              <a:rPr lang="zh-CN" altLang="en-US" sz="3200" b="1" kern="100">
                <a:solidFill>
                  <a:schemeClr val="tx1"/>
                </a:solidFill>
                <a:latin typeface="Calibri"/>
                <a:ea typeface="DengXian"/>
                <a:cs typeface="Times New Roman"/>
              </a:rPr>
              <a:t>为圣，即忠诚和专一、</a:t>
            </a:r>
            <a:r>
              <a:rPr lang="zh-CN" altLang="en-US" sz="3200" b="1" kern="100" dirty="0">
                <a:solidFill>
                  <a:schemeClr val="tx1"/>
                </a:solidFill>
                <a:latin typeface="Calibri"/>
                <a:ea typeface="DengXian"/>
                <a:cs typeface="Times New Roman"/>
              </a:rPr>
              <a:t>奉献和委身。</a:t>
            </a:r>
            <a:endParaRPr lang="en-CA" sz="3200" b="1" kern="100" dirty="0">
              <a:solidFill>
                <a:schemeClr val="tx1"/>
              </a:solidFill>
              <a:latin typeface="Calibri"/>
              <a:ea typeface="DengXian"/>
              <a:cs typeface="Times New Roman"/>
            </a:endParaRPr>
          </a:p>
          <a:p>
            <a:pPr marL="628650" marR="0" indent="-628650">
              <a:lnSpc>
                <a:spcPct val="107000"/>
              </a:lnSpc>
              <a:spcBef>
                <a:spcPts val="600"/>
              </a:spcBef>
              <a:spcAft>
                <a:spcPts val="600"/>
              </a:spcAft>
              <a:buNone/>
            </a:pPr>
            <a:r>
              <a:rPr lang="en-US" sz="3200" kern="100" dirty="0">
                <a:solidFill>
                  <a:schemeClr val="tx1"/>
                </a:solidFill>
                <a:latin typeface="DengXian"/>
                <a:ea typeface="DengXian"/>
                <a:cs typeface="Times New Roman"/>
              </a:rPr>
              <a:t> </a:t>
            </a: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不幸的是，新教传统对福音和救恩的认识脱离了圣约的传统，结果对福音和救恩的认识产生了偏差。</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更确切地说，新教传统把握了圣约的第一个特征，即圣约发起的无条件性，却忽略了圣约的第二个特征，即圣约的建立和持续的有条件性。</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关于</a:t>
            </a:r>
            <a:r>
              <a:rPr lang="zh-CN" altLang="en-US" sz="3000" b="1" kern="100" dirty="0">
                <a:solidFill>
                  <a:srgbClr val="FF0000"/>
                </a:solidFill>
                <a:latin typeface="Calibri"/>
                <a:ea typeface="DengXian"/>
                <a:cs typeface="Times New Roman"/>
              </a:rPr>
              <a:t>“耶和华”</a:t>
            </a:r>
            <a:r>
              <a:rPr lang="zh-CN" altLang="en-US" sz="3000" b="1" kern="100" dirty="0">
                <a:solidFill>
                  <a:schemeClr val="tx1"/>
                </a:solidFill>
                <a:latin typeface="Calibri"/>
                <a:ea typeface="DengXian"/>
                <a:cs typeface="Times New Roman"/>
              </a:rPr>
              <a:t>这个圣名的起源和意思，一直是极多争议的课题。出三</a:t>
            </a:r>
            <a:r>
              <a:rPr lang="en-US" sz="3000" b="1" kern="100" dirty="0">
                <a:solidFill>
                  <a:schemeClr val="tx1"/>
                </a:solidFill>
                <a:latin typeface="DengXian"/>
                <a:ea typeface="DengXian"/>
                <a:cs typeface="Times New Roman"/>
              </a:rPr>
              <a:t>13-16</a:t>
            </a:r>
            <a:r>
              <a:rPr lang="zh-CN" altLang="en-US" sz="3000" b="1" kern="100" dirty="0">
                <a:solidFill>
                  <a:schemeClr val="tx1"/>
                </a:solidFill>
                <a:latin typeface="Calibri"/>
                <a:ea typeface="DengXian"/>
                <a:cs typeface="Times New Roman"/>
              </a:rPr>
              <a:t>这段经文，是旧约唯一解释耶和华这名称的地方，因此也是旧约启示神最重要的经文之一。</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它是神的自我介绍，神的名片。</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在这段经文中，摩西询问神，若有人问差他的上帝叫什么名字，他应该如何回答。接下来的经文，神针对摩西的问题作了两个层次的回答：</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indent="0">
              <a:spcBef>
                <a:spcPts val="600"/>
              </a:spcBef>
              <a:spcAft>
                <a:spcPts val="0"/>
              </a:spcAft>
              <a:buNone/>
            </a:pPr>
            <a:r>
              <a:rPr lang="en-US" altLang="zh-CN" sz="2800" b="1" kern="100" dirty="0">
                <a:solidFill>
                  <a:schemeClr val="tx1"/>
                </a:solidFill>
                <a:latin typeface="Calibri"/>
                <a:ea typeface="DengXian"/>
                <a:cs typeface="Times New Roman"/>
              </a:rPr>
              <a:t>1</a:t>
            </a:r>
            <a:r>
              <a:rPr lang="zh-CN" altLang="en-US" sz="2800" b="1" kern="100" dirty="0">
                <a:solidFill>
                  <a:schemeClr val="tx1"/>
                </a:solidFill>
                <a:latin typeface="Calibri"/>
                <a:ea typeface="DengXian"/>
                <a:cs typeface="Times New Roman"/>
              </a:rPr>
              <a:t>、第一个层次：“</a:t>
            </a:r>
            <a:r>
              <a:rPr lang="zh-CN" altLang="en-US" sz="2800" b="1" kern="100" dirty="0">
                <a:solidFill>
                  <a:schemeClr val="tx1"/>
                </a:solidFill>
                <a:latin typeface="Calibri"/>
                <a:ea typeface="KaiTi"/>
                <a:cs typeface="Times New Roman"/>
              </a:rPr>
              <a:t>神对摩西说：</a:t>
            </a:r>
            <a:r>
              <a:rPr lang="zh-CN" altLang="en-US" sz="2800" b="1" u="sng" kern="100" dirty="0">
                <a:solidFill>
                  <a:srgbClr val="FF0000"/>
                </a:solidFill>
                <a:latin typeface="Calibri"/>
                <a:ea typeface="KaiTi"/>
                <a:cs typeface="Times New Roman"/>
              </a:rPr>
              <a:t>‘我是自有永有的。</a:t>
            </a:r>
            <a:r>
              <a:rPr lang="zh-CN" altLang="en-US" sz="2800" b="1" u="sng" kern="100" dirty="0">
                <a:solidFill>
                  <a:schemeClr val="tx1"/>
                </a:solidFill>
                <a:latin typeface="Calibri"/>
                <a:ea typeface="KaiTi"/>
                <a:cs typeface="Times New Roman"/>
              </a:rPr>
              <a:t>’</a:t>
            </a:r>
            <a:r>
              <a:rPr lang="en-US" sz="2800" b="1" kern="100" dirty="0">
                <a:solidFill>
                  <a:schemeClr val="tx1"/>
                </a:solidFill>
                <a:latin typeface="KaiTi"/>
                <a:ea typeface="DengXian"/>
                <a:cs typeface="Times New Roman"/>
              </a:rPr>
              <a:t>……</a:t>
            </a:r>
            <a:r>
              <a:rPr lang="zh-CN" altLang="en-US" sz="2800" b="1" u="sng" kern="100" dirty="0">
                <a:solidFill>
                  <a:srgbClr val="FF0000"/>
                </a:solidFill>
                <a:latin typeface="Calibri"/>
                <a:ea typeface="KaiTi"/>
                <a:cs typeface="Times New Roman"/>
              </a:rPr>
              <a:t>耶和华是我的名</a:t>
            </a:r>
            <a:r>
              <a:rPr lang="zh-CN" altLang="en-US" sz="2800" b="1" kern="100" dirty="0">
                <a:solidFill>
                  <a:srgbClr val="FF0000"/>
                </a:solidFill>
                <a:latin typeface="Calibri"/>
                <a:ea typeface="KaiTi"/>
                <a:cs typeface="Times New Roman"/>
              </a:rPr>
              <a:t>，直到永远</a:t>
            </a:r>
            <a:r>
              <a:rPr lang="en-US" sz="2800" b="1" kern="100" dirty="0">
                <a:solidFill>
                  <a:srgbClr val="FF0000"/>
                </a:solidFill>
                <a:latin typeface="KaiTi"/>
                <a:ea typeface="DengXian"/>
                <a:cs typeface="Times New Roman"/>
              </a:rPr>
              <a:t>”</a:t>
            </a:r>
            <a:r>
              <a:rPr lang="zh-CN" altLang="en-US" sz="2800" b="1" kern="100" dirty="0">
                <a:solidFill>
                  <a:schemeClr val="tx1"/>
                </a:solidFill>
                <a:latin typeface="Calibri"/>
                <a:ea typeface="KaiTi"/>
                <a:cs typeface="Times New Roman"/>
              </a:rPr>
              <a:t>。</a:t>
            </a:r>
            <a:endParaRPr lang="en-CA" sz="2800" b="1" kern="100" dirty="0">
              <a:solidFill>
                <a:schemeClr val="tx1"/>
              </a:solidFill>
              <a:latin typeface="Calibri"/>
              <a:ea typeface="DengXian"/>
              <a:cs typeface="Times New Roman"/>
            </a:endParaRPr>
          </a:p>
          <a:p>
            <a:pPr marL="0" indent="0">
              <a:spcBef>
                <a:spcPts val="600"/>
              </a:spcBef>
              <a:spcAft>
                <a:spcPts val="0"/>
              </a:spcAft>
              <a:buNone/>
            </a:pPr>
            <a:r>
              <a:rPr lang="en-US" altLang="zh-CN" sz="2800" b="1" kern="100" dirty="0">
                <a:solidFill>
                  <a:schemeClr val="tx1"/>
                </a:solidFill>
                <a:latin typeface="Calibri"/>
                <a:ea typeface="DengXian"/>
                <a:cs typeface="Times New Roman"/>
              </a:rPr>
              <a:t>2</a:t>
            </a:r>
            <a:r>
              <a:rPr lang="zh-CN" altLang="en-US" sz="2800" b="1" kern="100" dirty="0">
                <a:solidFill>
                  <a:schemeClr val="tx1"/>
                </a:solidFill>
                <a:latin typeface="Calibri"/>
                <a:ea typeface="DengXian"/>
                <a:cs typeface="Times New Roman"/>
              </a:rPr>
              <a:t>、第二个层次：神两次重复地吩咐摩西：</a:t>
            </a:r>
            <a:endParaRPr lang="en-CA" sz="2800" b="1" kern="100" dirty="0">
              <a:solidFill>
                <a:schemeClr val="tx1"/>
              </a:solidFill>
              <a:latin typeface="Calibri"/>
              <a:ea typeface="DengXian"/>
              <a:cs typeface="Times New Roman"/>
            </a:endParaRPr>
          </a:p>
          <a:p>
            <a:pPr marL="114300" marR="0" indent="0">
              <a:spcBef>
                <a:spcPts val="600"/>
              </a:spcBef>
              <a:spcAft>
                <a:spcPts val="0"/>
              </a:spcAft>
              <a:buNone/>
            </a:pPr>
            <a:r>
              <a:rPr lang="zh-CN" altLang="en-US" sz="2800" b="1" kern="100" dirty="0">
                <a:solidFill>
                  <a:schemeClr val="tx1"/>
                </a:solidFill>
                <a:latin typeface="Calibri"/>
                <a:ea typeface="DengXian"/>
                <a:cs typeface="Times New Roman"/>
              </a:rPr>
              <a:t>（</a:t>
            </a:r>
            <a:r>
              <a:rPr lang="en-US" sz="2800" b="1" kern="100" dirty="0">
                <a:solidFill>
                  <a:schemeClr val="tx1"/>
                </a:solidFill>
                <a:latin typeface="DengXian"/>
                <a:ea typeface="DengXian"/>
                <a:cs typeface="Times New Roman"/>
              </a:rPr>
              <a:t>1</a:t>
            </a:r>
            <a:r>
              <a:rPr lang="zh-CN" altLang="en-US"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KaiTi"/>
                <a:cs typeface="Times New Roman"/>
              </a:rPr>
              <a:t>又说：‘你要对以色列人这样说：</a:t>
            </a:r>
            <a:r>
              <a:rPr lang="zh-CN" altLang="en-US" sz="2800" b="1" kern="100" dirty="0">
                <a:solidFill>
                  <a:srgbClr val="7030A0"/>
                </a:solidFill>
                <a:latin typeface="Calibri"/>
                <a:ea typeface="KaiTi"/>
                <a:cs typeface="Times New Roman"/>
              </a:rPr>
              <a:t>‘</a:t>
            </a:r>
            <a:r>
              <a:rPr lang="zh-CN" altLang="en-US" sz="2800" b="1" u="sng" kern="100" dirty="0">
                <a:solidFill>
                  <a:srgbClr val="7030A0"/>
                </a:solidFill>
                <a:latin typeface="Calibri"/>
                <a:ea typeface="KaiTi"/>
                <a:cs typeface="Times New Roman"/>
              </a:rPr>
              <a:t>耶和华你们的祖宗的神，就是亚伯拉罕的神，以撒的神，雅各的神</a:t>
            </a:r>
            <a:r>
              <a:rPr lang="zh-CN" altLang="en-US" sz="2800" b="1" kern="100" dirty="0">
                <a:solidFill>
                  <a:schemeClr val="tx1"/>
                </a:solidFill>
                <a:latin typeface="Calibri"/>
                <a:ea typeface="KaiTi"/>
                <a:cs typeface="Times New Roman"/>
              </a:rPr>
              <a:t>，打发我到你们这里来。’”</a:t>
            </a:r>
            <a:endParaRPr lang="en-CA" sz="2800" b="1" kern="100" dirty="0">
              <a:solidFill>
                <a:schemeClr val="tx1"/>
              </a:solidFill>
              <a:latin typeface="Calibri"/>
              <a:ea typeface="DengXian"/>
              <a:cs typeface="Times New Roman"/>
            </a:endParaRPr>
          </a:p>
          <a:p>
            <a:pPr marL="114300" marR="0" indent="0">
              <a:spcBef>
                <a:spcPts val="600"/>
              </a:spcBef>
              <a:spcAft>
                <a:spcPts val="0"/>
              </a:spcAft>
              <a:buNone/>
            </a:pPr>
            <a:r>
              <a:rPr lang="zh-CN" altLang="en-US" sz="2800" b="1" kern="100" dirty="0">
                <a:solidFill>
                  <a:schemeClr val="tx1"/>
                </a:solidFill>
                <a:latin typeface="Calibri"/>
                <a:ea typeface="KaiTi"/>
                <a:cs typeface="Times New Roman"/>
              </a:rPr>
              <a:t>（</a:t>
            </a:r>
            <a:r>
              <a:rPr lang="en-US" sz="2800" b="1" kern="100" dirty="0">
                <a:solidFill>
                  <a:schemeClr val="tx1"/>
                </a:solidFill>
                <a:latin typeface="KaiTi"/>
                <a:ea typeface="DengXian"/>
                <a:cs typeface="Times New Roman"/>
              </a:rPr>
              <a:t>2</a:t>
            </a:r>
            <a:r>
              <a:rPr lang="zh-CN" altLang="en-US" sz="2800" b="1" kern="100" dirty="0">
                <a:solidFill>
                  <a:schemeClr val="tx1"/>
                </a:solidFill>
                <a:latin typeface="Calibri"/>
                <a:ea typeface="KaiTi"/>
                <a:cs typeface="Times New Roman"/>
              </a:rPr>
              <a:t>）“你去召聚以色列的长老，对他们说：</a:t>
            </a:r>
            <a:r>
              <a:rPr lang="zh-CN" altLang="en-US" sz="2800" b="1" kern="100" dirty="0">
                <a:solidFill>
                  <a:srgbClr val="7030A0"/>
                </a:solidFill>
                <a:latin typeface="Calibri"/>
                <a:ea typeface="KaiTi"/>
                <a:cs typeface="Times New Roman"/>
              </a:rPr>
              <a:t>‘</a:t>
            </a:r>
            <a:r>
              <a:rPr lang="zh-CN" altLang="en-US" sz="2800" b="1" u="sng" kern="100" dirty="0">
                <a:solidFill>
                  <a:srgbClr val="7030A0"/>
                </a:solidFill>
                <a:latin typeface="Calibri"/>
                <a:ea typeface="KaiTi"/>
                <a:cs typeface="Times New Roman"/>
              </a:rPr>
              <a:t>耶和华你们祖宗的神，就是亚伯拉罕的神、以撒的神，雅各的神，</a:t>
            </a:r>
            <a:r>
              <a:rPr lang="zh-CN" altLang="en-US" sz="2800" b="1" kern="100" dirty="0">
                <a:solidFill>
                  <a:schemeClr val="tx1"/>
                </a:solidFill>
                <a:latin typeface="Calibri"/>
                <a:ea typeface="KaiTi"/>
                <a:cs typeface="Times New Roman"/>
              </a:rPr>
              <a:t>向我显现”。</a:t>
            </a:r>
            <a:endParaRPr lang="en-CA" sz="28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第一个层次中，对于神的名字</a:t>
            </a:r>
            <a:r>
              <a:rPr lang="zh-CN" altLang="en-US" sz="3200" b="1" kern="100" dirty="0">
                <a:solidFill>
                  <a:srgbClr val="FF0000"/>
                </a:solidFill>
                <a:latin typeface="Calibri"/>
                <a:ea typeface="KaiTi"/>
                <a:cs typeface="Times New Roman"/>
              </a:rPr>
              <a:t>“我是自有永有的”</a:t>
            </a:r>
            <a:r>
              <a:rPr lang="zh-CN" altLang="en-US" sz="3200" b="1" kern="100" dirty="0">
                <a:solidFill>
                  <a:schemeClr val="tx1"/>
                </a:solidFill>
                <a:latin typeface="Calibri"/>
                <a:ea typeface="DengXian"/>
                <a:cs typeface="Times New Roman"/>
              </a:rPr>
              <a:t>解释，最有可能的是，它启示了上帝的恒常性和可依靠性。它传达了一个观念，就是上帝的本体和本性，祂的承诺、信实和同在是永远不会改变的。</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第二个层次中，神的名字中包含了两个要点：</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a:t>
            </a:r>
            <a:r>
              <a:rPr lang="en-US" sz="3200" b="1" kern="100" dirty="0" err="1">
                <a:solidFill>
                  <a:schemeClr val="tx1"/>
                </a:solidFill>
                <a:latin typeface="DengXian"/>
                <a:ea typeface="DengXian"/>
                <a:cs typeface="Times New Roman"/>
              </a:rPr>
              <a:t>i</a:t>
            </a:r>
            <a:r>
              <a:rPr lang="zh-CN" altLang="en-US" sz="3200" b="1" kern="100" dirty="0">
                <a:solidFill>
                  <a:schemeClr val="tx1"/>
                </a:solidFill>
                <a:latin typeface="Calibri"/>
                <a:ea typeface="DengXian"/>
                <a:cs typeface="Times New Roman"/>
              </a:rPr>
              <a:t>）神是与以色列祖先立约的神；</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ii</a:t>
            </a:r>
            <a:r>
              <a:rPr lang="zh-CN" altLang="en-US" sz="3200" b="1" kern="100" dirty="0">
                <a:solidFill>
                  <a:schemeClr val="tx1"/>
                </a:solidFill>
                <a:latin typeface="Calibri"/>
                <a:ea typeface="DengXian"/>
                <a:cs typeface="Times New Roman"/>
              </a:rPr>
              <a:t>）神是与祂子民世世代代同在的守约的神</a:t>
            </a:r>
            <a:r>
              <a:rPr lang="en-US" altLang="zh-CN"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123950"/>
            <a:ext cx="9135035" cy="4019550"/>
          </a:xfrm>
        </p:spPr>
        <p:txBody>
          <a:bodyPr/>
          <a:lstStyle/>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上主日我们在证道信息中讲到，佳恩离开喜讯会是出自神的心意和神的带领，并且神带领佳恩离开喜讯会是要提升我们、祝福我们，带领我们有一个新的开始，迈向一个新的征程。</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然而，这个新的征程究竟有什么新的内容和特点呢？</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答案就是：建立世代同行的教会，其中有如下四个主要的理由：</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1885402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所以，经文还另外补充了一句：</a:t>
            </a:r>
            <a:r>
              <a:rPr lang="zh-CN" altLang="en-US" sz="3200" b="1" kern="100" dirty="0">
                <a:solidFill>
                  <a:srgbClr val="FF0000"/>
                </a:solidFill>
                <a:latin typeface="Calibri"/>
                <a:ea typeface="KaiTi"/>
                <a:cs typeface="Times New Roman"/>
              </a:rPr>
              <a:t>“这也是我的纪念，直到万代。”</a:t>
            </a:r>
            <a:endParaRPr lang="en-CA" sz="3200" b="1" kern="100" dirty="0">
              <a:latin typeface="Calibri"/>
              <a:ea typeface="DengXian"/>
              <a:cs typeface="Times New Roman"/>
            </a:endParaRPr>
          </a:p>
          <a:p>
            <a:pPr marL="0" marR="0" indent="800100">
              <a:spcBef>
                <a:spcPts val="600"/>
              </a:spcBef>
              <a:spcAft>
                <a:spcPts val="600"/>
              </a:spcAft>
              <a:buNone/>
            </a:pPr>
            <a:r>
              <a:rPr lang="zh-CN" altLang="en-US" sz="3200" b="1" kern="100" dirty="0">
                <a:solidFill>
                  <a:srgbClr val="000000"/>
                </a:solidFill>
                <a:latin typeface="Calibri"/>
                <a:ea typeface="DengXian"/>
                <a:cs typeface="Times New Roman"/>
              </a:rPr>
              <a:t>使徒保罗在以弗所书中用祷告回应旧约这一段经文：</a:t>
            </a:r>
            <a:endParaRPr lang="en-CA" sz="3200" b="1" kern="100" dirty="0">
              <a:latin typeface="Calibri"/>
              <a:ea typeface="DengXian"/>
              <a:cs typeface="Times New Roman"/>
            </a:endParaRPr>
          </a:p>
          <a:p>
            <a:pPr marL="0" marR="0" indent="800100">
              <a:spcBef>
                <a:spcPts val="600"/>
              </a:spcBef>
              <a:spcAft>
                <a:spcPts val="600"/>
              </a:spcAft>
              <a:buNone/>
            </a:pPr>
            <a:r>
              <a:rPr lang="zh-CN" altLang="en-US" sz="3200" b="1" kern="100" dirty="0">
                <a:solidFill>
                  <a:srgbClr val="000000"/>
                </a:solidFill>
                <a:latin typeface="Calibri"/>
                <a:ea typeface="DengXian"/>
                <a:cs typeface="Times New Roman"/>
              </a:rPr>
              <a:t>弗三</a:t>
            </a:r>
            <a:r>
              <a:rPr lang="en-US" sz="3200" b="1" kern="100" dirty="0">
                <a:solidFill>
                  <a:srgbClr val="000000"/>
                </a:solidFill>
                <a:latin typeface="DengXian"/>
                <a:ea typeface="DengXian"/>
                <a:cs typeface="Times New Roman"/>
              </a:rPr>
              <a:t>21</a:t>
            </a:r>
            <a:r>
              <a:rPr lang="zh-CN" altLang="en-US" sz="3200" b="1" kern="100" dirty="0">
                <a:solidFill>
                  <a:srgbClr val="000000"/>
                </a:solidFill>
                <a:latin typeface="Calibri"/>
                <a:ea typeface="DengXian"/>
                <a:cs typeface="Times New Roman"/>
              </a:rPr>
              <a:t>：</a:t>
            </a:r>
            <a:r>
              <a:rPr lang="zh-CN" altLang="en-US" sz="3200" b="1" kern="100" dirty="0">
                <a:solidFill>
                  <a:srgbClr val="FF0000"/>
                </a:solidFill>
                <a:latin typeface="Calibri"/>
                <a:ea typeface="KaiTi"/>
                <a:cs typeface="Times New Roman"/>
              </a:rPr>
              <a:t>“但愿祂在教会中，并在基督耶稣里，得着荣耀，直到世世代代，永永远远。阿们！”</a:t>
            </a:r>
            <a:endParaRPr lang="en-CA" sz="3200" kern="100" dirty="0">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由此可见，神以世代同行来为自己命名，是因为神以祂立约子民的世代同行为自己的荣耀。当神的子民世世代代同心同行的时候，神就世世代代、永永远远得着荣耀。</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我们可以这样来理解天父的心：一个老人一生中最感自豪，最想跟人展现的事情是什么？是他一生取得的成就？银行的存款？豪宅或豪车？都不是。</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他最感自豪，也最想跟人展现的是一张照片，一张全家福的照片，一张儿孙满堂的照片。</a:t>
            </a:r>
            <a:endParaRPr lang="en-CA" sz="28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不是吗？类似的，天父最感荣耀的事情就是祂的立约子民世代同行，直到世世代代、永永远远。</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但愿每一个耶稣的门徒和每一个神的儿女都能认识我们的神，是一位以世代同行命名的神，并回应使徒保罗的祷告，让天父的心得满足，天父的名得荣耀。</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742950">
              <a:spcBef>
                <a:spcPts val="0"/>
              </a:spcBef>
              <a:spcAft>
                <a:spcPts val="0"/>
              </a:spcAft>
              <a:buNone/>
            </a:pPr>
            <a:r>
              <a:rPr lang="zh-CN" altLang="en-US" sz="3000" b="1" kern="100" dirty="0">
                <a:solidFill>
                  <a:schemeClr val="tx1"/>
                </a:solidFill>
                <a:latin typeface="Calibri"/>
                <a:ea typeface="DengXian"/>
                <a:cs typeface="Times New Roman"/>
              </a:rPr>
              <a:t>玛四</a:t>
            </a:r>
            <a:r>
              <a:rPr lang="en-US" sz="3000" b="1" kern="100" dirty="0">
                <a:solidFill>
                  <a:schemeClr val="tx1"/>
                </a:solidFill>
                <a:latin typeface="DengXian"/>
                <a:ea typeface="DengXian"/>
                <a:cs typeface="Times New Roman"/>
              </a:rPr>
              <a:t>5-6</a:t>
            </a:r>
            <a:r>
              <a:rPr lang="zh-CN" altLang="en-US" sz="3000" b="1" kern="100" dirty="0">
                <a:solidFill>
                  <a:schemeClr val="tx1"/>
                </a:solidFill>
                <a:latin typeface="Calibri"/>
                <a:ea typeface="KaiTi"/>
                <a:cs typeface="Times New Roman"/>
              </a:rPr>
              <a:t>：</a:t>
            </a:r>
            <a:r>
              <a:rPr lang="zh-CN" altLang="en-US" sz="3000" b="1" kern="100" dirty="0">
                <a:solidFill>
                  <a:srgbClr val="FF0000"/>
                </a:solidFill>
                <a:latin typeface="Calibri"/>
                <a:ea typeface="KaiTi"/>
                <a:cs typeface="Times New Roman"/>
              </a:rPr>
              <a:t>“看哪，耶和华大而可畏之日未到以前，我必差遣先知以利亚到你们那里去。他必使父亲的心转向儿女，儿女的心转向父亲，免得我来咒诅遍地。”</a:t>
            </a:r>
            <a:endParaRPr lang="en-CA" sz="3000" kern="100" dirty="0">
              <a:solidFill>
                <a:srgbClr val="FF0000"/>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 这两节经文是旧约中最后一卷书的最后两节经文。</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在这两节经文里，</a:t>
            </a:r>
            <a:r>
              <a:rPr lang="zh-CN" altLang="en-US" sz="3000" b="1" kern="100" dirty="0">
                <a:solidFill>
                  <a:srgbClr val="FF0000"/>
                </a:solidFill>
                <a:latin typeface="Calibri"/>
                <a:ea typeface="KaiTi"/>
                <a:cs typeface="Times New Roman"/>
              </a:rPr>
              <a:t>“耶和华大而可畏之日”</a:t>
            </a:r>
            <a:r>
              <a:rPr lang="zh-CN" altLang="en-US" sz="3000" b="1" kern="100" dirty="0">
                <a:solidFill>
                  <a:schemeClr val="tx1"/>
                </a:solidFill>
                <a:latin typeface="Calibri"/>
                <a:ea typeface="DengXian"/>
                <a:cs typeface="Times New Roman"/>
              </a:rPr>
              <a:t>是旧约中反复出现的一个片语，意指末日大灾难和大审判的日子。</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559868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在新约中，这个片语意指基督二次降临之前和之时的末日大灾难。</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我们看当今世界的局势，就知道这个日子已经非常靠近了。</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我们看到以哈战争正在升级为以色列与伊朗的战争；</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由于北韩的出兵参战，俄乌战争也面临升级为世界大战的危险。</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此外，另一个显著的普世性场景就是家庭的破裂和教会的分裂。</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近半个多世纪以来，我们看到普世性家庭破裂日益严重，离婚率节节攀升。</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此外，我们看到普世性的代沟越来越窄，也越来越深。</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就婚姻而言，</a:t>
            </a:r>
            <a:r>
              <a:rPr lang="en-US" sz="3000" b="1" kern="100" dirty="0">
                <a:solidFill>
                  <a:schemeClr val="tx1"/>
                </a:solidFill>
                <a:latin typeface="DengXian"/>
                <a:ea typeface="DengXian"/>
                <a:cs typeface="Times New Roman"/>
              </a:rPr>
              <a:t>20</a:t>
            </a:r>
            <a:r>
              <a:rPr lang="zh-CN" altLang="en-US" sz="3000" b="1" kern="100" dirty="0">
                <a:solidFill>
                  <a:schemeClr val="tx1"/>
                </a:solidFill>
                <a:latin typeface="Calibri"/>
                <a:ea typeface="DengXian"/>
                <a:cs typeface="Times New Roman"/>
              </a:rPr>
              <a:t>世纪</a:t>
            </a:r>
            <a:r>
              <a:rPr lang="en-US" sz="3000" b="1" kern="100" dirty="0">
                <a:solidFill>
                  <a:schemeClr val="tx1"/>
                </a:solidFill>
                <a:latin typeface="DengXian"/>
                <a:ea typeface="DengXian"/>
                <a:cs typeface="Times New Roman"/>
              </a:rPr>
              <a:t>50</a:t>
            </a:r>
            <a:r>
              <a:rPr lang="zh-CN" altLang="en-US" sz="3000" b="1" kern="100" dirty="0">
                <a:solidFill>
                  <a:schemeClr val="tx1"/>
                </a:solidFill>
                <a:latin typeface="Calibri"/>
                <a:ea typeface="DengXian"/>
                <a:cs typeface="Times New Roman"/>
              </a:rPr>
              <a:t>年代以前，我们的父辈以及以前的千百年大都奉行从一而终。</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spcBef>
                <a:spcPts val="600"/>
              </a:spcBef>
              <a:spcAft>
                <a:spcPts val="0"/>
              </a:spcAft>
              <a:buNone/>
            </a:pPr>
            <a:r>
              <a:rPr lang="en-US" sz="3200" b="1" kern="100" dirty="0">
                <a:solidFill>
                  <a:schemeClr val="tx1"/>
                </a:solidFill>
                <a:latin typeface="DengXian"/>
                <a:ea typeface="DengXian"/>
                <a:cs typeface="Times New Roman"/>
              </a:rPr>
              <a:t>20</a:t>
            </a:r>
            <a:r>
              <a:rPr lang="zh-CN" altLang="en-US" sz="3200" b="1" kern="100" dirty="0">
                <a:solidFill>
                  <a:schemeClr val="tx1"/>
                </a:solidFill>
                <a:latin typeface="Calibri"/>
                <a:ea typeface="DengXian"/>
                <a:cs typeface="Times New Roman"/>
              </a:rPr>
              <a:t>世纪后半期，我们这一代和下一代大部分奉行有问题就离婚；</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en-US" sz="3200" b="1" kern="100" dirty="0">
                <a:solidFill>
                  <a:schemeClr val="tx1"/>
                </a:solidFill>
                <a:latin typeface="DengXian"/>
                <a:ea typeface="DengXian"/>
                <a:cs typeface="Times New Roman"/>
              </a:rPr>
              <a:t>21</a:t>
            </a:r>
            <a:r>
              <a:rPr lang="zh-CN" altLang="en-US" sz="3200" b="1" kern="100" dirty="0">
                <a:solidFill>
                  <a:schemeClr val="tx1"/>
                </a:solidFill>
                <a:latin typeface="Calibri"/>
                <a:ea typeface="DengXian"/>
                <a:cs typeface="Times New Roman"/>
              </a:rPr>
              <a:t>世纪开始越来越多的人奉行只同居不结婚。</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由于世界变化的节奏越来越快，再加上进入网络世代，代沟也越来越窄，越来越深。</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过去几十年才有一个代沟，现在十年，甚至</a:t>
            </a:r>
            <a:r>
              <a:rPr lang="en-US" sz="3200" b="1" kern="100" dirty="0">
                <a:solidFill>
                  <a:schemeClr val="tx1"/>
                </a:solidFill>
                <a:latin typeface="DengXian"/>
                <a:ea typeface="DengXian"/>
                <a:cs typeface="Times New Roman"/>
              </a:rPr>
              <a:t>5</a:t>
            </a:r>
            <a:r>
              <a:rPr lang="zh-CN" altLang="en-US" sz="3200" b="1" kern="100" dirty="0">
                <a:solidFill>
                  <a:schemeClr val="tx1"/>
                </a:solidFill>
                <a:latin typeface="Calibri"/>
                <a:ea typeface="DengXian"/>
                <a:cs typeface="Times New Roman"/>
              </a:rPr>
              <a:t>年就有一个代沟。</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世界的潮流是如此，教会的趋势也相差不大。</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不难看到，新教教会日益分裂，独立的教派和教会越来越多。</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en-US" sz="3200" b="1" kern="100" dirty="0">
                <a:solidFill>
                  <a:schemeClr val="tx1"/>
                </a:solidFill>
                <a:latin typeface="DengXian"/>
                <a:ea typeface="DengXian"/>
                <a:cs typeface="Times New Roman"/>
              </a:rPr>
              <a:t>20</a:t>
            </a:r>
            <a:r>
              <a:rPr lang="zh-CN" altLang="en-US" sz="3200" b="1" kern="100" dirty="0">
                <a:solidFill>
                  <a:schemeClr val="tx1"/>
                </a:solidFill>
                <a:latin typeface="Calibri"/>
                <a:ea typeface="DengXian"/>
                <a:cs typeface="Times New Roman"/>
              </a:rPr>
              <a:t>世纪中叶，许多欧洲的古老教堂都已经空空荡荡，成为文物，供游客观赏，有的更被转变成异教的教堂。</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en-US" sz="3200" b="1" kern="100" dirty="0">
                <a:solidFill>
                  <a:schemeClr val="tx1"/>
                </a:solidFill>
                <a:latin typeface="DengXian"/>
                <a:ea typeface="DengXian"/>
                <a:cs typeface="Times New Roman"/>
              </a:rPr>
              <a:t>21</a:t>
            </a:r>
            <a:r>
              <a:rPr lang="zh-CN" altLang="en-US" sz="3200" b="1" kern="100" dirty="0">
                <a:solidFill>
                  <a:schemeClr val="tx1"/>
                </a:solidFill>
                <a:latin typeface="Calibri"/>
                <a:ea typeface="DengXian"/>
                <a:cs typeface="Times New Roman"/>
              </a:rPr>
              <a:t>世纪，许多北美的教堂也被转变为住宅区，或转变成异教的教堂。</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不仅如此，世代同堂的教会越来越少；我们看到的反倒是，只有老人的教会越来越多，只有一个年龄层的教会也越来越多。</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人们发现，信仰的传承变得越来越困难。</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尤其是移民的教会，不仅受到世界潮流的冲击，而且还受到语言文化的冲击，因为移民的下一代受到外国语言和文化环境的影响比他们的父母辈大很多。</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742950">
              <a:spcBef>
                <a:spcPts val="600"/>
              </a:spcBef>
              <a:spcAft>
                <a:spcPts val="600"/>
              </a:spcAft>
              <a:buNone/>
            </a:pPr>
            <a:r>
              <a:rPr lang="zh-CN" altLang="en-US" sz="2800" b="1" kern="100" dirty="0">
                <a:solidFill>
                  <a:schemeClr val="tx1"/>
                </a:solidFill>
                <a:latin typeface="Calibri"/>
                <a:ea typeface="DengXian"/>
                <a:cs typeface="Times New Roman"/>
              </a:rPr>
              <a:t>佳恩教会还遇到一个额外的挑战，就是聚会场所的限制。</a:t>
            </a:r>
            <a:endParaRPr lang="en-CA" sz="28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2800" b="1" kern="100" dirty="0">
                <a:solidFill>
                  <a:schemeClr val="tx1"/>
                </a:solidFill>
                <a:latin typeface="Calibri"/>
                <a:ea typeface="DengXian"/>
                <a:cs typeface="Times New Roman"/>
              </a:rPr>
              <a:t>一般西人教会只接受我们讲国语的成年人，</a:t>
            </a:r>
            <a:r>
              <a:rPr lang="zh-CN" sz="2800" b="1" dirty="0">
                <a:solidFill>
                  <a:schemeClr val="tx1"/>
                </a:solidFill>
                <a:effectLst/>
                <a:ea typeface="DengXian" panose="02010600030101010101" pitchFamily="2" charset="-122"/>
                <a:cs typeface="Times New Roman" panose="02020603050405020304" pitchFamily="18" charset="0"/>
              </a:rPr>
              <a:t>不接受我们讲英文的青年人群体，以免造成竞争的局面；所以，我们一直没有按立讲英文的青少年事工传道人。</a:t>
            </a:r>
            <a:endParaRPr lang="en-US" altLang="zh-CN" sz="2800" b="1" dirty="0">
              <a:solidFill>
                <a:schemeClr val="tx1"/>
              </a:solidFill>
              <a:effectLst/>
              <a:ea typeface="DengXian" panose="02010600030101010101" pitchFamily="2" charset="-122"/>
              <a:cs typeface="Times New Roman" panose="02020603050405020304" pitchFamily="18" charset="0"/>
            </a:endParaRPr>
          </a:p>
          <a:p>
            <a:pPr marL="0" marR="0" indent="742950">
              <a:spcBef>
                <a:spcPts val="600"/>
              </a:spcBef>
              <a:spcAft>
                <a:spcPts val="600"/>
              </a:spcAft>
              <a:buNone/>
            </a:pPr>
            <a:r>
              <a:rPr lang="zh-CN" altLang="en-US" sz="2800" b="1" kern="100" dirty="0">
                <a:solidFill>
                  <a:schemeClr val="tx1"/>
                </a:solidFill>
                <a:latin typeface="Calibri"/>
                <a:ea typeface="DengXian"/>
                <a:cs typeface="Times New Roman"/>
              </a:rPr>
              <a:t>这种尴尬的局面直到</a:t>
            </a:r>
            <a:r>
              <a:rPr lang="en-US" sz="2800" b="1" kern="100" dirty="0">
                <a:solidFill>
                  <a:schemeClr val="tx1"/>
                </a:solidFill>
                <a:latin typeface="DengXian"/>
                <a:ea typeface="DengXian"/>
                <a:cs typeface="Times New Roman"/>
              </a:rPr>
              <a:t>6</a:t>
            </a:r>
            <a:r>
              <a:rPr lang="zh-CN" altLang="en-US" sz="2800" b="1" kern="100" dirty="0">
                <a:solidFill>
                  <a:schemeClr val="tx1"/>
                </a:solidFill>
                <a:latin typeface="Calibri"/>
                <a:ea typeface="DengXian"/>
                <a:cs typeface="Times New Roman"/>
              </a:rPr>
              <a:t>年前我们回到喜讯会才有了改观，那时我们才第一次按立了</a:t>
            </a:r>
            <a:r>
              <a:rPr lang="en-US" sz="2800" b="1" kern="100" dirty="0">
                <a:solidFill>
                  <a:schemeClr val="tx1"/>
                </a:solidFill>
                <a:latin typeface="DengXian"/>
                <a:ea typeface="DengXian"/>
                <a:cs typeface="Times New Roman"/>
              </a:rPr>
              <a:t>David</a:t>
            </a:r>
            <a:r>
              <a:rPr lang="zh-CN" altLang="en-US" sz="2800" b="1" kern="100" dirty="0">
                <a:solidFill>
                  <a:schemeClr val="tx1"/>
                </a:solidFill>
                <a:latin typeface="Calibri"/>
                <a:ea typeface="DengXian"/>
                <a:cs typeface="Times New Roman"/>
              </a:rPr>
              <a:t>为英语事工的传道人。</a:t>
            </a:r>
            <a:endParaRPr lang="en-CA" sz="28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123950"/>
            <a:ext cx="9220200" cy="4019550"/>
          </a:xfrm>
        </p:spPr>
        <p:txBody>
          <a:bodyPr/>
          <a:lstStyle/>
          <a:p>
            <a:pPr marL="628650" marR="0" indent="-628650">
              <a:lnSpc>
                <a:spcPct val="107000"/>
              </a:lnSpc>
              <a:spcBef>
                <a:spcPts val="600"/>
              </a:spcBef>
              <a:spcAft>
                <a:spcPts val="600"/>
              </a:spcAft>
              <a:buNone/>
            </a:pPr>
            <a:r>
              <a:rPr lang="en-US"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从</a:t>
            </a:r>
            <a:r>
              <a:rPr lang="en-US" sz="3200" b="1" kern="100" dirty="0">
                <a:solidFill>
                  <a:schemeClr val="tx1"/>
                </a:solidFill>
                <a:latin typeface="Calibri"/>
                <a:ea typeface="DengXian"/>
                <a:cs typeface="Times New Roman"/>
              </a:rPr>
              <a:t>5785</a:t>
            </a:r>
            <a:r>
              <a:rPr lang="zh-CN" altLang="en-US" sz="3200" b="1" kern="100" dirty="0">
                <a:solidFill>
                  <a:schemeClr val="tx1"/>
                </a:solidFill>
                <a:latin typeface="Calibri"/>
                <a:ea typeface="DengXian"/>
                <a:cs typeface="Times New Roman"/>
              </a:rPr>
              <a:t>年的主题</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拥有产业，进入命定</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来讲，世代同行是佳恩的产业和命定中一个不可或缺的要素。</a:t>
            </a:r>
            <a:endParaRPr lang="en-CA" sz="3200" b="1" kern="100" dirty="0">
              <a:solidFill>
                <a:schemeClr val="tx1"/>
              </a:solidFill>
              <a:latin typeface="Calibri"/>
              <a:ea typeface="DengXian"/>
              <a:cs typeface="Times New Roman"/>
            </a:endParaRPr>
          </a:p>
          <a:p>
            <a:pPr marL="628650" marR="0" indent="-628650">
              <a:lnSpc>
                <a:spcPct val="107000"/>
              </a:lnSpc>
              <a:spcBef>
                <a:spcPts val="600"/>
              </a:spcBef>
              <a:spcAft>
                <a:spcPts val="600"/>
              </a:spcAft>
              <a:buNone/>
            </a:pPr>
            <a:r>
              <a:rPr lang="en-US"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从锡安传承和建造神家尊荣文化来讲，世代同行是其中一个不可或缺的成分。</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dirty="0">
              <a:solidFill>
                <a:srgbClr val="55554A"/>
              </a:solidFill>
            </a:endParaRPr>
          </a:p>
        </p:txBody>
      </p:sp>
    </p:spTree>
    <p:extLst>
      <p:ext uri="{BB962C8B-B14F-4D97-AF65-F5344CB8AC3E}">
        <p14:creationId xmlns:p14="http://schemas.microsoft.com/office/powerpoint/2010/main" val="6950868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以上分析表明，仇敌魔鬼对上述玛拉基书的经文的理解比教会更清楚。牠深谙如何把咒诅带进世界和教会的途径，那就是拼命在人类和教会中制造人际关系的冲突和代沟，而且牠做得非常成功。</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不幸的是，教会却不清楚如何将祝福带进家庭和教会之道，那就是：</a:t>
            </a:r>
            <a:r>
              <a:rPr lang="zh-CN" altLang="en-US" sz="3200" b="1" kern="100" dirty="0">
                <a:solidFill>
                  <a:srgbClr val="FF0000"/>
                </a:solidFill>
                <a:latin typeface="Calibri"/>
                <a:ea typeface="KaiTi"/>
                <a:cs typeface="Times New Roman"/>
              </a:rPr>
              <a:t>使父亲的心转向儿女，儿女的心转向父亲。</a:t>
            </a:r>
            <a:endParaRPr lang="en-CA" sz="3200" b="1" kern="100" dirty="0">
              <a:solidFill>
                <a:srgbClr val="FF0000"/>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742950">
              <a:spcBef>
                <a:spcPts val="0"/>
              </a:spcBef>
              <a:spcAft>
                <a:spcPts val="0"/>
              </a:spcAft>
              <a:buNone/>
            </a:pPr>
            <a:r>
              <a:rPr lang="zh-CN" altLang="en-US" sz="3000" b="1" kern="100" dirty="0">
                <a:solidFill>
                  <a:schemeClr val="tx1"/>
                </a:solidFill>
                <a:latin typeface="Calibri"/>
                <a:ea typeface="DengXian"/>
                <a:cs typeface="Times New Roman"/>
              </a:rPr>
              <a:t>教会采用了各种方法企图将复兴和祝福带进家庭和教会：查经班、祷告会、医治与释放事工、婚姻和家庭重建营会等等，但是，祝福和复兴却迟迟没有临到！</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这并不是说这些方法无效，更不是说这些方法是错的；而是因为教会不懂得玛拉基书四</a:t>
            </a:r>
            <a:r>
              <a:rPr lang="en-US" sz="3000" b="1" kern="100" dirty="0">
                <a:solidFill>
                  <a:schemeClr val="tx1"/>
                </a:solidFill>
                <a:latin typeface="DengXian"/>
                <a:ea typeface="DengXian"/>
                <a:cs typeface="Times New Roman"/>
              </a:rPr>
              <a:t>5-6</a:t>
            </a:r>
            <a:r>
              <a:rPr lang="zh-CN" altLang="en-US" sz="3000" b="1" kern="100" dirty="0">
                <a:solidFill>
                  <a:schemeClr val="tx1"/>
                </a:solidFill>
                <a:latin typeface="Calibri"/>
                <a:ea typeface="DengXian"/>
                <a:cs typeface="Times New Roman"/>
              </a:rPr>
              <a:t>中的秘诀：</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教会只有明白了玛拉基书的秘诀，传统的方法才能发挥出应有的功效！</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首先，要</a:t>
            </a:r>
            <a:r>
              <a:rPr lang="zh-CN" altLang="en-US" sz="2800" b="1" kern="100" dirty="0">
                <a:solidFill>
                  <a:srgbClr val="FF0000"/>
                </a:solidFill>
                <a:latin typeface="Calibri"/>
                <a:ea typeface="KaiTi"/>
                <a:cs typeface="Times New Roman"/>
              </a:rPr>
              <a:t>使父亲的心转向儿女，儿女的心才能转向父亲。</a:t>
            </a:r>
            <a:endParaRPr lang="en-CA" sz="2800" b="1"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我的心首先要转向儿女。我要为自己过去不重视下一代和下一代事工而悔改。</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我要为自己不尊重、也不关心下一代的想法和感受，总是将自己认为对的事情强加在他们身上而悔改。</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我要为自己自以为是和自以为义的优越感而悔改，为自己看不起下一代，认为自己比下一代更委身、更负责、更努力，更有经验而悔改。</a:t>
            </a:r>
            <a:endParaRPr lang="en-CA" sz="28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我们要特别感谢神，借着这一次离开喜讯会，神使我们两代的心都有一个回转。</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当我们接到在一个月之内离开喜讯会的通知后，我们的下一代选择跟随我们父辈一起离开。</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因着他们的选择，他们在第三周就被通知离开喜讯会。但他们没有怨言，而且愿意为这个选择付出代价，选择佳恩营地作为临时聚会的场所。</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他们在营地进行了两场美好的崇拜聚会。他们的心转向了父辈。父辈的心这一次也转向了儿女。</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当我们收到唯一一间教会</a:t>
            </a:r>
            <a:r>
              <a:rPr lang="en-US" altLang="zh-CN"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Peace Church</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的接受信时，虽然我们为成年人有了合适的聚会场所而感谢神，但我们同时也努力想给我们的下一代</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讲英文的世代堂</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找一个合适的聚会地点。</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当我们找到一个非常满意的聚会地点，唯一的问题就是费用比我们的预算要高时，我们召集牧者传道网上会议。</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在聚会中，刘牧师极力赞同把这个场地给我们的下一代，孙牧师也持积极正面的态度，他理解青年人的感受和想法，他们喜欢写字楼这样的场所。</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其他的牧者，传道人都一致同意，即使超出我们的预算，也要为下一代预备一个满意的聚会场所</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二、化咒诅为祝福的秘诀</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牧长团这一次用实际行动说话，表达了父亲的心转向了儿女，而且儿女们也切实感受到了来自父母辈的爱心。</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神也特别的喜悦，加快了签约的进程，使佳恩成年人和下一代同时找到了适合的聚会场所。</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我们已经迈出了化咒诅为祝福的第一步，我们还要继续朝这个方向前进，迎接更多的祝福和更大的复兴临到我们。</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22711897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下面我们谈谈两点回应：</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（一）体会天父的心，看重下一代。</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天父将抚养下一代（自然的和属灵的）的使命委托给了父母辈，我们就要按照天父的心意和天国的法则来抚养、栽培下一代。</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25515447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天父盼望每一个世代的孩子都在灵、德、智、体四个方面都能够平衡健全地发展，我们就不能够顾此失彼，以偏盖全，偷工减料。</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这里有两个基本原则：</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en-US" sz="3200" b="1" kern="100" dirty="0">
                <a:solidFill>
                  <a:schemeClr val="tx1"/>
                </a:solidFill>
                <a:latin typeface="DengXian"/>
                <a:ea typeface="DengXian"/>
                <a:cs typeface="Times New Roman"/>
              </a:rPr>
              <a:t>1</a:t>
            </a:r>
            <a:r>
              <a:rPr lang="zh-CN" altLang="en-US" sz="3200" b="1" kern="100" dirty="0">
                <a:solidFill>
                  <a:schemeClr val="tx1"/>
                </a:solidFill>
                <a:latin typeface="Calibri"/>
                <a:ea typeface="DengXian"/>
                <a:cs typeface="Times New Roman"/>
              </a:rPr>
              <a:t>、夫妻在主里同心合一、彼此配合地教养下一代；</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en-US" sz="3200" b="1" kern="100" dirty="0">
                <a:solidFill>
                  <a:schemeClr val="tx1"/>
                </a:solidFill>
                <a:latin typeface="DengXian"/>
                <a:ea typeface="DengXian"/>
                <a:cs typeface="Times New Roman"/>
              </a:rPr>
              <a:t>2</a:t>
            </a:r>
            <a:r>
              <a:rPr lang="zh-CN" altLang="en-US" sz="3200" b="1" kern="100" dirty="0">
                <a:solidFill>
                  <a:schemeClr val="tx1"/>
                </a:solidFill>
                <a:latin typeface="Calibri"/>
                <a:ea typeface="DengXian"/>
                <a:cs typeface="Times New Roman"/>
              </a:rPr>
              <a:t>、纠正三种典型的错误形态。</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indent="0">
              <a:spcBef>
                <a:spcPts val="600"/>
              </a:spcBef>
              <a:spcAft>
                <a:spcPts val="600"/>
              </a:spcAft>
              <a:buNone/>
            </a:pPr>
            <a:r>
              <a:rPr lang="en-US" altLang="zh-CN" sz="3000" b="1" kern="100" dirty="0">
                <a:solidFill>
                  <a:srgbClr val="FF0000"/>
                </a:solidFill>
                <a:latin typeface="Calibri"/>
                <a:ea typeface="DengXian"/>
                <a:cs typeface="Times New Roman"/>
              </a:rPr>
              <a:t>       1</a:t>
            </a:r>
            <a:r>
              <a:rPr lang="zh-CN" altLang="en-US" sz="3000" b="1" kern="100" dirty="0">
                <a:solidFill>
                  <a:srgbClr val="FF0000"/>
                </a:solidFill>
                <a:latin typeface="Calibri"/>
                <a:ea typeface="DengXian"/>
                <a:cs typeface="Times New Roman"/>
              </a:rPr>
              <a:t>、夫妻在主里同心合一、彼此配合地教养下一代</a:t>
            </a:r>
            <a:endParaRPr lang="en-CA" sz="3000" b="1" kern="100" dirty="0">
              <a:solidFill>
                <a:srgbClr val="FF0000"/>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培养下一代最基本的原则之一就是夫妻在主里要同心合一、彼此配合。</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夫妻不同心、不配合的家庭很难培养出健全和敬虔的后代，因为这样的家庭就像漏水的池子，漏雨的房子，既容易遭到仇敌的攻击，又接不住神的祝福。</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孩子也会在父母之间钻空子，无法真正地受教。</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047750"/>
            <a:ext cx="9135035" cy="4095750"/>
          </a:xfrm>
        </p:spPr>
        <p:txBody>
          <a:bodyPr/>
          <a:lstStyle/>
          <a:p>
            <a:pPr marL="628650" indent="-628650">
              <a:spcBef>
                <a:spcPts val="600"/>
              </a:spcBef>
              <a:spcAft>
                <a:spcPts val="600"/>
              </a:spcAft>
              <a:buNone/>
            </a:pPr>
            <a:r>
              <a:rPr lang="en-US" sz="3200" b="1" kern="100" dirty="0">
                <a:solidFill>
                  <a:srgbClr val="FF0000"/>
                </a:solidFill>
                <a:latin typeface="Calibri"/>
                <a:ea typeface="DengXian"/>
                <a:cs typeface="Times New Roman"/>
              </a:rPr>
              <a:t>3</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过去</a:t>
            </a:r>
            <a:r>
              <a:rPr lang="en-US" sz="3200" b="1" kern="100" dirty="0">
                <a:solidFill>
                  <a:schemeClr val="tx1"/>
                </a:solidFill>
                <a:latin typeface="Calibri"/>
                <a:ea typeface="DengXian"/>
                <a:cs typeface="Times New Roman"/>
              </a:rPr>
              <a:t>6</a:t>
            </a:r>
            <a:r>
              <a:rPr lang="zh-CN" altLang="en-US" sz="3200" b="1" kern="100" dirty="0">
                <a:solidFill>
                  <a:schemeClr val="tx1"/>
                </a:solidFill>
                <a:latin typeface="Calibri"/>
                <a:ea typeface="DengXian"/>
                <a:cs typeface="Times New Roman"/>
              </a:rPr>
              <a:t>年神带领佳恩教会归回喜讯会的主要目的，不仅使国语成年人主堂在疫情期间开跑幸福小组，而且为讲英语的世代堂奠定了根基</a:t>
            </a:r>
            <a:r>
              <a:rPr lang="zh-CN" altLang="en-US" sz="3200" kern="100" dirty="0">
                <a:solidFill>
                  <a:schemeClr val="tx1"/>
                </a:solidFill>
                <a:latin typeface="Calibri"/>
                <a:ea typeface="DengXian"/>
                <a:cs typeface="Times New Roman"/>
              </a:rPr>
              <a:t>。</a:t>
            </a:r>
            <a:endParaRPr lang="en-US" sz="3200" b="1" kern="100" dirty="0">
              <a:solidFill>
                <a:srgbClr val="FF0000"/>
              </a:solidFill>
              <a:latin typeface="Calibri"/>
              <a:ea typeface="DengXian"/>
              <a:cs typeface="Times New Roman"/>
            </a:endParaRPr>
          </a:p>
          <a:p>
            <a:pPr marL="628650" marR="0" indent="-628650">
              <a:spcBef>
                <a:spcPts val="600"/>
              </a:spcBef>
              <a:spcAft>
                <a:spcPts val="600"/>
              </a:spcAft>
              <a:buNone/>
            </a:pPr>
            <a:r>
              <a:rPr lang="en-US" sz="3200" b="1" kern="100" dirty="0">
                <a:solidFill>
                  <a:srgbClr val="FF0000"/>
                </a:solidFill>
                <a:latin typeface="Calibri"/>
                <a:ea typeface="DengXian"/>
                <a:cs typeface="Times New Roman"/>
              </a:rPr>
              <a:t>4</a:t>
            </a:r>
            <a:r>
              <a:rPr lang="zh-CN" altLang="en-US" sz="3200" b="1" kern="100" dirty="0">
                <a:solidFill>
                  <a:srgbClr val="FF0000"/>
                </a:solidFill>
                <a:latin typeface="Calibri"/>
                <a:ea typeface="DengXian"/>
                <a:cs typeface="Times New Roman"/>
              </a:rPr>
              <a:t>、</a:t>
            </a:r>
            <a:r>
              <a:rPr lang="en-US" sz="3200" b="1" kern="100" dirty="0">
                <a:solidFill>
                  <a:schemeClr val="tx1"/>
                </a:solidFill>
                <a:latin typeface="Calibri"/>
                <a:ea typeface="DengXian"/>
                <a:cs typeface="Times New Roman"/>
              </a:rPr>
              <a:t>5785</a:t>
            </a:r>
            <a:r>
              <a:rPr lang="zh-CN" altLang="en-US" sz="3200" b="1" kern="100" dirty="0">
                <a:solidFill>
                  <a:schemeClr val="tx1"/>
                </a:solidFill>
                <a:latin typeface="Calibri"/>
                <a:ea typeface="DengXian"/>
                <a:cs typeface="Times New Roman"/>
              </a:rPr>
              <a:t>年神带领佳恩教会离开喜讯会的主要目的之一，就是为了建造一种讲国语和讲英语的世代同行教会的新形态，其中讲国语的主堂和讲英语的分堂唇齿相依、互相促进，同步发展。</a:t>
            </a:r>
            <a:endParaRPr lang="en-CA" sz="3200" b="1" kern="100" dirty="0">
              <a:solidFill>
                <a:schemeClr val="tx1"/>
              </a:solidFill>
              <a:latin typeface="Calibri"/>
              <a:ea typeface="DengXian"/>
              <a:cs typeface="Times New Roman"/>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6950868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0100">
              <a:spcBef>
                <a:spcPts val="0"/>
              </a:spcBef>
              <a:spcAft>
                <a:spcPts val="0"/>
              </a:spcAft>
              <a:buNone/>
            </a:pPr>
            <a:r>
              <a:rPr lang="zh-CN" altLang="en-US" sz="3200" b="1" kern="100" dirty="0">
                <a:solidFill>
                  <a:schemeClr val="tx1"/>
                </a:solidFill>
                <a:latin typeface="Calibri"/>
                <a:ea typeface="DengXian"/>
                <a:cs typeface="Times New Roman"/>
              </a:rPr>
              <a:t>所以，夫妻要承担和完成教养下一代的重任，首先就需要学习处理好夫妻之间的关系，使夫妻双方在教养下一代的使命面前达成同心合一、彼此配合。</a:t>
            </a:r>
            <a:endParaRPr lang="en-CA" sz="3200" b="1" kern="100" dirty="0">
              <a:solidFill>
                <a:schemeClr val="tx1"/>
              </a:solidFill>
              <a:latin typeface="Calibri"/>
              <a:ea typeface="DengXian"/>
              <a:cs typeface="Times New Roman"/>
            </a:endParaRPr>
          </a:p>
          <a:p>
            <a:pPr marL="0" indent="0">
              <a:spcBef>
                <a:spcPts val="0"/>
              </a:spcBef>
              <a:spcAft>
                <a:spcPts val="0"/>
              </a:spcAft>
              <a:buNone/>
            </a:pPr>
            <a:r>
              <a:rPr lang="en-US" altLang="zh-CN" sz="3200" b="1" kern="100" dirty="0">
                <a:solidFill>
                  <a:srgbClr val="FF0000"/>
                </a:solidFill>
                <a:latin typeface="Calibri"/>
                <a:ea typeface="DengXian"/>
                <a:cs typeface="Times New Roman"/>
              </a:rPr>
              <a:t>         2</a:t>
            </a:r>
            <a:r>
              <a:rPr lang="zh-CN" altLang="en-US" sz="3200" b="1" kern="100" dirty="0">
                <a:solidFill>
                  <a:srgbClr val="FF0000"/>
                </a:solidFill>
                <a:latin typeface="Calibri"/>
                <a:ea typeface="DengXian"/>
                <a:cs typeface="Times New Roman"/>
              </a:rPr>
              <a:t>、我们要纠正三种典型的错误形态：</a:t>
            </a:r>
            <a:endParaRPr lang="en-CA" sz="3200" b="1" kern="100" dirty="0">
              <a:solidFill>
                <a:srgbClr val="FF0000"/>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1</a:t>
            </a:r>
            <a:r>
              <a:rPr lang="zh-CN" altLang="en-US" sz="3200" b="1" kern="100" dirty="0">
                <a:solidFill>
                  <a:schemeClr val="tx1"/>
                </a:solidFill>
                <a:latin typeface="Calibri"/>
                <a:ea typeface="DengXian"/>
                <a:cs typeface="Times New Roman"/>
              </a:rPr>
              <a:t>）溺爱；</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2</a:t>
            </a:r>
            <a:r>
              <a:rPr lang="zh-CN" altLang="en-US" sz="3200" b="1" kern="100" dirty="0">
                <a:solidFill>
                  <a:schemeClr val="tx1"/>
                </a:solidFill>
                <a:latin typeface="Calibri"/>
                <a:ea typeface="DengXian"/>
                <a:cs typeface="Times New Roman"/>
              </a:rPr>
              <a:t>）严苛；</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3</a:t>
            </a:r>
            <a:r>
              <a:rPr lang="zh-CN" altLang="en-US" sz="3200" b="1" kern="100" dirty="0">
                <a:solidFill>
                  <a:schemeClr val="tx1"/>
                </a:solidFill>
                <a:latin typeface="Calibri"/>
                <a:ea typeface="DengXian"/>
                <a:cs typeface="Times New Roman"/>
              </a:rPr>
              <a:t>）忽略。</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0">
              <a:spcBef>
                <a:spcPts val="600"/>
              </a:spcBef>
              <a:spcAft>
                <a:spcPts val="0"/>
              </a:spcAft>
              <a:buNone/>
            </a:pPr>
            <a:r>
              <a:rPr lang="zh-CN" altLang="en-US" sz="3000" b="1" kern="100" dirty="0">
                <a:solidFill>
                  <a:srgbClr val="2E24FC"/>
                </a:solidFill>
                <a:latin typeface="Calibri"/>
                <a:ea typeface="DengXian"/>
                <a:cs typeface="Times New Roman"/>
              </a:rPr>
              <a:t>       （</a:t>
            </a:r>
            <a:r>
              <a:rPr lang="en-US" sz="3000" b="1" kern="100" dirty="0">
                <a:solidFill>
                  <a:srgbClr val="2E24FC"/>
                </a:solidFill>
                <a:latin typeface="DengXian"/>
                <a:ea typeface="DengXian"/>
                <a:cs typeface="Times New Roman"/>
              </a:rPr>
              <a:t>1</a:t>
            </a:r>
            <a:r>
              <a:rPr lang="zh-CN" altLang="en-US" sz="3000" b="1" kern="100" dirty="0">
                <a:solidFill>
                  <a:srgbClr val="2E24FC"/>
                </a:solidFill>
                <a:latin typeface="Calibri"/>
                <a:ea typeface="DengXian"/>
                <a:cs typeface="Times New Roman"/>
              </a:rPr>
              <a:t>）溺爱是无法培养出健全和敬虔的后代的。</a:t>
            </a:r>
            <a:endParaRPr lang="en-CA" sz="3000" b="1" kern="100" dirty="0">
              <a:solidFill>
                <a:srgbClr val="2E24FC"/>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溺爱的父母无法在孩子犯错时指出孩子的错误并帮助孩子改正错误。</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这样一来，就等于眼睁睁看见孩子生病却不去看病吃药，任凭病情发展，由轻，转重，最后达到无法救治的程度。</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在孩子的身体上是这样，在孩子的心理、道德和灵性上同样如此。</a:t>
            </a:r>
            <a:endParaRPr lang="en-CA" sz="30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0">
              <a:spcBef>
                <a:spcPts val="600"/>
              </a:spcBef>
              <a:spcAft>
                <a:spcPts val="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a:t>
            </a:r>
            <a:r>
              <a:rPr lang="en-US" sz="3200" b="1" kern="100" dirty="0">
                <a:solidFill>
                  <a:srgbClr val="2E24FC"/>
                </a:solidFill>
                <a:latin typeface="DengXian"/>
                <a:ea typeface="DengXian"/>
                <a:cs typeface="Times New Roman"/>
              </a:rPr>
              <a:t>2</a:t>
            </a:r>
            <a:r>
              <a:rPr lang="zh-CN" altLang="en-US" sz="3200" b="1" kern="100" dirty="0">
                <a:solidFill>
                  <a:srgbClr val="2E24FC"/>
                </a:solidFill>
                <a:latin typeface="Calibri"/>
                <a:ea typeface="DengXian"/>
                <a:cs typeface="Times New Roman"/>
              </a:rPr>
              <a:t>）严苛也难以培养出健全和敬虔的后代。</a:t>
            </a:r>
            <a:endParaRPr lang="en-CA" sz="3200" b="1" kern="100" dirty="0">
              <a:solidFill>
                <a:srgbClr val="2E24FC"/>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严苛的父母片面的要求孩子在学业上或某个方面满足父母的期待，却无法满足孩子对爱的基本需求，这会严重影响孩子的自我形象和孩子对爱的品质的要求。</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自我形象低落的孩子往往对爱的品质的要求也低，这样的孩子即使可能在学业上取得好的成绩，但并不会真正幸福并且成为灵性上成熟的一代。</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0">
              <a:lnSpc>
                <a:spcPct val="107000"/>
              </a:lnSpc>
              <a:spcBef>
                <a:spcPts val="600"/>
              </a:spcBef>
              <a:spcAft>
                <a:spcPts val="600"/>
              </a:spcAft>
              <a:buNone/>
            </a:pPr>
            <a:r>
              <a:rPr lang="zh-CN" altLang="en-US" sz="3200"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a:t>
            </a:r>
            <a:r>
              <a:rPr lang="en-US" sz="3200" b="1" kern="100" dirty="0">
                <a:solidFill>
                  <a:srgbClr val="2E24FC"/>
                </a:solidFill>
                <a:latin typeface="DengXian"/>
                <a:ea typeface="DengXian"/>
                <a:cs typeface="Times New Roman"/>
              </a:rPr>
              <a:t>3</a:t>
            </a:r>
            <a:r>
              <a:rPr lang="zh-CN" altLang="en-US" sz="3200" b="1" kern="100" dirty="0">
                <a:solidFill>
                  <a:srgbClr val="2E24FC"/>
                </a:solidFill>
                <a:latin typeface="Calibri"/>
                <a:ea typeface="DengXian"/>
                <a:cs typeface="Times New Roman"/>
              </a:rPr>
              <a:t>）忽略是不负责任的父母对待孩子的形态，这对孩子造成的伤害是无法估量的。</a:t>
            </a:r>
            <a:endParaRPr lang="en-CA" sz="32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这样的孩子就像孤儿一样，能够幸存下来就很不错了。</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如果我们体会天父的心，看重我们的下一代，就要改变对待孩子溺爱、严苛和忽略的形态。</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0">
              <a:spcBef>
                <a:spcPts val="0"/>
              </a:spcBef>
              <a:spcAft>
                <a:spcPts val="0"/>
              </a:spcAft>
              <a:buNone/>
            </a:pPr>
            <a:r>
              <a:rPr lang="zh-CN" altLang="en-US" sz="3200" b="1" kern="100" dirty="0">
                <a:solidFill>
                  <a:srgbClr val="FF0000"/>
                </a:solidFill>
                <a:latin typeface="Calibri"/>
                <a:ea typeface="DengXian"/>
                <a:cs typeface="Times New Roman"/>
              </a:rPr>
              <a:t>        （二）认清仇敌的计谋，将我们的心转向下一代，化咒诅为祝福</a:t>
            </a:r>
            <a:endParaRPr lang="en-CA" sz="3200" b="1" kern="100" dirty="0">
              <a:solidFill>
                <a:srgbClr val="FF0000"/>
              </a:solidFill>
              <a:latin typeface="Calibri"/>
              <a:ea typeface="DengXian"/>
              <a:cs typeface="Times New Roman"/>
            </a:endParaRPr>
          </a:p>
          <a:p>
            <a:pPr marL="0" marR="0" indent="800100">
              <a:spcBef>
                <a:spcPts val="0"/>
              </a:spcBef>
              <a:spcAft>
                <a:spcPts val="0"/>
              </a:spcAft>
              <a:buNone/>
            </a:pPr>
            <a:r>
              <a:rPr lang="en-US" sz="3200" b="1" kern="100" dirty="0">
                <a:solidFill>
                  <a:schemeClr val="tx1"/>
                </a:solidFill>
                <a:latin typeface="DengXian"/>
                <a:ea typeface="DengXian"/>
                <a:cs typeface="Times New Roman"/>
              </a:rPr>
              <a:t>	</a:t>
            </a:r>
            <a:r>
              <a:rPr lang="zh-CN" altLang="en-US" sz="3200" b="1" kern="100" dirty="0">
                <a:solidFill>
                  <a:schemeClr val="tx1"/>
                </a:solidFill>
                <a:latin typeface="Calibri"/>
                <a:ea typeface="DengXian"/>
                <a:cs typeface="Times New Roman"/>
              </a:rPr>
              <a:t>仇敌的诡计就是破坏人际关系，制造代沟，从而将咒诅带进个人、家庭、教会和社会中。</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过去一百年来，仇敌做得非常成功，因为很少有人识破它们的诡计。</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我们大多数人都中了魔鬼的诡计，成了仇敌破坏人际关系，制造代沟，带来咒诅的帮凶还不自知。</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今天我们既然蒙了圣灵的光照，从神的话语中识破了仇敌的诡计，就要痛心悔改，将心转向下一代，使下一代的心可以回转。</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作为回应的行动，每一对夫妻都要面对面，为夫妻之间的不和与冲突互相认罪，彼此代求。</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夫妻最好可以一同守圣餐，在圣餐的认罪环节来互相认罪，一同吃主的肉，喝主的血，领受主的爱和生命，使夫妻彼此和好。</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三、我们今日的回应</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作为回应的行动，每一个父母，也要在你的孩子面前，为自己过去对孩子的不看重、不尊重而伤害了孩子，向孩子道歉，向孩子认错，求得孩子的原谅。</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当然，孩子也可以向父母认错，道歉。在主的爱中恢复亲子关系的和睦。</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讨论</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1" y="1200150"/>
            <a:ext cx="9131300" cy="3943350"/>
          </a:xfrm>
        </p:spPr>
        <p:txBody>
          <a:bodyPr/>
          <a:lstStyle/>
          <a:p>
            <a:pPr lvl="0">
              <a:lnSpc>
                <a:spcPct val="107000"/>
              </a:lnSpc>
              <a:spcBef>
                <a:spcPts val="600"/>
              </a:spcBef>
              <a:spcAft>
                <a:spcPts val="600"/>
              </a:spcAft>
              <a:buFont typeface="+mj-lt"/>
              <a:buAutoNum type="arabicPeriod"/>
            </a:pPr>
            <a:r>
              <a:rPr lang="zh-CN" altLang="en-US" sz="3200" b="1" kern="100" dirty="0">
                <a:solidFill>
                  <a:schemeClr val="tx1"/>
                </a:solidFill>
                <a:latin typeface="Calibri"/>
                <a:ea typeface="DengXian"/>
                <a:cs typeface="Times New Roman"/>
              </a:rPr>
              <a:t>今天的信息中，哪一点，或哪处经文触摸到你的心？</a:t>
            </a:r>
            <a:endParaRPr lang="en-CA" sz="3200" b="1" kern="100" dirty="0">
              <a:solidFill>
                <a:schemeClr val="tx1"/>
              </a:solidFill>
              <a:latin typeface="Calibri"/>
              <a:ea typeface="DengXian"/>
              <a:cs typeface="Times New Roman"/>
            </a:endParaRPr>
          </a:p>
          <a:p>
            <a:pPr lvl="0">
              <a:lnSpc>
                <a:spcPct val="107000"/>
              </a:lnSpc>
              <a:spcBef>
                <a:spcPts val="600"/>
              </a:spcBef>
              <a:spcAft>
                <a:spcPts val="600"/>
              </a:spcAft>
              <a:buFont typeface="+mj-lt"/>
              <a:buAutoNum type="arabicPeriod"/>
            </a:pPr>
            <a:r>
              <a:rPr lang="zh-CN" altLang="en-US" sz="3200" b="1" kern="100" dirty="0">
                <a:solidFill>
                  <a:schemeClr val="tx1"/>
                </a:solidFill>
                <a:latin typeface="Calibri"/>
                <a:ea typeface="DengXian"/>
                <a:cs typeface="Times New Roman"/>
              </a:rPr>
              <a:t>今天的信息中，哪一点或哪处经文你觉得是神针对你说的？说了什么？</a:t>
            </a:r>
            <a:endParaRPr lang="en-CA" sz="3200" b="1" kern="100" dirty="0">
              <a:solidFill>
                <a:schemeClr val="tx1"/>
              </a:solidFill>
              <a:latin typeface="Calibri"/>
              <a:ea typeface="DengXian"/>
              <a:cs typeface="Times New Roman"/>
            </a:endParaRPr>
          </a:p>
          <a:p>
            <a:pPr lvl="0">
              <a:lnSpc>
                <a:spcPct val="107000"/>
              </a:lnSpc>
              <a:spcBef>
                <a:spcPts val="600"/>
              </a:spcBef>
              <a:spcAft>
                <a:spcPts val="600"/>
              </a:spcAft>
              <a:buFont typeface="+mj-lt"/>
              <a:buAutoNum type="arabicPeriod"/>
            </a:pPr>
            <a:r>
              <a:rPr lang="zh-CN" altLang="en-US" sz="3200" b="1" kern="100" dirty="0">
                <a:solidFill>
                  <a:schemeClr val="tx1"/>
                </a:solidFill>
                <a:latin typeface="Calibri"/>
                <a:ea typeface="DengXian"/>
                <a:cs typeface="Times New Roman"/>
              </a:rPr>
              <a:t>今天的信息中，你打算有什么回应？照着你的感动去做，然后在细胞小组聚会时分享。</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47</a:t>
            </a:fld>
            <a:endParaRPr lang="en-US" altLang="zh-CN" dirty="0">
              <a:solidFill>
                <a:srgbClr val="55554A"/>
              </a:solidFill>
            </a:endParaRPr>
          </a:p>
        </p:txBody>
      </p:sp>
    </p:spTree>
    <p:extLst>
      <p:ext uri="{BB962C8B-B14F-4D97-AF65-F5344CB8AC3E}">
        <p14:creationId xmlns:p14="http://schemas.microsoft.com/office/powerpoint/2010/main" val="328079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C94C66AA-7371-0B6F-FF7A-19BD6C549F52}"/>
              </a:ext>
            </a:extLst>
          </p:cNvPr>
          <p:cNvSpPr>
            <a:spLocks noGrp="1"/>
          </p:cNvSpPr>
          <p:nvPr>
            <p:ph idx="1"/>
          </p:nvPr>
        </p:nvSpPr>
        <p:spPr>
          <a:xfrm>
            <a:off x="0" y="1200151"/>
            <a:ext cx="9144000" cy="3394472"/>
          </a:xfrm>
        </p:spPr>
        <p:txBody>
          <a:bodyPr/>
          <a:lstStyle/>
          <a:p>
            <a:pPr marL="0" indent="0">
              <a:buNone/>
            </a:pPr>
            <a:r>
              <a:rPr lang="en-US" altLang="zh-CN" sz="3200" b="1" dirty="0">
                <a:solidFill>
                  <a:schemeClr val="tx1"/>
                </a:solidFill>
                <a:latin typeface="Calibri"/>
                <a:ea typeface="DengXian"/>
                <a:cs typeface="Times New Roman"/>
              </a:rPr>
              <a:t>	</a:t>
            </a:r>
            <a:r>
              <a:rPr lang="zh-CN" altLang="en-US" sz="3200" b="1" dirty="0">
                <a:solidFill>
                  <a:schemeClr val="tx1"/>
                </a:solidFill>
                <a:latin typeface="Calibri"/>
                <a:ea typeface="DengXian"/>
                <a:cs typeface="Times New Roman"/>
              </a:rPr>
              <a:t>所以，今天我们分享的题目是：建造世代同行的教会。它可以分为三个部分：</a:t>
            </a:r>
            <a:endParaRPr lang="en-US" altLang="zh-CN" sz="3200" b="1" dirty="0">
              <a:solidFill>
                <a:schemeClr val="tx1"/>
              </a:solidFill>
              <a:latin typeface="Calibri"/>
              <a:ea typeface="DengXian"/>
              <a:cs typeface="Times New Roman"/>
            </a:endParaRPr>
          </a:p>
          <a:p>
            <a:pPr marL="0" indent="0">
              <a:buNone/>
            </a:pPr>
            <a:r>
              <a:rPr lang="en-US" altLang="zh-CN" sz="3200" b="1" dirty="0">
                <a:solidFill>
                  <a:schemeClr val="tx1"/>
                </a:solidFill>
                <a:latin typeface="Calibri"/>
                <a:ea typeface="DengXian"/>
                <a:cs typeface="Times New Roman"/>
              </a:rPr>
              <a:t>	</a:t>
            </a:r>
            <a:r>
              <a:rPr lang="zh-CN" altLang="en-US" sz="3200" b="1" dirty="0">
                <a:solidFill>
                  <a:schemeClr val="tx1"/>
                </a:solidFill>
                <a:latin typeface="Calibri"/>
                <a:ea typeface="DengXian"/>
                <a:cs typeface="Times New Roman"/>
              </a:rPr>
              <a:t>一、认识这位以世代同行命名的神；</a:t>
            </a:r>
            <a:endParaRPr lang="en-US" altLang="zh-CN" sz="3200" b="1" dirty="0">
              <a:solidFill>
                <a:schemeClr val="tx1"/>
              </a:solidFill>
              <a:latin typeface="Calibri"/>
              <a:ea typeface="DengXian"/>
              <a:cs typeface="Times New Roman"/>
            </a:endParaRPr>
          </a:p>
          <a:p>
            <a:pPr marL="0" indent="0">
              <a:buNone/>
            </a:pPr>
            <a:r>
              <a:rPr lang="en-US" altLang="zh-CN" sz="3200" b="1" dirty="0">
                <a:solidFill>
                  <a:schemeClr val="tx1"/>
                </a:solidFill>
                <a:latin typeface="Calibri"/>
                <a:ea typeface="DengXian"/>
                <a:cs typeface="Times New Roman"/>
              </a:rPr>
              <a:t>	</a:t>
            </a:r>
            <a:r>
              <a:rPr lang="zh-CN" altLang="en-US" sz="3200" b="1" dirty="0">
                <a:solidFill>
                  <a:schemeClr val="tx1"/>
                </a:solidFill>
                <a:latin typeface="Calibri"/>
                <a:ea typeface="DengXian"/>
                <a:cs typeface="Times New Roman"/>
              </a:rPr>
              <a:t>二、化咒诅为祝福的秘诀；</a:t>
            </a:r>
            <a:endParaRPr lang="en-US" altLang="zh-CN" sz="3200" b="1" dirty="0">
              <a:solidFill>
                <a:schemeClr val="tx1"/>
              </a:solidFill>
              <a:latin typeface="Calibri"/>
              <a:ea typeface="DengXian"/>
              <a:cs typeface="Times New Roman"/>
            </a:endParaRPr>
          </a:p>
          <a:p>
            <a:pPr marL="0" indent="0">
              <a:buNone/>
            </a:pPr>
            <a:r>
              <a:rPr lang="en-US" altLang="zh-CN" sz="3200" b="1" dirty="0">
                <a:solidFill>
                  <a:schemeClr val="tx1"/>
                </a:solidFill>
                <a:latin typeface="Calibri"/>
                <a:ea typeface="DengXian"/>
                <a:cs typeface="Times New Roman"/>
              </a:rPr>
              <a:t>	</a:t>
            </a:r>
            <a:r>
              <a:rPr lang="zh-CN" altLang="en-US" sz="3200" b="1" dirty="0">
                <a:solidFill>
                  <a:schemeClr val="tx1"/>
                </a:solidFill>
                <a:latin typeface="Calibri"/>
                <a:ea typeface="DengXian"/>
                <a:cs typeface="Times New Roman"/>
              </a:rPr>
              <a:t>三、我们今日的回应。</a:t>
            </a:r>
            <a:endParaRPr lang="en-US" sz="3200" b="1" dirty="0">
              <a:solidFill>
                <a:schemeClr val="tx1"/>
              </a:solidFill>
              <a:latin typeface="DengXian" panose="02010600030101010101" pitchFamily="2" charset="-122"/>
              <a:ea typeface="DengXian" panose="02010600030101010101" pitchFamily="2" charset="-122"/>
            </a:endParaRPr>
          </a:p>
          <a:p>
            <a:pPr marL="0" indent="0">
              <a:buNone/>
            </a:pPr>
            <a:endParaRPr lang="en-US" dirty="0"/>
          </a:p>
        </p:txBody>
      </p:sp>
      <p:sp>
        <p:nvSpPr>
          <p:cNvPr id="4" name="灯片编号占位符 3">
            <a:extLst>
              <a:ext uri="{FF2B5EF4-FFF2-40B4-BE49-F238E27FC236}">
                <a16:creationId xmlns:a16="http://schemas.microsoft.com/office/drawing/2014/main" xmlns="" id="{38155280-3378-09E7-9010-EA1888602F0D}"/>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a:t>
            </a:fld>
            <a:endParaRPr lang="en-US" altLang="zh-CN">
              <a:solidFill>
                <a:srgbClr val="55554A"/>
              </a:solidFill>
            </a:endParaRPr>
          </a:p>
        </p:txBody>
      </p:sp>
    </p:spTree>
    <p:extLst>
      <p:ext uri="{BB962C8B-B14F-4D97-AF65-F5344CB8AC3E}">
        <p14:creationId xmlns:p14="http://schemas.microsoft.com/office/powerpoint/2010/main" val="3280618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0"/>
              </a:spcBef>
              <a:spcAft>
                <a:spcPts val="0"/>
              </a:spcAft>
              <a:buNone/>
            </a:pPr>
            <a:r>
              <a:rPr lang="en-US" altLang="zh-CN" sz="3200" b="1" dirty="0">
                <a:solidFill>
                  <a:srgbClr val="00B0F0"/>
                </a:solidFill>
                <a:ea typeface="KaiTi"/>
                <a:cs typeface="Times New Roman"/>
              </a:rPr>
              <a:t>	</a:t>
            </a:r>
            <a:r>
              <a:rPr lang="zh-CN" altLang="en-US" sz="3200" b="1" dirty="0">
                <a:solidFill>
                  <a:srgbClr val="00B0F0"/>
                </a:solidFill>
                <a:ea typeface="KaiTi"/>
                <a:cs typeface="Times New Roman"/>
              </a:rPr>
              <a:t>出三</a:t>
            </a:r>
            <a:r>
              <a:rPr lang="en-US" sz="3200" b="1" dirty="0">
                <a:solidFill>
                  <a:srgbClr val="00B0F0"/>
                </a:solidFill>
                <a:latin typeface="KaiTi"/>
                <a:cs typeface="Times New Roman"/>
              </a:rPr>
              <a:t>13-16</a:t>
            </a:r>
            <a:r>
              <a:rPr lang="zh-CN" altLang="en-US" sz="3200" b="1" dirty="0">
                <a:solidFill>
                  <a:srgbClr val="00B0F0"/>
                </a:solidFill>
                <a:ea typeface="KaiTi"/>
                <a:cs typeface="Times New Roman"/>
              </a:rPr>
              <a:t>：</a:t>
            </a:r>
            <a:r>
              <a:rPr lang="zh-CN" altLang="en-US" sz="3200" b="1" dirty="0">
                <a:solidFill>
                  <a:schemeClr val="tx1"/>
                </a:solidFill>
                <a:ea typeface="KaiTi"/>
                <a:cs typeface="Times New Roman"/>
              </a:rPr>
              <a:t>“摩西对神说：‘我到以色列人那里，对他们说：‘你们祖宗的神打发我到你们这里来。</a:t>
            </a:r>
            <a:r>
              <a:rPr lang="en-US" sz="3200" b="1" dirty="0">
                <a:solidFill>
                  <a:schemeClr val="tx1"/>
                </a:solidFill>
                <a:latin typeface="KaiTi"/>
                <a:cs typeface="Times New Roman"/>
              </a:rPr>
              <a:t>’</a:t>
            </a:r>
            <a:r>
              <a:rPr lang="zh-CN" altLang="en-US" sz="3200" b="1" dirty="0">
                <a:solidFill>
                  <a:schemeClr val="tx1"/>
                </a:solidFill>
                <a:ea typeface="KaiTi"/>
                <a:cs typeface="Times New Roman"/>
              </a:rPr>
              <a:t>他们若问我说：‘祂叫什么名字？’我要对他们说什么呢？</a:t>
            </a:r>
            <a:r>
              <a:rPr lang="en-US" sz="3200" b="1" dirty="0">
                <a:solidFill>
                  <a:schemeClr val="tx1"/>
                </a:solidFill>
                <a:latin typeface="KaiTi"/>
                <a:cs typeface="Times New Roman"/>
              </a:rPr>
              <a:t>’’</a:t>
            </a:r>
            <a:r>
              <a:rPr lang="zh-CN" altLang="en-US" sz="3200" b="1" dirty="0">
                <a:solidFill>
                  <a:schemeClr val="tx1"/>
                </a:solidFill>
                <a:ea typeface="KaiTi"/>
                <a:cs typeface="Times New Roman"/>
              </a:rPr>
              <a:t>神对摩西说：</a:t>
            </a:r>
            <a:r>
              <a:rPr lang="zh-CN" altLang="en-US" sz="3200" b="1" u="sng" dirty="0">
                <a:solidFill>
                  <a:srgbClr val="FF0000"/>
                </a:solidFill>
                <a:ea typeface="KaiTi"/>
                <a:cs typeface="Times New Roman"/>
              </a:rPr>
              <a:t>‘我是自有永有的。’</a:t>
            </a:r>
            <a:r>
              <a:rPr lang="zh-CN" altLang="en-US" sz="3200" b="1" dirty="0">
                <a:solidFill>
                  <a:schemeClr val="tx1"/>
                </a:solidFill>
                <a:ea typeface="KaiTi"/>
                <a:cs typeface="Times New Roman"/>
              </a:rPr>
              <a:t>又说：‘你要对以色列人这样说：</a:t>
            </a:r>
            <a:r>
              <a:rPr lang="zh-CN" altLang="en-US" sz="3200" b="1" dirty="0">
                <a:ea typeface="KaiTi"/>
                <a:cs typeface="Times New Roman"/>
              </a:rPr>
              <a:t>‘</a:t>
            </a:r>
            <a:r>
              <a:rPr lang="zh-CN" altLang="en-US" sz="3200" b="1" u="sng" dirty="0">
                <a:solidFill>
                  <a:srgbClr val="7030A0"/>
                </a:solidFill>
                <a:ea typeface="KaiTi"/>
                <a:cs typeface="Times New Roman"/>
              </a:rPr>
              <a:t>耶和华你们祖宗的神，就是亚伯拉罕的神，以撒的神，雅各的神</a:t>
            </a:r>
            <a:r>
              <a:rPr lang="zh-CN" altLang="en-US" sz="3200" b="1" dirty="0">
                <a:ea typeface="KaiTi"/>
                <a:cs typeface="Times New Roman"/>
              </a:rPr>
              <a:t>，</a:t>
            </a:r>
            <a:r>
              <a:rPr lang="zh-CN" altLang="en-US" sz="3200" b="1" dirty="0">
                <a:solidFill>
                  <a:schemeClr val="tx1"/>
                </a:solidFill>
                <a:ea typeface="KaiTi"/>
                <a:cs typeface="Times New Roman"/>
              </a:rPr>
              <a:t>打发我到你们这里来。’</a:t>
            </a: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6</a:t>
            </a:fld>
            <a:endParaRPr lang="en-US" altLang="zh-CN" dirty="0">
              <a:solidFill>
                <a:srgbClr val="55554A"/>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068A914-976F-69EB-788B-DA16C7B6F4B8}"/>
              </a:ext>
            </a:extLst>
          </p:cNvPr>
          <p:cNvSpPr>
            <a:spLocks noGrp="1"/>
          </p:cNvSpPr>
          <p:nvPr>
            <p:ph type="title"/>
          </p:nvPr>
        </p:nvSpPr>
        <p:spPr>
          <a:xfrm>
            <a:off x="457200" y="136922"/>
            <a:ext cx="8077200" cy="833438"/>
          </a:xfrm>
        </p:spPr>
        <p:txBody>
          <a:bodyPr>
            <a:normAutofit fontScale="90000"/>
          </a:bodyPr>
          <a:lstStyle/>
          <a:p>
            <a:r>
              <a:rPr lang="zh-CN" altLang="en-US" sz="4400" b="1" kern="100" dirty="0">
                <a:solidFill>
                  <a:srgbClr val="FF0000"/>
                </a:solidFill>
                <a:effectLst/>
                <a:latin typeface="+mn-ea"/>
                <a:cs typeface="Times New Roman"/>
              </a:rPr>
              <a:t>一、</a:t>
            </a:r>
            <a:r>
              <a:rPr lang="zh-CN" altLang="en-US" sz="4400" b="1" dirty="0">
                <a:solidFill>
                  <a:srgbClr val="FF0000"/>
                </a:solidFill>
                <a:effectLst/>
                <a:latin typeface="+mn-ea"/>
                <a:cs typeface="Times New Roman"/>
              </a:rPr>
              <a:t>认识这位以世代同行命名的神</a:t>
            </a:r>
            <a:endParaRPr lang="en-US" dirty="0"/>
          </a:p>
        </p:txBody>
      </p:sp>
      <p:sp>
        <p:nvSpPr>
          <p:cNvPr id="3" name="内容占位符 2">
            <a:extLst>
              <a:ext uri="{FF2B5EF4-FFF2-40B4-BE49-F238E27FC236}">
                <a16:creationId xmlns:a16="http://schemas.microsoft.com/office/drawing/2014/main" xmlns="" id="{90E1A602-C0E6-636F-D195-8C0A9271B17B}"/>
              </a:ext>
            </a:extLst>
          </p:cNvPr>
          <p:cNvSpPr>
            <a:spLocks noGrp="1"/>
          </p:cNvSpPr>
          <p:nvPr>
            <p:ph idx="1"/>
          </p:nvPr>
        </p:nvSpPr>
        <p:spPr>
          <a:xfrm>
            <a:off x="76200" y="1200150"/>
            <a:ext cx="8991600" cy="3943349"/>
          </a:xfrm>
        </p:spPr>
        <p:txBody>
          <a:bodyPr/>
          <a:lstStyle/>
          <a:p>
            <a:pPr marL="0" indent="0">
              <a:buNone/>
            </a:pPr>
            <a:r>
              <a:rPr lang="zh-CN" altLang="en-US" sz="3600" b="1" u="sng" dirty="0">
                <a:solidFill>
                  <a:schemeClr val="tx1"/>
                </a:solidFill>
                <a:ea typeface="KaiTi"/>
                <a:cs typeface="Times New Roman"/>
              </a:rPr>
              <a:t>续：</a:t>
            </a:r>
            <a:r>
              <a:rPr lang="zh-CN" altLang="en-US" sz="3600" b="1" u="sng" dirty="0">
                <a:solidFill>
                  <a:srgbClr val="FF0000"/>
                </a:solidFill>
                <a:ea typeface="KaiTi"/>
                <a:cs typeface="Times New Roman"/>
              </a:rPr>
              <a:t>耶和华是我的名</a:t>
            </a:r>
            <a:r>
              <a:rPr lang="zh-CN" altLang="en-US" sz="3600" b="1" dirty="0">
                <a:solidFill>
                  <a:srgbClr val="FF0000"/>
                </a:solidFill>
                <a:ea typeface="KaiTi"/>
                <a:cs typeface="Times New Roman"/>
              </a:rPr>
              <a:t>，直到永远</a:t>
            </a:r>
            <a:r>
              <a:rPr lang="zh-CN" altLang="en-US" sz="3600" b="1" dirty="0">
                <a:solidFill>
                  <a:schemeClr val="tx1"/>
                </a:solidFill>
                <a:ea typeface="KaiTi"/>
                <a:cs typeface="Times New Roman"/>
              </a:rPr>
              <a:t>；这也是我的纪念，直到万代。你去召聚以色列的长老，对他们说：‘</a:t>
            </a:r>
            <a:r>
              <a:rPr lang="zh-CN" altLang="en-US" sz="3600" b="1" u="sng" dirty="0">
                <a:solidFill>
                  <a:srgbClr val="7030A0"/>
                </a:solidFill>
                <a:ea typeface="KaiTi"/>
                <a:cs typeface="Times New Roman"/>
              </a:rPr>
              <a:t>耶和华你们祖宗的神，就是亚伯拉罕的神、以撒的神，雅各的神</a:t>
            </a:r>
            <a:r>
              <a:rPr lang="zh-CN" altLang="en-US" sz="3600" b="1" dirty="0">
                <a:solidFill>
                  <a:schemeClr val="tx1"/>
                </a:solidFill>
                <a:ea typeface="KaiTi"/>
                <a:cs typeface="Times New Roman"/>
              </a:rPr>
              <a:t>，向我显现，说：‘我实在眷顾了你们，我也看见埃及人怎样待你们。’</a:t>
            </a:r>
            <a:r>
              <a:rPr lang="en-US" sz="3600" b="1" dirty="0">
                <a:solidFill>
                  <a:schemeClr val="tx1"/>
                </a:solidFill>
                <a:latin typeface="KaiTi"/>
                <a:cs typeface="Times New Roman"/>
              </a:rPr>
              <a:t>’</a:t>
            </a:r>
            <a:r>
              <a:rPr lang="zh-CN" altLang="en-US" sz="3600" b="1" dirty="0">
                <a:solidFill>
                  <a:schemeClr val="tx1"/>
                </a:solidFill>
                <a:ea typeface="KaiTi"/>
                <a:cs typeface="Times New Roman"/>
              </a:rPr>
              <a:t>”</a:t>
            </a:r>
            <a:endParaRPr lang="en-US" sz="3600" dirty="0"/>
          </a:p>
        </p:txBody>
      </p:sp>
      <p:sp>
        <p:nvSpPr>
          <p:cNvPr id="4" name="灯片编号占位符 3">
            <a:extLst>
              <a:ext uri="{FF2B5EF4-FFF2-40B4-BE49-F238E27FC236}">
                <a16:creationId xmlns:a16="http://schemas.microsoft.com/office/drawing/2014/main" xmlns="" id="{98456898-0E0A-10B9-11B9-DE434DFB4E64}"/>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7</a:t>
            </a:fld>
            <a:endParaRPr lang="en-US" altLang="zh-CN">
              <a:solidFill>
                <a:srgbClr val="55554A"/>
              </a:solidFill>
            </a:endParaRPr>
          </a:p>
        </p:txBody>
      </p:sp>
    </p:spTree>
    <p:extLst>
      <p:ext uri="{BB962C8B-B14F-4D97-AF65-F5344CB8AC3E}">
        <p14:creationId xmlns:p14="http://schemas.microsoft.com/office/powerpoint/2010/main" val="371067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认识这位以世代同行命名的神</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685800">
              <a:spcBef>
                <a:spcPts val="0"/>
              </a:spcBef>
              <a:spcAft>
                <a:spcPts val="0"/>
              </a:spcAft>
              <a:buNone/>
            </a:pPr>
            <a:r>
              <a:rPr lang="zh-CN" altLang="en-US" sz="3600" b="1" kern="100" dirty="0">
                <a:solidFill>
                  <a:schemeClr val="tx1"/>
                </a:solidFill>
                <a:latin typeface="Calibri"/>
                <a:ea typeface="DengXian"/>
                <a:cs typeface="Times New Roman"/>
              </a:rPr>
              <a:t>  认识神对于每一个基督徒来说，都是至关重要的一件事，但不是每个人都知道的。</a:t>
            </a:r>
            <a:endParaRPr lang="en-CA" sz="3600" b="1" kern="100" dirty="0">
              <a:solidFill>
                <a:schemeClr val="tx1"/>
              </a:solidFill>
              <a:latin typeface="Calibri"/>
              <a:ea typeface="DengXian"/>
              <a:cs typeface="Times New Roman"/>
            </a:endParaRPr>
          </a:p>
          <a:p>
            <a:pPr marL="0" marR="0" indent="685800">
              <a:spcBef>
                <a:spcPts val="0"/>
              </a:spcBef>
              <a:spcAft>
                <a:spcPts val="0"/>
              </a:spcAft>
              <a:buNone/>
            </a:pPr>
            <a:r>
              <a:rPr lang="zh-CN" altLang="en-US" sz="3600" b="1" kern="100" dirty="0">
                <a:solidFill>
                  <a:schemeClr val="tx1"/>
                </a:solidFill>
                <a:latin typeface="Calibri"/>
                <a:ea typeface="DengXian"/>
                <a:cs typeface="Times New Roman"/>
              </a:rPr>
              <a:t>  有的人到教会来，目的是为了认识人，跟人建立关系。有的人是为了认识圣经，了解一些宗教和神学知识。还有一些人是为了解决一些困难，得到一些帮助。</a:t>
            </a:r>
            <a:endParaRPr lang="en-CA" sz="36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333267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8085FAA-1B1C-8D15-8A1C-C842F57778DC}"/>
              </a:ext>
            </a:extLst>
          </p:cNvPr>
          <p:cNvSpPr>
            <a:spLocks noGrp="1"/>
          </p:cNvSpPr>
          <p:nvPr>
            <p:ph type="title"/>
          </p:nvPr>
        </p:nvSpPr>
        <p:spPr>
          <a:xfrm>
            <a:off x="457200" y="136922"/>
            <a:ext cx="7924800" cy="833438"/>
          </a:xfrm>
        </p:spPr>
        <p:txBody>
          <a:bodyPr>
            <a:normAutofit fontScale="90000"/>
          </a:bodyPr>
          <a:lstStyle/>
          <a:p>
            <a:r>
              <a:rPr lang="zh-CN" altLang="en-US" sz="4400" b="1" kern="100" dirty="0">
                <a:solidFill>
                  <a:srgbClr val="FF0000"/>
                </a:solidFill>
                <a:effectLst/>
                <a:latin typeface="+mn-ea"/>
                <a:cs typeface="Times New Roman"/>
              </a:rPr>
              <a:t>一、</a:t>
            </a:r>
            <a:r>
              <a:rPr lang="zh-CN" altLang="en-US" sz="4400" b="1" dirty="0">
                <a:solidFill>
                  <a:srgbClr val="FF0000"/>
                </a:solidFill>
                <a:effectLst/>
                <a:latin typeface="+mn-ea"/>
                <a:cs typeface="Times New Roman"/>
              </a:rPr>
              <a:t>认识这位以世代同行命名的神</a:t>
            </a:r>
            <a:endParaRPr lang="en-US" dirty="0"/>
          </a:p>
        </p:txBody>
      </p:sp>
      <p:sp>
        <p:nvSpPr>
          <p:cNvPr id="3" name="内容占位符 2">
            <a:extLst>
              <a:ext uri="{FF2B5EF4-FFF2-40B4-BE49-F238E27FC236}">
                <a16:creationId xmlns:a16="http://schemas.microsoft.com/office/drawing/2014/main" xmlns="" id="{42BC9DA7-4D2D-5016-23FB-03F99A72569D}"/>
              </a:ext>
            </a:extLst>
          </p:cNvPr>
          <p:cNvSpPr>
            <a:spLocks noGrp="1"/>
          </p:cNvSpPr>
          <p:nvPr>
            <p:ph idx="1"/>
          </p:nvPr>
        </p:nvSpPr>
        <p:spPr>
          <a:xfrm>
            <a:off x="0" y="1200150"/>
            <a:ext cx="9144000" cy="3943349"/>
          </a:xfrm>
        </p:spPr>
        <p:txBody>
          <a:bodyPr/>
          <a:lstStyle/>
          <a:p>
            <a:pPr marL="0" marR="0" indent="685800">
              <a:spcBef>
                <a:spcPts val="0"/>
              </a:spcBef>
              <a:spcAft>
                <a:spcPts val="0"/>
              </a:spcAft>
              <a:buNone/>
            </a:pPr>
            <a:r>
              <a:rPr lang="zh-CN" altLang="en-US" sz="3600" b="1" kern="100" dirty="0">
                <a:solidFill>
                  <a:schemeClr val="tx1"/>
                </a:solidFill>
                <a:latin typeface="Calibri"/>
                <a:ea typeface="DengXian"/>
                <a:cs typeface="Times New Roman"/>
              </a:rPr>
              <a:t>    这些目的都属正常，但都不是最重要的。</a:t>
            </a:r>
            <a:endParaRPr lang="en-CA" sz="3600" b="1" kern="100" dirty="0">
              <a:solidFill>
                <a:schemeClr val="tx1"/>
              </a:solidFill>
              <a:latin typeface="Calibri"/>
              <a:ea typeface="DengXian"/>
              <a:cs typeface="Times New Roman"/>
            </a:endParaRPr>
          </a:p>
          <a:p>
            <a:pPr marL="0" marR="0" indent="685800">
              <a:spcBef>
                <a:spcPts val="0"/>
              </a:spcBef>
              <a:spcAft>
                <a:spcPts val="0"/>
              </a:spcAft>
              <a:buNone/>
            </a:pPr>
            <a:r>
              <a:rPr lang="zh-CN" altLang="en-US" sz="3600" b="1" kern="100" dirty="0">
                <a:solidFill>
                  <a:schemeClr val="tx1"/>
                </a:solidFill>
                <a:latin typeface="Calibri"/>
                <a:ea typeface="DengXian"/>
                <a:cs typeface="Times New Roman"/>
              </a:rPr>
              <a:t>   人到教会来，最重要的一件事，就是认识神。可以说我们今生信仰和灵性的程度基本上取决于我们认识神的程度；而且，我们将来在天国中的荣耀也取决于我们认识神的程度</a:t>
            </a:r>
            <a:r>
              <a:rPr lang="zh-CN" altLang="en-US" sz="3600" kern="100" dirty="0">
                <a:solidFill>
                  <a:schemeClr val="tx1"/>
                </a:solidFill>
                <a:latin typeface="Calibri"/>
                <a:ea typeface="DengXian"/>
                <a:cs typeface="Times New Roman"/>
              </a:rPr>
              <a:t>。</a:t>
            </a:r>
            <a:endParaRPr lang="en-CA" sz="3600" kern="100" dirty="0">
              <a:solidFill>
                <a:schemeClr val="tx1"/>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xmlns="" id="{A2E95AA7-19DA-F6EB-DE5A-598523CEEDB2}"/>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9</a:t>
            </a:fld>
            <a:endParaRPr lang="en-US" altLang="zh-CN">
              <a:solidFill>
                <a:srgbClr val="55554A"/>
              </a:solidFill>
            </a:endParaRPr>
          </a:p>
        </p:txBody>
      </p:sp>
    </p:spTree>
    <p:extLst>
      <p:ext uri="{BB962C8B-B14F-4D97-AF65-F5344CB8AC3E}">
        <p14:creationId xmlns:p14="http://schemas.microsoft.com/office/powerpoint/2010/main" val="42363465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1212</TotalTime>
  <Words>4057</Words>
  <Application>Microsoft Office PowerPoint</Application>
  <PresentationFormat>On-screen Show (16:9)</PresentationFormat>
  <Paragraphs>232</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TS101790490[1]</vt:lpstr>
      <vt:lpstr>PowerPoint Presentation</vt:lpstr>
      <vt:lpstr>PowerPoint Presentation</vt:lpstr>
      <vt:lpstr>PowerPoint Presentation</vt:lpstr>
      <vt:lpstr>PowerPoint Presentation</vt:lpstr>
      <vt:lpstr>PowerPoint Presentation</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一、认识这位以世代同行命名的神</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二、化咒诅为祝福的秘诀</vt:lpstr>
      <vt:lpstr>三、我们今日的回应</vt:lpstr>
      <vt:lpstr>三、我们今日的回应</vt:lpstr>
      <vt:lpstr>三、我们今日的回应</vt:lpstr>
      <vt:lpstr>三、我们今日的回应</vt:lpstr>
      <vt:lpstr>三、我们今日的回应</vt:lpstr>
      <vt:lpstr>三、我们今日的回应</vt:lpstr>
      <vt:lpstr>三、我们今日的回应</vt:lpstr>
      <vt:lpstr>三、我们今日的回应</vt:lpstr>
      <vt:lpstr>三、我们今日的回应</vt:lpstr>
      <vt:lpstr>三、我们今日的回应</vt:lpstr>
      <vt:lpstr>讨论</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854</cp:revision>
  <dcterms:created xsi:type="dcterms:W3CDTF">2021-02-28T22:09:00Z</dcterms:created>
  <dcterms:modified xsi:type="dcterms:W3CDTF">2024-11-03T15:29:41Z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