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849" r:id="rId2"/>
    <p:sldId id="1256" r:id="rId3"/>
    <p:sldId id="1289" r:id="rId4"/>
    <p:sldId id="1290" r:id="rId5"/>
    <p:sldId id="1291" r:id="rId6"/>
    <p:sldId id="1323" r:id="rId7"/>
    <p:sldId id="1213" r:id="rId8"/>
    <p:sldId id="1292" r:id="rId9"/>
    <p:sldId id="1293" r:id="rId10"/>
    <p:sldId id="1294" r:id="rId11"/>
    <p:sldId id="1324" r:id="rId12"/>
    <p:sldId id="1295" r:id="rId13"/>
    <p:sldId id="1296" r:id="rId14"/>
    <p:sldId id="1297" r:id="rId15"/>
    <p:sldId id="1298" r:id="rId16"/>
    <p:sldId id="1299" r:id="rId17"/>
    <p:sldId id="1300" r:id="rId18"/>
    <p:sldId id="1301" r:id="rId19"/>
    <p:sldId id="1303" r:id="rId20"/>
    <p:sldId id="1304" r:id="rId21"/>
    <p:sldId id="1305" r:id="rId22"/>
    <p:sldId id="1306" r:id="rId23"/>
    <p:sldId id="1307" r:id="rId24"/>
    <p:sldId id="1308" r:id="rId25"/>
    <p:sldId id="1309" r:id="rId26"/>
    <p:sldId id="1310" r:id="rId27"/>
    <p:sldId id="1311" r:id="rId28"/>
    <p:sldId id="1312" r:id="rId29"/>
    <p:sldId id="1313" r:id="rId30"/>
    <p:sldId id="1314" r:id="rId31"/>
    <p:sldId id="1315" r:id="rId32"/>
    <p:sldId id="1316" r:id="rId33"/>
    <p:sldId id="1317" r:id="rId34"/>
    <p:sldId id="1318" r:id="rId35"/>
    <p:sldId id="1319" r:id="rId36"/>
    <p:sldId id="1320" r:id="rId37"/>
    <p:sldId id="1321" r:id="rId38"/>
    <p:sldId id="1322" r:id="rId39"/>
  </p:sldIdLst>
  <p:sldSz cx="9144000" cy="5143500" type="screen16x9"/>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1" autoAdjust="0"/>
    <p:restoredTop sz="0" autoAdjust="0"/>
  </p:normalViewPr>
  <p:slideViewPr>
    <p:cSldViewPr showGuides="1">
      <p:cViewPr>
        <p:scale>
          <a:sx n="110" d="100"/>
          <a:sy n="110" d="100"/>
        </p:scale>
        <p:origin x="-734" y="-101"/>
      </p:cViewPr>
      <p:guideLst>
        <p:guide orient="horz" pos="1620"/>
        <p:guide pos="2876"/>
      </p:guideLst>
    </p:cSldViewPr>
  </p:slideViewPr>
  <p:outlineViewPr>
    <p:cViewPr>
      <p:scale>
        <a:sx n="33" d="100"/>
        <a:sy n="33" d="100"/>
      </p:scale>
      <p:origin x="34" y="13061"/>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2024-10-27</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2024年10月27日星期日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00150"/>
            <a:ext cx="9144000" cy="3943350"/>
          </a:xfrm>
        </p:spPr>
        <p:txBody>
          <a:bodyPr/>
          <a:lstStyle/>
          <a:p>
            <a:pPr marL="0" marR="0" indent="0" algn="ctr">
              <a:spcBef>
                <a:spcPts val="600"/>
              </a:spcBef>
              <a:spcAft>
                <a:spcPts val="600"/>
              </a:spcAft>
              <a:buNone/>
            </a:pPr>
            <a:endParaRPr lang="en-US" altLang="zh-CN" sz="2800" b="1" dirty="0">
              <a:solidFill>
                <a:srgbClr val="FF0000"/>
              </a:solidFill>
              <a:ea typeface="KaiTi"/>
              <a:cs typeface="Times New Roman"/>
            </a:endParaRPr>
          </a:p>
          <a:p>
            <a:pPr marL="0" marR="0" indent="0" algn="ctr">
              <a:spcBef>
                <a:spcPts val="600"/>
              </a:spcBef>
              <a:spcAft>
                <a:spcPts val="600"/>
              </a:spcAft>
              <a:buNone/>
            </a:pPr>
            <a:r>
              <a:rPr lang="zh-CN" altLang="en-US" sz="6600" b="1" dirty="0">
                <a:solidFill>
                  <a:srgbClr val="FF0000"/>
                </a:solidFill>
                <a:ea typeface="KaiTi"/>
                <a:cs typeface="Times New Roman"/>
              </a:rPr>
              <a:t>新的开始、新的征程</a:t>
            </a:r>
            <a:endParaRPr lang="en-US" altLang="zh-CN" sz="6600" b="1" dirty="0">
              <a:solidFill>
                <a:srgbClr val="FF0000"/>
              </a:solidFill>
              <a:latin typeface="KaiTi" panose="02010609060101010101" pitchFamily="49" charset="-122"/>
              <a:ea typeface="KaiTi" panose="02010609060101010101" pitchFamily="49" charset="-122"/>
              <a:cs typeface="Times New Roman"/>
            </a:endParaRPr>
          </a:p>
          <a:p>
            <a:pPr marL="0" marR="0" indent="0" algn="ctr">
              <a:spcBef>
                <a:spcPts val="600"/>
              </a:spcBef>
              <a:spcAft>
                <a:spcPts val="600"/>
              </a:spcAft>
              <a:buNone/>
            </a:pPr>
            <a:endParaRPr lang="en-US" altLang="zh-CN" sz="2800" b="1" kern="100" dirty="0">
              <a:solidFill>
                <a:srgbClr val="2E24FC"/>
              </a:solidFill>
              <a:latin typeface="+mn-ea"/>
              <a:ea typeface="KaiTi" panose="02010609060101010101" charset="-122"/>
              <a:cs typeface="Times New Roman"/>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10</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27</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这主要是因为两个原因：</a:t>
            </a:r>
            <a:endParaRPr lang="en-CA" sz="3200" b="1" kern="100" dirty="0">
              <a:solidFill>
                <a:schemeClr val="tx1"/>
              </a:solidFill>
              <a:latin typeface="Calibri"/>
              <a:ea typeface="DengXian"/>
              <a:cs typeface="Times New Roman"/>
            </a:endParaRPr>
          </a:p>
          <a:p>
            <a:pPr marL="0" indent="742950">
              <a:spcBef>
                <a:spcPts val="600"/>
              </a:spcBef>
              <a:spcAft>
                <a:spcPts val="600"/>
              </a:spcAft>
              <a:buNone/>
            </a:pP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、佳恩的经历与雅各的经历有类似之处，雅各年少时离开父家，去到原籍亚兰舅舅家，二十年后才归回；佳恩成立之初也离开母腹锡安和喜讯会，直到二十多年后才归回喜讯会。</a:t>
            </a:r>
            <a:endParaRPr lang="en-US" altLang="zh-CN" sz="3200" b="1" kern="100" dirty="0">
              <a:solidFill>
                <a:schemeClr val="tx1"/>
              </a:solidFill>
              <a:latin typeface="Calibri"/>
              <a:ea typeface="DengXian"/>
              <a:cs typeface="Times New Roman"/>
            </a:endParaRPr>
          </a:p>
          <a:p>
            <a:pPr marL="0" indent="742950">
              <a:spcBef>
                <a:spcPts val="600"/>
              </a:spcBef>
              <a:spcAft>
                <a:spcPts val="600"/>
              </a:spcAft>
              <a:buNone/>
            </a:pPr>
            <a:r>
              <a:rPr lang="zh-CN" altLang="en-US" sz="3200" b="1" kern="100" dirty="0">
                <a:solidFill>
                  <a:schemeClr val="tx1"/>
                </a:solidFill>
                <a:latin typeface="Calibri"/>
                <a:ea typeface="DengXian"/>
                <a:cs typeface="Times New Roman"/>
              </a:rPr>
              <a:t>喜讯会既是佳恩的母腹和遮盖，归回母腹和遮盖之后怎么还会离开呢？</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endParaRPr lang="en-US" altLang="zh-CN"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18B0363-6518-BAB0-D1B7-235780490E7C}"/>
              </a:ext>
            </a:extLst>
          </p:cNvPr>
          <p:cNvSpPr>
            <a:spLocks noGrp="1"/>
          </p:cNvSpPr>
          <p:nvPr>
            <p:ph type="title"/>
          </p:nvPr>
        </p:nvSpPr>
        <p:spPr/>
        <p:txBody>
          <a:bodyPr>
            <a:normAutofit fontScale="90000"/>
          </a:bodyPr>
          <a:lstStyle/>
          <a:p>
            <a:r>
              <a:rPr lang="zh-CN" altLang="en-US" sz="4400" b="1" kern="100" dirty="0">
                <a:solidFill>
                  <a:srgbClr val="FF0000"/>
                </a:solidFill>
                <a:effectLst/>
                <a:latin typeface="+mn-ea"/>
                <a:cs typeface="Times New Roman"/>
              </a:rPr>
              <a:t>一、</a:t>
            </a:r>
            <a:r>
              <a:rPr lang="zh-CN" altLang="en-US" sz="4400" b="1" dirty="0">
                <a:solidFill>
                  <a:srgbClr val="FF0000"/>
                </a:solidFill>
                <a:effectLst/>
                <a:latin typeface="+mn-ea"/>
                <a:cs typeface="Times New Roman"/>
              </a:rPr>
              <a:t>不要惧怕！这事是出于神</a:t>
            </a:r>
            <a:endParaRPr lang="en-US" dirty="0"/>
          </a:p>
        </p:txBody>
      </p:sp>
      <p:sp>
        <p:nvSpPr>
          <p:cNvPr id="3" name="内容占位符 2">
            <a:extLst>
              <a:ext uri="{FF2B5EF4-FFF2-40B4-BE49-F238E27FC236}">
                <a16:creationId xmlns:a16="http://schemas.microsoft.com/office/drawing/2014/main" xmlns="" id="{5EC8D072-083A-C146-9F21-55B295769D73}"/>
              </a:ext>
            </a:extLst>
          </p:cNvPr>
          <p:cNvSpPr>
            <a:spLocks noGrp="1"/>
          </p:cNvSpPr>
          <p:nvPr>
            <p:ph idx="1"/>
          </p:nvPr>
        </p:nvSpPr>
        <p:spPr>
          <a:xfrm>
            <a:off x="0" y="1123950"/>
            <a:ext cx="9144000" cy="4019549"/>
          </a:xfrm>
        </p:spPr>
        <p:txBody>
          <a:bodyPr/>
          <a:lstStyle/>
          <a:p>
            <a:pPr marL="0" marR="0" indent="742950">
              <a:spcBef>
                <a:spcPts val="600"/>
              </a:spcBef>
              <a:spcAft>
                <a:spcPts val="600"/>
              </a:spcAft>
              <a:buNone/>
            </a:pPr>
            <a:r>
              <a:rPr lang="en-US" sz="3200" b="1" kern="100" dirty="0">
                <a:solidFill>
                  <a:schemeClr val="tx1"/>
                </a:solidFill>
                <a:latin typeface="Calibri"/>
                <a:ea typeface="DengXian"/>
                <a:cs typeface="Times New Roman"/>
              </a:rPr>
              <a:t>2</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Calibri"/>
                <a:ea typeface="DengXian"/>
                <a:cs typeface="Times New Roman"/>
              </a:rPr>
              <a:t>2019</a:t>
            </a:r>
            <a:r>
              <a:rPr lang="zh-CN" altLang="en-US" sz="3200" b="1" kern="100" dirty="0">
                <a:solidFill>
                  <a:schemeClr val="tx1"/>
                </a:solidFill>
                <a:latin typeface="Calibri"/>
                <a:ea typeface="DengXian"/>
                <a:cs typeface="Times New Roman"/>
              </a:rPr>
              <a:t>年</a:t>
            </a:r>
            <a:r>
              <a:rPr lang="en-US" sz="3200" b="1" kern="100" dirty="0">
                <a:solidFill>
                  <a:schemeClr val="tx1"/>
                </a:solidFill>
                <a:latin typeface="Calibri"/>
                <a:ea typeface="DengXian"/>
                <a:cs typeface="Times New Roman"/>
              </a:rPr>
              <a:t>11</a:t>
            </a:r>
            <a:r>
              <a:rPr lang="zh-CN" altLang="en-US" sz="3200" b="1" kern="100" dirty="0">
                <a:solidFill>
                  <a:schemeClr val="tx1"/>
                </a:solidFill>
                <a:latin typeface="Calibri"/>
                <a:ea typeface="DengXian"/>
                <a:cs typeface="Times New Roman"/>
              </a:rPr>
              <a:t>月在高雄时，我们收到一位台湾牧者领受的有关佳恩的先知性话语：约珥书二</a:t>
            </a:r>
            <a:r>
              <a:rPr lang="en-US" sz="3200" b="1" kern="100" dirty="0">
                <a:solidFill>
                  <a:schemeClr val="tx1"/>
                </a:solidFill>
                <a:latin typeface="Calibri"/>
                <a:ea typeface="DengXian"/>
                <a:cs typeface="Times New Roman"/>
              </a:rPr>
              <a:t>23-24</a:t>
            </a:r>
            <a:r>
              <a:rPr lang="zh-CN" altLang="en-US" sz="3200" b="1" kern="100" dirty="0">
                <a:solidFill>
                  <a:schemeClr val="tx1"/>
                </a:solidFill>
                <a:latin typeface="Calibri"/>
                <a:ea typeface="DengXian"/>
                <a:cs typeface="Times New Roman"/>
              </a:rPr>
              <a:t>这段经文会应验在佳恩身上。</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约珥书二</a:t>
            </a:r>
            <a:r>
              <a:rPr lang="en-US" sz="3200" b="1" kern="100" dirty="0">
                <a:solidFill>
                  <a:schemeClr val="tx1"/>
                </a:solidFill>
                <a:latin typeface="Calibri"/>
                <a:ea typeface="DengXian"/>
                <a:cs typeface="Times New Roman"/>
              </a:rPr>
              <a:t>23-24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“锡安的民哪！你们要快乐，为耶和华你们的神欢喜；因祂赐给你们合宜的秋雨，为你们降下甘霖，就是秋雨、</a:t>
            </a:r>
            <a:r>
              <a:rPr lang="zh-CN" altLang="en-US" sz="3200" b="1" u="sng" kern="100" dirty="0">
                <a:solidFill>
                  <a:srgbClr val="FF0000"/>
                </a:solidFill>
                <a:latin typeface="Calibri"/>
                <a:ea typeface="KaiTi"/>
                <a:cs typeface="Times New Roman"/>
              </a:rPr>
              <a:t>春雨，和先前一样</a:t>
            </a:r>
            <a:r>
              <a:rPr lang="zh-CN" altLang="en-US" sz="3200" b="1" kern="100" dirty="0">
                <a:solidFill>
                  <a:srgbClr val="FF0000"/>
                </a:solidFill>
                <a:latin typeface="Calibri"/>
                <a:ea typeface="KaiTi"/>
                <a:cs typeface="Times New Roman"/>
              </a:rPr>
              <a:t>。禾场必满了麦子，酒榨与油榨必有新酒和油盈溢。”</a:t>
            </a:r>
            <a:endParaRPr lang="en-CA" sz="3200" kern="100" dirty="0">
              <a:solidFill>
                <a:srgbClr val="FF0000"/>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xmlns="" id="{F0A1F06E-EF93-44AA-A298-E74241DC3CDE}"/>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11</a:t>
            </a:fld>
            <a:endParaRPr lang="en-US" altLang="zh-CN">
              <a:solidFill>
                <a:srgbClr val="55554A"/>
              </a:solidFill>
            </a:endParaRPr>
          </a:p>
        </p:txBody>
      </p:sp>
    </p:spTree>
    <p:extLst>
      <p:ext uri="{BB962C8B-B14F-4D97-AF65-F5344CB8AC3E}">
        <p14:creationId xmlns:p14="http://schemas.microsoft.com/office/powerpoint/2010/main" val="1767566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800100">
              <a:spcBef>
                <a:spcPts val="600"/>
              </a:spcBef>
              <a:spcAft>
                <a:spcPts val="600"/>
              </a:spcAft>
              <a:buNone/>
            </a:pPr>
            <a:r>
              <a:rPr lang="en-US" altLang="zh-CN" sz="3200" b="1" kern="100" dirty="0">
                <a:solidFill>
                  <a:schemeClr val="tx1"/>
                </a:solidFill>
                <a:latin typeface="Calibri"/>
                <a:ea typeface="DengXian"/>
                <a:cs typeface="Times New Roman"/>
              </a:rPr>
              <a:t> </a:t>
            </a:r>
            <a:r>
              <a:rPr lang="zh-CN" altLang="en-US" sz="3200" b="1" kern="100" dirty="0">
                <a:solidFill>
                  <a:schemeClr val="tx1"/>
                </a:solidFill>
                <a:latin typeface="Calibri"/>
                <a:ea typeface="DengXian"/>
                <a:cs typeface="Times New Roman"/>
              </a:rPr>
              <a:t>既然我们归回喜讯会的目的或目的之一是帮助喜讯会一起重挖“春雨运动”的古井，古井还没有开挖，怎么又离开呢？</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所以，我一直相信神带领佳恩归回喜讯会，要跟喜讯会一起重挖春雨运动这口古井，迎接末日大收割和大复兴。这个异象跟离开喜讯会似乎是冲突的。</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就在我感到十分困惑的时候，我突然意识到一周前雪梅的团队来温哥华跟我们分享的信息对佳恩来说究竟意味着什么。</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原来，神透过她们所分享的经历向佳恩传递一个信息：即将临到佳恩的变动和挑战是来自神的，将会给佳恩带来祝福和复兴，因此不要困惑、不要忧虑，也不要惧怕。</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一想到这里我心里就有了平安。我心里暗自庆幸，我们没有错过接待雪梅的团队。否则，我们将在突然临到的变动面前因得不到及时的指引而不知所措、乱了方寸。</a:t>
            </a:r>
            <a:endParaRPr lang="en-CA" sz="36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当我接到喜讯会的书面通知以后，我当天（</a:t>
            </a:r>
            <a:r>
              <a:rPr lang="en-US" sz="3600" b="1" kern="100" dirty="0">
                <a:solidFill>
                  <a:srgbClr val="FF0000"/>
                </a:solidFill>
                <a:latin typeface="Calibri"/>
                <a:ea typeface="DengXian"/>
                <a:cs typeface="Times New Roman"/>
              </a:rPr>
              <a:t>10</a:t>
            </a:r>
            <a:r>
              <a:rPr lang="zh-CN" altLang="en-US" sz="3600" b="1" kern="100" dirty="0">
                <a:solidFill>
                  <a:srgbClr val="FF0000"/>
                </a:solidFill>
                <a:latin typeface="Calibri"/>
                <a:ea typeface="DengXian"/>
                <a:cs typeface="Times New Roman"/>
              </a:rPr>
              <a:t>月</a:t>
            </a:r>
            <a:r>
              <a:rPr lang="en-US" sz="3600" b="1" kern="100" dirty="0">
                <a:solidFill>
                  <a:srgbClr val="FF0000"/>
                </a:solidFill>
                <a:latin typeface="Calibri"/>
                <a:ea typeface="DengXian"/>
                <a:cs typeface="Times New Roman"/>
              </a:rPr>
              <a:t>2</a:t>
            </a:r>
            <a:r>
              <a:rPr lang="zh-CN" altLang="en-US" sz="3600" b="1" kern="100" dirty="0">
                <a:solidFill>
                  <a:srgbClr val="FF0000"/>
                </a:solidFill>
                <a:latin typeface="Calibri"/>
                <a:ea typeface="DengXian"/>
                <a:cs typeface="Times New Roman"/>
              </a:rPr>
              <a:t>号</a:t>
            </a:r>
            <a:r>
              <a:rPr lang="zh-CN" altLang="en-US" sz="3600" b="1" kern="100" dirty="0">
                <a:solidFill>
                  <a:schemeClr val="tx1"/>
                </a:solidFill>
                <a:latin typeface="Calibri"/>
                <a:ea typeface="DengXian"/>
                <a:cs typeface="Times New Roman"/>
              </a:rPr>
              <a:t>）就跟</a:t>
            </a:r>
            <a:r>
              <a:rPr lang="en-US" sz="3600" b="1" kern="100" dirty="0">
                <a:solidFill>
                  <a:schemeClr val="tx1"/>
                </a:solidFill>
                <a:latin typeface="Calibri"/>
                <a:ea typeface="DengXian"/>
                <a:cs typeface="Times New Roman"/>
              </a:rPr>
              <a:t>Ryan</a:t>
            </a:r>
            <a:r>
              <a:rPr lang="zh-CN" altLang="en-US" sz="3600" b="1" kern="100" dirty="0">
                <a:solidFill>
                  <a:schemeClr val="tx1"/>
                </a:solidFill>
                <a:latin typeface="Calibri"/>
                <a:ea typeface="DengXian"/>
                <a:cs typeface="Times New Roman"/>
              </a:rPr>
              <a:t>牧师沟通了这件事，</a:t>
            </a:r>
            <a:r>
              <a:rPr lang="en-US" sz="3600" b="1" kern="100" dirty="0">
                <a:solidFill>
                  <a:schemeClr val="tx1"/>
                </a:solidFill>
                <a:latin typeface="Calibri"/>
                <a:ea typeface="DengXian"/>
                <a:cs typeface="Times New Roman"/>
              </a:rPr>
              <a:t>Ryan</a:t>
            </a:r>
            <a:r>
              <a:rPr lang="zh-CN" altLang="en-US" sz="3600" b="1" kern="100" dirty="0">
                <a:solidFill>
                  <a:schemeClr val="tx1"/>
                </a:solidFill>
                <a:latin typeface="Calibri"/>
                <a:ea typeface="DengXian"/>
                <a:cs typeface="Times New Roman"/>
              </a:rPr>
              <a:t>表示非常关心，他向我提议，在这个变动阶段，让赵爸和锡安团队来遮盖佳恩，并且与佳恩的牧者们一同来寻求神。</a:t>
            </a:r>
            <a:endParaRPr lang="en-CA" sz="36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0">
              <a:spcBef>
                <a:spcPts val="600"/>
              </a:spcBef>
              <a:spcAft>
                <a:spcPts val="600"/>
              </a:spcAft>
              <a:buNone/>
            </a:pPr>
            <a:r>
              <a:rPr lang="zh-CN" altLang="en-US" sz="2800" b="1" kern="100" dirty="0">
                <a:solidFill>
                  <a:schemeClr val="tx1"/>
                </a:solidFill>
                <a:latin typeface="Calibri"/>
                <a:ea typeface="DengXian"/>
                <a:cs typeface="Times New Roman"/>
              </a:rPr>
              <a:t>由于赵爸他们的遮盖，佳恩的牧者在几件事上达成一致：</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sz="2800" b="1" kern="100" dirty="0">
                <a:solidFill>
                  <a:schemeClr val="tx1"/>
                </a:solidFill>
                <a:latin typeface="Calibri"/>
                <a:ea typeface="DengXian"/>
                <a:cs typeface="Times New Roman"/>
              </a:rPr>
              <a:t>	</a:t>
            </a:r>
            <a:r>
              <a:rPr lang="en-US" sz="2800" b="1" kern="100" dirty="0">
                <a:solidFill>
                  <a:srgbClr val="FF0000"/>
                </a:solidFill>
                <a:latin typeface="Calibri"/>
                <a:ea typeface="DengXian"/>
                <a:cs typeface="Times New Roman"/>
              </a:rPr>
              <a:t>1</a:t>
            </a:r>
            <a:r>
              <a:rPr lang="zh-CN" altLang="en-US" sz="2800" b="1" kern="100" dirty="0">
                <a:solidFill>
                  <a:srgbClr val="FF0000"/>
                </a:solidFill>
                <a:latin typeface="Calibri"/>
                <a:ea typeface="DengXian"/>
                <a:cs typeface="Times New Roman"/>
              </a:rPr>
              <a:t>、</a:t>
            </a:r>
            <a:r>
              <a:rPr lang="zh-CN" altLang="en-US" sz="2800" b="1" kern="100" dirty="0">
                <a:solidFill>
                  <a:schemeClr val="tx1"/>
                </a:solidFill>
                <a:latin typeface="Calibri"/>
                <a:ea typeface="DengXian"/>
                <a:cs typeface="Times New Roman"/>
              </a:rPr>
              <a:t>离开喜讯会这件事是出自神；</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sz="2800" b="1" kern="100" dirty="0">
                <a:solidFill>
                  <a:schemeClr val="tx1"/>
                </a:solidFill>
                <a:latin typeface="Calibri"/>
                <a:ea typeface="DengXian"/>
                <a:cs typeface="Times New Roman"/>
              </a:rPr>
              <a:t>	</a:t>
            </a:r>
            <a:r>
              <a:rPr lang="en-US" sz="2800" b="1" kern="100" dirty="0">
                <a:solidFill>
                  <a:srgbClr val="FF0000"/>
                </a:solidFill>
                <a:latin typeface="Calibri"/>
                <a:ea typeface="DengXian"/>
                <a:cs typeface="Times New Roman"/>
              </a:rPr>
              <a:t>2</a:t>
            </a:r>
            <a:r>
              <a:rPr lang="zh-CN" altLang="en-US" sz="2800" b="1" kern="100" dirty="0">
                <a:solidFill>
                  <a:srgbClr val="FF0000"/>
                </a:solidFill>
                <a:latin typeface="Calibri"/>
                <a:ea typeface="DengXian"/>
                <a:cs typeface="Times New Roman"/>
              </a:rPr>
              <a:t>、</a:t>
            </a:r>
            <a:r>
              <a:rPr lang="zh-CN" altLang="en-US" sz="2800" b="1" kern="100" dirty="0">
                <a:solidFill>
                  <a:schemeClr val="tx1"/>
                </a:solidFill>
                <a:latin typeface="Calibri"/>
                <a:ea typeface="DengXian"/>
                <a:cs typeface="Times New Roman"/>
              </a:rPr>
              <a:t>佳恩在这个变动的阶段要注目在主耶稣身上；</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sz="2800" b="1" kern="100" dirty="0">
                <a:solidFill>
                  <a:schemeClr val="tx1"/>
                </a:solidFill>
                <a:latin typeface="Calibri"/>
                <a:ea typeface="DengXian"/>
                <a:cs typeface="Times New Roman"/>
              </a:rPr>
              <a:t>	</a:t>
            </a:r>
            <a:r>
              <a:rPr lang="en-US" sz="2800" b="1" kern="100" dirty="0">
                <a:solidFill>
                  <a:srgbClr val="FF0000"/>
                </a:solidFill>
                <a:latin typeface="Calibri"/>
                <a:ea typeface="DengXian"/>
                <a:cs typeface="Times New Roman"/>
              </a:rPr>
              <a:t>3</a:t>
            </a:r>
            <a:r>
              <a:rPr lang="zh-CN" altLang="en-US" sz="2800" b="1" kern="100" dirty="0">
                <a:solidFill>
                  <a:srgbClr val="FF0000"/>
                </a:solidFill>
                <a:latin typeface="Calibri"/>
                <a:ea typeface="DengXian"/>
                <a:cs typeface="Times New Roman"/>
              </a:rPr>
              <a:t>、</a:t>
            </a:r>
            <a:r>
              <a:rPr lang="zh-CN" altLang="en-US" sz="2800" b="1" kern="100" dirty="0">
                <a:solidFill>
                  <a:schemeClr val="tx1"/>
                </a:solidFill>
                <a:latin typeface="Calibri"/>
                <a:ea typeface="DengXian"/>
                <a:cs typeface="Times New Roman"/>
              </a:rPr>
              <a:t>我们要为佳恩过去在喜讯会所蒙的恩惠（如场地优惠和青年人教会的发展）感谢神。</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zh-CN" altLang="en-US" sz="2800" b="1" kern="100" dirty="0">
                <a:solidFill>
                  <a:schemeClr val="tx1"/>
                </a:solidFill>
                <a:latin typeface="Calibri"/>
                <a:ea typeface="DengXian"/>
                <a:cs typeface="Times New Roman"/>
              </a:rPr>
              <a:t>当天下午，我们就把离开喜讯会一事通报给区长以上的领袖。主日（</a:t>
            </a:r>
            <a:r>
              <a:rPr lang="en-US" sz="2800" b="1" kern="100" dirty="0">
                <a:solidFill>
                  <a:srgbClr val="FF0000"/>
                </a:solidFill>
                <a:latin typeface="Calibri"/>
                <a:ea typeface="DengXian"/>
                <a:cs typeface="Times New Roman"/>
              </a:rPr>
              <a:t>10</a:t>
            </a:r>
            <a:r>
              <a:rPr lang="zh-CN" altLang="en-US" sz="2800" b="1" kern="100" dirty="0">
                <a:solidFill>
                  <a:srgbClr val="FF0000"/>
                </a:solidFill>
                <a:latin typeface="Calibri"/>
                <a:ea typeface="DengXian"/>
                <a:cs typeface="Times New Roman"/>
              </a:rPr>
              <a:t>月</a:t>
            </a:r>
            <a:r>
              <a:rPr lang="en-US" sz="2800" b="1" kern="100" dirty="0">
                <a:solidFill>
                  <a:srgbClr val="FF0000"/>
                </a:solidFill>
                <a:latin typeface="Calibri"/>
                <a:ea typeface="DengXian"/>
                <a:cs typeface="Times New Roman"/>
              </a:rPr>
              <a:t>6</a:t>
            </a:r>
            <a:r>
              <a:rPr lang="zh-CN" altLang="en-US" sz="2800" b="1" kern="100" dirty="0">
                <a:solidFill>
                  <a:srgbClr val="FF0000"/>
                </a:solidFill>
                <a:latin typeface="Calibri"/>
                <a:ea typeface="DengXian"/>
                <a:cs typeface="Times New Roman"/>
              </a:rPr>
              <a:t>日</a:t>
            </a:r>
            <a:r>
              <a:rPr lang="zh-CN" altLang="en-US" sz="2800" b="1" kern="100" dirty="0">
                <a:solidFill>
                  <a:schemeClr val="tx1"/>
                </a:solidFill>
                <a:latin typeface="Calibri"/>
                <a:ea typeface="DengXian"/>
                <a:cs typeface="Times New Roman"/>
              </a:rPr>
              <a:t>）又将这件事简单地通报给全教会。</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赵爸团队还有杨师母所领受的比较重要的经文有如下四段：</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申三十二</a:t>
            </a:r>
            <a:r>
              <a:rPr lang="en-US" sz="3200" b="1" kern="100" dirty="0">
                <a:solidFill>
                  <a:schemeClr val="tx1"/>
                </a:solidFill>
                <a:latin typeface="Calibri"/>
                <a:ea typeface="DengXian"/>
                <a:cs typeface="Times New Roman"/>
              </a:rPr>
              <a:t>11</a:t>
            </a:r>
            <a:r>
              <a:rPr lang="zh-CN" altLang="en-US" sz="3200" b="1" kern="100" dirty="0">
                <a:solidFill>
                  <a:schemeClr val="tx1"/>
                </a:solidFill>
                <a:latin typeface="Calibri"/>
                <a:ea typeface="DengXian"/>
                <a:cs typeface="Times New Roman"/>
              </a:rPr>
              <a:t>：</a:t>
            </a:r>
            <a:endParaRPr lang="en-US" altLang="zh-CN"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600" b="1" kern="100" dirty="0">
                <a:solidFill>
                  <a:srgbClr val="FF0000"/>
                </a:solidFill>
                <a:latin typeface="Calibri"/>
                <a:ea typeface="KaiTi"/>
                <a:cs typeface="Times New Roman"/>
              </a:rPr>
              <a:t>“又如鹰搅动巢窝，在雏鹰以上两翅扇展，接取雏鹰，背在两翼之上。 ”</a:t>
            </a:r>
            <a:endParaRPr lang="en-CA" sz="3600" kern="100" dirty="0">
              <a:solidFill>
                <a:srgbClr val="FF0000"/>
              </a:solidFill>
              <a:latin typeface="Calibri"/>
              <a:ea typeface="DengXian"/>
              <a:cs typeface="Times New Roman"/>
            </a:endParaRPr>
          </a:p>
          <a:p>
            <a:pPr marL="0" indent="800100">
              <a:buNone/>
            </a:pPr>
            <a:r>
              <a:rPr lang="en-US" sz="3200" dirty="0">
                <a:solidFill>
                  <a:schemeClr val="tx1"/>
                </a:solidFill>
                <a:latin typeface="Calibri"/>
                <a:ea typeface="DengXian"/>
                <a:cs typeface="Times New Roman"/>
              </a:rPr>
              <a:t>	</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dirty="0">
                <a:solidFill>
                  <a:schemeClr val="tx1"/>
                </a:solidFill>
                <a:latin typeface="Calibri"/>
                <a:ea typeface="DengXian"/>
                <a:cs typeface="Times New Roman"/>
              </a:rPr>
              <a:t>赛四十三</a:t>
            </a:r>
            <a:r>
              <a:rPr lang="en-US" sz="3200" b="1" dirty="0">
                <a:solidFill>
                  <a:schemeClr val="tx1"/>
                </a:solidFill>
                <a:latin typeface="Calibri"/>
                <a:ea typeface="DengXian"/>
                <a:cs typeface="Times New Roman"/>
              </a:rPr>
              <a:t>1-5</a:t>
            </a:r>
            <a:r>
              <a:rPr lang="zh-CN" altLang="en-US" sz="3200" b="1" dirty="0">
                <a:solidFill>
                  <a:schemeClr val="tx1"/>
                </a:solidFill>
                <a:latin typeface="Calibri"/>
                <a:ea typeface="DengXian"/>
                <a:cs typeface="Times New Roman"/>
              </a:rPr>
              <a:t>上：</a:t>
            </a:r>
            <a:r>
              <a:rPr lang="zh-CN" altLang="en-US" sz="3200" b="1" dirty="0">
                <a:solidFill>
                  <a:srgbClr val="FF0000"/>
                </a:solidFill>
                <a:ea typeface="KaiTi"/>
                <a:cs typeface="Times New Roman"/>
              </a:rPr>
              <a:t>“雅各啊！创造你的耶和华；以色列啊！造成你的那位，现在如此说：‘你不要害怕！因为我救赎了你。我曾提你的名召你，你是属我的。你从水中经过，我必与你同在；你趟过江河，水必不漫过你；你从火中行过，必不被烧，火焰也不着在你身上。</a:t>
            </a:r>
            <a:endParaRPr lang="en-CA" sz="3200" kern="100" dirty="0">
              <a:solidFill>
                <a:srgbClr val="FF0000"/>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KaiTi"/>
                <a:cs typeface="Times New Roman"/>
              </a:rPr>
              <a:t>续： </a:t>
            </a:r>
            <a:r>
              <a:rPr lang="zh-CN" altLang="en-US" sz="3200" b="1" kern="100" dirty="0">
                <a:solidFill>
                  <a:srgbClr val="FF0000"/>
                </a:solidFill>
                <a:latin typeface="Calibri"/>
                <a:ea typeface="KaiTi"/>
                <a:cs typeface="Times New Roman"/>
              </a:rPr>
              <a:t>“因为我是耶和华你的神，是以色列的圣者你的救主；我已经使埃及作你的赎价，使古实和西巴代替你。因我看你为宝为尊；又因我爱你，所以我使人代替你，使列邦人替换你的生命。不要害怕，因为与你同在”。</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123950"/>
            <a:ext cx="9135035" cy="4019550"/>
          </a:xfrm>
        </p:spPr>
        <p:txBody>
          <a:bodyPr/>
          <a:lstStyle/>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今天的证道也是一篇告别性的证道，题目是：新的开始，新的征程。</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这个题目首先跟犹太年历</a:t>
            </a:r>
            <a:r>
              <a:rPr lang="en-US" sz="3000" b="1" kern="100" dirty="0">
                <a:solidFill>
                  <a:schemeClr val="tx1"/>
                </a:solidFill>
                <a:latin typeface="Calibri"/>
                <a:ea typeface="DengXian"/>
                <a:cs typeface="Times New Roman"/>
              </a:rPr>
              <a:t>5785</a:t>
            </a:r>
            <a:r>
              <a:rPr lang="zh-CN" altLang="en-US" sz="3000" b="1" kern="100" dirty="0">
                <a:solidFill>
                  <a:schemeClr val="tx1"/>
                </a:solidFill>
                <a:latin typeface="Calibri"/>
                <a:ea typeface="DengXian"/>
                <a:cs typeface="Times New Roman"/>
              </a:rPr>
              <a:t>年有关，因为我们现在刚刚迈进</a:t>
            </a:r>
            <a:r>
              <a:rPr lang="en-US" sz="3000" b="1" kern="100" dirty="0">
                <a:solidFill>
                  <a:schemeClr val="tx1"/>
                </a:solidFill>
                <a:latin typeface="Calibri"/>
                <a:ea typeface="DengXian"/>
                <a:cs typeface="Times New Roman"/>
              </a:rPr>
              <a:t>5785</a:t>
            </a:r>
            <a:r>
              <a:rPr lang="zh-CN" altLang="en-US" sz="3000" b="1" kern="100" dirty="0">
                <a:solidFill>
                  <a:schemeClr val="tx1"/>
                </a:solidFill>
                <a:latin typeface="Calibri"/>
                <a:ea typeface="DengXian"/>
                <a:cs typeface="Times New Roman"/>
              </a:rPr>
              <a:t>年的第一个月。</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不久前</a:t>
            </a:r>
            <a:r>
              <a:rPr lang="en-US" sz="3000" b="1" kern="100" dirty="0">
                <a:solidFill>
                  <a:schemeClr val="tx1"/>
                </a:solidFill>
                <a:latin typeface="Calibri"/>
                <a:ea typeface="DengXian"/>
                <a:cs typeface="Times New Roman"/>
              </a:rPr>
              <a:t>Gavin</a:t>
            </a:r>
            <a:r>
              <a:rPr lang="zh-CN" altLang="en-US" sz="3000" b="1" kern="100" dirty="0">
                <a:solidFill>
                  <a:schemeClr val="tx1"/>
                </a:solidFill>
                <a:latin typeface="Calibri"/>
                <a:ea typeface="DengXian"/>
                <a:cs typeface="Times New Roman"/>
              </a:rPr>
              <a:t>弟兄发给我一个视频，精辟地解释了</a:t>
            </a:r>
            <a:r>
              <a:rPr lang="en-US" sz="3000" b="1" kern="100" dirty="0">
                <a:solidFill>
                  <a:schemeClr val="tx1"/>
                </a:solidFill>
                <a:latin typeface="Calibri"/>
                <a:ea typeface="DengXian"/>
                <a:cs typeface="Times New Roman"/>
              </a:rPr>
              <a:t>5785</a:t>
            </a:r>
            <a:r>
              <a:rPr lang="zh-CN" altLang="en-US" sz="3000" b="1" kern="100" dirty="0">
                <a:solidFill>
                  <a:schemeClr val="tx1"/>
                </a:solidFill>
                <a:latin typeface="Calibri"/>
                <a:ea typeface="DengXian"/>
                <a:cs typeface="Times New Roman"/>
              </a:rPr>
              <a:t>这个年份的意义，跟佳恩教会目前的情况非常吻合。所以，我想今天的信息就从这个视频开始，让我们先来观看这个视频。</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1885402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047750"/>
            <a:ext cx="9131300" cy="4095750"/>
          </a:xfrm>
        </p:spPr>
        <p:txBody>
          <a:bodyPr/>
          <a:lstStyle/>
          <a:p>
            <a:pPr marL="0" marR="0" indent="800100">
              <a:lnSpc>
                <a:spcPct val="107000"/>
              </a:lnSpc>
              <a:spcBef>
                <a:spcPts val="600"/>
              </a:spcBef>
              <a:spcAft>
                <a:spcPts val="600"/>
              </a:spcAft>
              <a:buNone/>
            </a:pPr>
            <a:r>
              <a:rPr lang="zh-CN" altLang="en-US" sz="3200" b="1" dirty="0">
                <a:solidFill>
                  <a:schemeClr val="tx1"/>
                </a:solidFill>
                <a:latin typeface="Calibri"/>
                <a:ea typeface="DengXian"/>
                <a:cs typeface="Times New Roman"/>
              </a:rPr>
              <a:t>赛三十五</a:t>
            </a:r>
            <a:r>
              <a:rPr lang="en-US" sz="3200" b="1" dirty="0">
                <a:solidFill>
                  <a:schemeClr val="tx1"/>
                </a:solidFill>
                <a:latin typeface="Calibri"/>
                <a:ea typeface="DengXian"/>
                <a:cs typeface="Times New Roman"/>
              </a:rPr>
              <a:t>1-10</a:t>
            </a:r>
            <a:r>
              <a:rPr lang="zh-CN" altLang="en-US" sz="3200" b="1" dirty="0">
                <a:solidFill>
                  <a:schemeClr val="tx1"/>
                </a:solidFill>
                <a:latin typeface="Calibri"/>
                <a:ea typeface="DengXian"/>
                <a:cs typeface="Times New Roman"/>
              </a:rPr>
              <a:t>：</a:t>
            </a:r>
            <a:r>
              <a:rPr lang="zh-CN" altLang="en-US" sz="3200" b="1" dirty="0">
                <a:solidFill>
                  <a:srgbClr val="FF0000"/>
                </a:solidFill>
                <a:ea typeface="KaiTi"/>
                <a:cs typeface="Times New Roman"/>
              </a:rPr>
              <a:t>“旷野和干旱之地必然欢喜，沙漠也必快乐，又像玫瑰开花。必开花繁盛，乐上加乐。而且欢呼。黎巴嫩的荣耀，并迦密与沙仑的华美，必赐给他。人必看见耶和华的荣耀，我们神的华美。你们要使软弱的手坚壮，无力的膝稳固。对胆怯的人说：‘你们要刚强，不要惧怕。看哪！你们的神必来报仇，必来施行极大的报应，祂必来救赎你们。”</a:t>
            </a:r>
            <a:endParaRPr lang="en-CA" sz="3200" kern="100" dirty="0">
              <a:solidFill>
                <a:srgbClr val="FF0000"/>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200" b="1" kern="100" dirty="0">
                <a:solidFill>
                  <a:srgbClr val="FF0000"/>
                </a:solidFill>
                <a:latin typeface="Calibri"/>
                <a:ea typeface="KaiTi"/>
                <a:cs typeface="Times New Roman"/>
              </a:rPr>
              <a:t>“那时，瞎子的眼必睁开，聋子的耳必开通。那时，瘸子必跳跃像鹿；哑巴的舌头必能歌唱。在旷野必有水发出；在沙漠必有河涌流。发光的沙要变为水池，干渴之地要变为泉源；在野狗躺卧之处，必有青草、芦苇河蒲草。</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200" b="1" kern="100" dirty="0">
                <a:solidFill>
                  <a:srgbClr val="FF0000"/>
                </a:solidFill>
                <a:latin typeface="Calibri"/>
                <a:ea typeface="KaiTi"/>
                <a:cs typeface="Times New Roman"/>
              </a:rPr>
              <a:t>在那里必有一条大道，称为圣路；污秽人不得经过，必专为赎民行走；行路的人虽愚昧，也不至失迷。在那里必没有狮子，猛兽也不登这路；在那里都遇不见，只有赎民在那里行走。并且耶和华救赎的民必归回，歌唱来到锡安，永乐必归到他们的头上，他们必得着欢喜快乐，忧愁叹息尽都逃避。”</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诗篇八十七</a:t>
            </a:r>
            <a:r>
              <a:rPr lang="en-US" sz="3200" b="1" kern="100" dirty="0">
                <a:solidFill>
                  <a:schemeClr val="tx1"/>
                </a:solidFill>
                <a:latin typeface="Calibri"/>
                <a:ea typeface="DengXian"/>
                <a:cs typeface="Times New Roman"/>
              </a:rPr>
              <a:t>1-3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“耶和华所立的根基在圣山上。祂爱锡安的门，胜于爱雅各一切的住处。神的城啊！有荣耀的事乃指着你说的。”</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我在神面前的寻求，以上四段经文，前两段主要针对佳恩目前的处境说话，后两段则主要是针对佳恩的未来说话。</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第一处</a:t>
            </a:r>
            <a:r>
              <a:rPr lang="zh-CN" altLang="en-US" sz="2800" b="1" kern="100" dirty="0">
                <a:solidFill>
                  <a:srgbClr val="FF0000"/>
                </a:solidFill>
                <a:latin typeface="Calibri"/>
                <a:ea typeface="DengXian"/>
                <a:cs typeface="Times New Roman"/>
              </a:rPr>
              <a:t>“搅动鹰巢”</a:t>
            </a:r>
            <a:r>
              <a:rPr lang="zh-CN" altLang="en-US" sz="2800" b="1" kern="100" dirty="0">
                <a:solidFill>
                  <a:schemeClr val="tx1"/>
                </a:solidFill>
                <a:latin typeface="Calibri"/>
                <a:ea typeface="DengXian"/>
                <a:cs typeface="Times New Roman"/>
              </a:rPr>
              <a:t>的经文告诉我们，佳恩此刻离开喜讯会，不是偶然事件，也不是出于仇敌的攻击，而是出自神自己。就像鹰搅动鹰巢，把雏鹰推出鹰巢一样，神也把佳恩从喜讯会推出去。</a:t>
            </a:r>
            <a:endParaRPr lang="en-CA" sz="2800" b="1" kern="100" dirty="0">
              <a:solidFill>
                <a:schemeClr val="tx1"/>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当鹰把雏鹰推出鹰巢之后，并没有撒手不管，听凭雏鹰自生自灭；而是密切关注雏鹰的情况，在需要的时候，随时把雏鹰背在两翼之上。同样，神也没有让佳恩离开喜讯会之后，找不到合适的聚会地点，陷入困境。神早就为佳恩预备了聚会的地点。</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鹰搅动鹰巢，将雏鹰推出鹰巢，目的是为了训练雏鹰的飞翔技能。照样，神让佳恩离开喜讯会，目的也是为了提升佳恩教会，使佳恩能够进入命定。</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首先，</a:t>
            </a:r>
            <a:r>
              <a:rPr lang="zh-CN" altLang="en-US" sz="3200" b="1" kern="100" dirty="0">
                <a:solidFill>
                  <a:schemeClr val="tx1"/>
                </a:solidFill>
                <a:latin typeface="Calibri"/>
                <a:ea typeface="DengXian"/>
                <a:cs typeface="Times New Roman"/>
              </a:rPr>
              <a:t>神要提升我们对祂的信心和信靠，相信神在引导，也信靠神在掌管；相信神不会失控。</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其次，</a:t>
            </a:r>
            <a:r>
              <a:rPr lang="zh-CN" altLang="en-US" sz="3200" b="1" kern="100" dirty="0">
                <a:solidFill>
                  <a:schemeClr val="tx1"/>
                </a:solidFill>
                <a:latin typeface="Calibri"/>
                <a:ea typeface="DengXian"/>
                <a:cs typeface="Times New Roman"/>
              </a:rPr>
              <a:t>神要提升我们对权柄的顺服，即使权柄对我们的态度可能使我们感到不高兴，也要顺服。</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第三，</a:t>
            </a:r>
            <a:r>
              <a:rPr lang="zh-CN" altLang="en-US" sz="3200" b="1" kern="100" dirty="0">
                <a:solidFill>
                  <a:schemeClr val="tx1"/>
                </a:solidFill>
                <a:latin typeface="Calibri"/>
                <a:ea typeface="DengXian"/>
                <a:cs typeface="Times New Roman"/>
              </a:rPr>
              <a:t>神要提升我们的合一，面对众多不同的意见和主张，我们需要学习集体聆听神，寻求神的旨意。当神的旨意向大家显明出来时，每个人都需要学习放下自己的意见和主张，让神的旨意成就。</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第二段赛四十三</a:t>
            </a:r>
            <a:r>
              <a:rPr lang="en-US" sz="3200" b="1" kern="100" dirty="0">
                <a:solidFill>
                  <a:schemeClr val="tx1"/>
                </a:solidFill>
                <a:latin typeface="Calibri"/>
                <a:ea typeface="DengXian"/>
                <a:cs typeface="Times New Roman"/>
              </a:rPr>
              <a:t>1-5</a:t>
            </a:r>
            <a:r>
              <a:rPr lang="zh-CN" altLang="en-US" sz="3200" b="1" kern="100" dirty="0">
                <a:solidFill>
                  <a:schemeClr val="tx1"/>
                </a:solidFill>
                <a:latin typeface="Calibri"/>
                <a:ea typeface="DengXian"/>
                <a:cs typeface="Times New Roman"/>
              </a:rPr>
              <a:t>上包含了三个要点：</a:t>
            </a:r>
            <a:endParaRPr lang="en-CA" sz="3200" b="1" kern="100" dirty="0">
              <a:solidFill>
                <a:schemeClr val="tx1"/>
              </a:solidFill>
              <a:latin typeface="Calibri"/>
              <a:ea typeface="DengXian"/>
              <a:cs typeface="Times New Roman"/>
            </a:endParaRPr>
          </a:p>
          <a:p>
            <a:pPr marL="628650" marR="0" indent="-628650">
              <a:spcBef>
                <a:spcPts val="600"/>
              </a:spcBef>
              <a:spcAft>
                <a:spcPts val="600"/>
              </a:spcAft>
              <a:buNone/>
            </a:pPr>
            <a:r>
              <a:rPr lang="en-US" sz="3200" b="1" kern="100" dirty="0">
                <a:solidFill>
                  <a:srgbClr val="FF0000"/>
                </a:solidFill>
                <a:latin typeface="Calibri"/>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以雅各代表以色列民族，他为神所造，被神救赎，被神呼召，单单属于神；</a:t>
            </a:r>
            <a:endParaRPr lang="en-CA" sz="3200" b="1" kern="100" dirty="0">
              <a:solidFill>
                <a:schemeClr val="tx1"/>
              </a:solidFill>
              <a:latin typeface="Calibri"/>
              <a:ea typeface="DengXian"/>
              <a:cs typeface="Times New Roman"/>
            </a:endParaRPr>
          </a:p>
          <a:p>
            <a:pPr marL="628650" marR="0" indent="-628650">
              <a:spcBef>
                <a:spcPts val="600"/>
              </a:spcBef>
              <a:spcAft>
                <a:spcPts val="600"/>
              </a:spcAft>
              <a:buNone/>
            </a:pPr>
            <a:r>
              <a:rPr lang="en-US"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他无论经过水与火、即各种患难和挑战，神都应许与他同在，必不至遭害；</a:t>
            </a:r>
            <a:endParaRPr lang="en-CA" sz="3200" b="1" kern="100" dirty="0">
              <a:solidFill>
                <a:schemeClr val="tx1"/>
              </a:solidFill>
              <a:latin typeface="Calibri"/>
              <a:ea typeface="DengXian"/>
              <a:cs typeface="Times New Roman"/>
            </a:endParaRPr>
          </a:p>
          <a:p>
            <a:pPr marL="628650" marR="0" indent="-628650">
              <a:spcBef>
                <a:spcPts val="600"/>
              </a:spcBef>
              <a:spcAft>
                <a:spcPts val="600"/>
              </a:spcAft>
              <a:buNone/>
            </a:pPr>
            <a:r>
              <a:rPr lang="en-US" sz="3200" b="1" kern="100" dirty="0">
                <a:solidFill>
                  <a:srgbClr val="FF0000"/>
                </a:solidFill>
                <a:latin typeface="Calibri"/>
                <a:ea typeface="DengXian"/>
                <a:cs typeface="Times New Roman"/>
              </a:rPr>
              <a:t>3</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全因神爱他，看他为宝为尊，对他有特别丰盛的恩典。</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以上这段经文也是神对佳恩的应许：</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sz="2800" b="1" kern="100" dirty="0">
                <a:solidFill>
                  <a:schemeClr val="tx1"/>
                </a:solidFill>
                <a:latin typeface="Calibri"/>
                <a:ea typeface="DengXian"/>
                <a:cs typeface="Times New Roman"/>
              </a:rPr>
              <a:t>	1</a:t>
            </a:r>
            <a:r>
              <a:rPr lang="zh-CN" altLang="en-US" sz="2800" b="1" kern="100" dirty="0">
                <a:solidFill>
                  <a:schemeClr val="tx1"/>
                </a:solidFill>
                <a:latin typeface="Calibri"/>
                <a:ea typeface="DengXian"/>
                <a:cs typeface="Times New Roman"/>
              </a:rPr>
              <a:t>、佳恩的经历跟雅各的经历类似：雅各本是双胞胎的次子，长子原是以扫；但以扫却以一碗红豆汤将长子权卖给了雅各；与此类似，赵爸也有两个属灵的儿子，一个是说粤语的儿子，一个是说国语的儿子；佳恩就是说国语的儿子。本来长子权是属于说粤语的儿子，但这个儿子自己放弃了长子的名份，结果这个名分就落在佳恩身上了。佳恩是神特别拣选的，单单属于神的产业。</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0">
              <a:lnSpc>
                <a:spcPct val="107000"/>
              </a:lnSpc>
              <a:spcBef>
                <a:spcPts val="600"/>
              </a:spcBef>
              <a:spcAft>
                <a:spcPts val="600"/>
              </a:spcAft>
              <a:buNone/>
            </a:pPr>
            <a:r>
              <a:rPr lang="en-US" sz="2800" kern="100" dirty="0">
                <a:solidFill>
                  <a:schemeClr val="tx1"/>
                </a:solidFill>
                <a:latin typeface="Calibri"/>
                <a:ea typeface="DengXian"/>
                <a:cs typeface="Times New Roman"/>
              </a:rPr>
              <a:t>	</a:t>
            </a:r>
            <a:r>
              <a:rPr lang="en-US" sz="2800" b="1" kern="100" dirty="0">
                <a:solidFill>
                  <a:srgbClr val="FF0000"/>
                </a:solidFill>
                <a:latin typeface="Calibri"/>
                <a:ea typeface="DengXian"/>
                <a:cs typeface="Times New Roman"/>
              </a:rPr>
              <a:t>2</a:t>
            </a:r>
            <a:r>
              <a:rPr lang="zh-CN" altLang="en-US" sz="2800" b="1" kern="100" dirty="0">
                <a:solidFill>
                  <a:srgbClr val="FF0000"/>
                </a:solidFill>
                <a:latin typeface="Calibri"/>
                <a:ea typeface="DengXian"/>
                <a:cs typeface="Times New Roman"/>
              </a:rPr>
              <a:t>、</a:t>
            </a:r>
            <a:r>
              <a:rPr lang="zh-CN" altLang="en-US" sz="2800" b="1" kern="100" dirty="0">
                <a:solidFill>
                  <a:schemeClr val="tx1"/>
                </a:solidFill>
                <a:latin typeface="Calibri"/>
                <a:ea typeface="DengXian"/>
                <a:cs typeface="Times New Roman"/>
              </a:rPr>
              <a:t>神如何应许雅各，无论他遭遇什么患难和挑战，都与他同在，所以他必不致遭害；照样，神也应许佳恩，无论我们遇到什么考验和挑战，神都必与我们同在，使我们不致遭害。</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在佳恩过去的历史上，曾经两次遇到找聚会场所的困难：一次是在大约</a:t>
            </a:r>
            <a:r>
              <a:rPr lang="en-US" sz="2800" b="1" kern="100" dirty="0">
                <a:solidFill>
                  <a:schemeClr val="tx1"/>
                </a:solidFill>
                <a:latin typeface="Calibri"/>
                <a:ea typeface="DengXian"/>
                <a:cs typeface="Times New Roman"/>
              </a:rPr>
              <a:t>17</a:t>
            </a:r>
            <a:r>
              <a:rPr lang="zh-CN" altLang="en-US" sz="2800" b="1" kern="100" dirty="0">
                <a:solidFill>
                  <a:schemeClr val="tx1"/>
                </a:solidFill>
                <a:latin typeface="Calibri"/>
                <a:ea typeface="DengXian"/>
                <a:cs typeface="Times New Roman"/>
              </a:rPr>
              <a:t>、</a:t>
            </a:r>
            <a:r>
              <a:rPr lang="en-US" sz="2800" b="1" kern="100" dirty="0">
                <a:solidFill>
                  <a:schemeClr val="tx1"/>
                </a:solidFill>
                <a:latin typeface="Calibri"/>
                <a:ea typeface="DengXian"/>
                <a:cs typeface="Times New Roman"/>
              </a:rPr>
              <a:t>18</a:t>
            </a:r>
            <a:r>
              <a:rPr lang="zh-CN" altLang="en-US" sz="2800" b="1" kern="100" dirty="0">
                <a:solidFill>
                  <a:schemeClr val="tx1"/>
                </a:solidFill>
                <a:latin typeface="Calibri"/>
                <a:ea typeface="DengXian"/>
                <a:cs typeface="Times New Roman"/>
              </a:rPr>
              <a:t>年前，当佳恩要从 </a:t>
            </a:r>
            <a:r>
              <a:rPr lang="en-US" sz="2800" b="1" kern="100" dirty="0" err="1">
                <a:solidFill>
                  <a:schemeClr val="tx1"/>
                </a:solidFill>
                <a:latin typeface="Calibri"/>
                <a:ea typeface="DengXian"/>
                <a:cs typeface="Times New Roman"/>
              </a:rPr>
              <a:t>Connought</a:t>
            </a:r>
            <a:r>
              <a:rPr lang="en-US" sz="2800" b="1" kern="100" dirty="0">
                <a:solidFill>
                  <a:schemeClr val="tx1"/>
                </a:solidFill>
                <a:latin typeface="Calibri"/>
                <a:ea typeface="DengXian"/>
                <a:cs typeface="Times New Roman"/>
              </a:rPr>
              <a:t>  Height Pentecost Assembly </a:t>
            </a:r>
            <a:r>
              <a:rPr lang="zh-CN" altLang="en-US" sz="2800" b="1" kern="100" dirty="0">
                <a:solidFill>
                  <a:schemeClr val="tx1"/>
                </a:solidFill>
                <a:latin typeface="Calibri"/>
                <a:ea typeface="DengXian"/>
                <a:cs typeface="Times New Roman"/>
              </a:rPr>
              <a:t>出来的时候，经由赵爸的介绍我们来到了</a:t>
            </a:r>
            <a:r>
              <a:rPr lang="en-US" sz="2800" b="1" kern="100" dirty="0">
                <a:solidFill>
                  <a:schemeClr val="tx1"/>
                </a:solidFill>
                <a:latin typeface="Calibri"/>
                <a:ea typeface="DengXian"/>
                <a:cs typeface="Times New Roman"/>
              </a:rPr>
              <a:t>Harvest City Church</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200150"/>
            <a:ext cx="9135035" cy="3943350"/>
          </a:xfrm>
        </p:spPr>
        <p:txBody>
          <a:bodyPr/>
          <a:lstStyle/>
          <a:p>
            <a:pPr marL="0" marR="0" indent="8001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这个视频解释了</a:t>
            </a:r>
            <a:r>
              <a:rPr lang="en-US" sz="3600" b="1" kern="100" dirty="0">
                <a:solidFill>
                  <a:schemeClr val="tx1"/>
                </a:solidFill>
                <a:latin typeface="Calibri"/>
                <a:ea typeface="DengXian"/>
                <a:cs typeface="Times New Roman"/>
              </a:rPr>
              <a:t>5785</a:t>
            </a:r>
            <a:r>
              <a:rPr lang="zh-CN" altLang="en-US" sz="3600" b="1" kern="100" dirty="0">
                <a:solidFill>
                  <a:schemeClr val="tx1"/>
                </a:solidFill>
                <a:latin typeface="Calibri"/>
                <a:ea typeface="DengXian"/>
                <a:cs typeface="Times New Roman"/>
              </a:rPr>
              <a:t>这几个数字的意义：</a:t>
            </a:r>
            <a:endParaRPr lang="en-CA" sz="36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en-US" sz="3600" b="1" kern="100" dirty="0">
                <a:solidFill>
                  <a:srgbClr val="FF0000"/>
                </a:solidFill>
                <a:latin typeface="Calibri"/>
                <a:ea typeface="DengXian"/>
                <a:cs typeface="Times New Roman"/>
              </a:rPr>
              <a:t>5</a:t>
            </a:r>
            <a:r>
              <a:rPr lang="zh-CN" altLang="en-US" sz="3600" b="1" kern="100" dirty="0">
                <a:solidFill>
                  <a:srgbClr val="FF0000"/>
                </a:solidFill>
                <a:latin typeface="Calibri"/>
                <a:ea typeface="DengXian"/>
                <a:cs typeface="Times New Roman"/>
              </a:rPr>
              <a:t>代表恩典；</a:t>
            </a:r>
            <a:endParaRPr lang="en-CA" sz="36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en-US" sz="3600" b="1" kern="100" dirty="0">
                <a:solidFill>
                  <a:srgbClr val="FF0000"/>
                </a:solidFill>
                <a:latin typeface="Calibri"/>
                <a:ea typeface="DengXian"/>
                <a:cs typeface="Times New Roman"/>
              </a:rPr>
              <a:t>7</a:t>
            </a:r>
            <a:r>
              <a:rPr lang="zh-CN" altLang="en-US" sz="3600" b="1" kern="100" dirty="0">
                <a:solidFill>
                  <a:srgbClr val="FF0000"/>
                </a:solidFill>
                <a:latin typeface="Calibri"/>
                <a:ea typeface="DengXian"/>
                <a:cs typeface="Times New Roman"/>
              </a:rPr>
              <a:t>代表完全或完成；</a:t>
            </a:r>
            <a:endParaRPr lang="en-CA" sz="36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en-US" sz="3600" b="1" kern="100" dirty="0">
                <a:solidFill>
                  <a:srgbClr val="FF0000"/>
                </a:solidFill>
                <a:latin typeface="Calibri"/>
                <a:ea typeface="DengXian"/>
                <a:cs typeface="Times New Roman"/>
              </a:rPr>
              <a:t>8</a:t>
            </a:r>
            <a:r>
              <a:rPr lang="zh-CN" altLang="en-US" sz="3600" b="1" kern="100" dirty="0">
                <a:solidFill>
                  <a:srgbClr val="FF0000"/>
                </a:solidFill>
                <a:latin typeface="Calibri"/>
                <a:ea typeface="DengXian"/>
                <a:cs typeface="Times New Roman"/>
              </a:rPr>
              <a:t>代表新的开始。</a:t>
            </a:r>
            <a:endParaRPr lang="en-CA" sz="36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1000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当大约</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年前，当佳恩要从</a:t>
            </a:r>
            <a:r>
              <a:rPr lang="en-US" sz="3200" b="1" kern="100" dirty="0">
                <a:solidFill>
                  <a:schemeClr val="tx1"/>
                </a:solidFill>
                <a:latin typeface="Calibri"/>
                <a:ea typeface="DengXian"/>
                <a:cs typeface="Times New Roman"/>
              </a:rPr>
              <a:t>Harvest City Church </a:t>
            </a:r>
            <a:r>
              <a:rPr lang="zh-CN" altLang="en-US" sz="3200" b="1" kern="100" dirty="0">
                <a:solidFill>
                  <a:schemeClr val="tx1"/>
                </a:solidFill>
                <a:latin typeface="Calibri"/>
                <a:ea typeface="DengXian"/>
                <a:cs typeface="Times New Roman"/>
              </a:rPr>
              <a:t>出来的时候，神又透过杨师母带我们回到了喜讯会。</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这一次，当我们要从喜讯会离开的时候，我们相信，神一定会带我们去一个适合的场所聚会。因为神与我们同在，佳恩必不致落到走投无路的境地。</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二、神美好的应许：佳恩进入命定</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0">
              <a:spcBef>
                <a:spcPts val="600"/>
              </a:spcBef>
              <a:spcAft>
                <a:spcPts val="0"/>
              </a:spcAft>
              <a:buNone/>
            </a:pPr>
            <a:r>
              <a:rPr lang="en-US" sz="2800" kern="100" dirty="0">
                <a:solidFill>
                  <a:schemeClr val="tx1"/>
                </a:solidFill>
                <a:latin typeface="Calibri"/>
                <a:ea typeface="DengXian"/>
                <a:cs typeface="Times New Roman"/>
              </a:rPr>
              <a:t>	</a:t>
            </a:r>
            <a:r>
              <a:rPr lang="en-US" sz="2800" b="1" kern="100" dirty="0">
                <a:solidFill>
                  <a:schemeClr val="tx1"/>
                </a:solidFill>
                <a:latin typeface="Calibri"/>
                <a:ea typeface="DengXian"/>
                <a:cs typeface="Times New Roman"/>
              </a:rPr>
              <a:t>3</a:t>
            </a:r>
            <a:r>
              <a:rPr lang="zh-CN" altLang="en-US" sz="2800" b="1" kern="100" dirty="0">
                <a:solidFill>
                  <a:schemeClr val="tx1"/>
                </a:solidFill>
                <a:latin typeface="Calibri"/>
                <a:ea typeface="DengXian"/>
                <a:cs typeface="Times New Roman"/>
              </a:rPr>
              <a:t>、神爱雅各，看他为宝为尊，照样，神也爱佳恩，看我们为宝为尊。我们若能相信和领受神的爱，就一定能经历神的信实和恩典。</a:t>
            </a:r>
            <a:endParaRPr lang="en-CA" altLang="zh-CN"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我相信，赛三十五</a:t>
            </a:r>
            <a:r>
              <a:rPr lang="en-US" sz="2800" b="1" kern="100" dirty="0">
                <a:solidFill>
                  <a:schemeClr val="tx1"/>
                </a:solidFill>
                <a:latin typeface="Calibri"/>
                <a:ea typeface="DengXian"/>
                <a:cs typeface="Times New Roman"/>
              </a:rPr>
              <a:t>1-10</a:t>
            </a:r>
            <a:r>
              <a:rPr lang="zh-CN" altLang="en-US" sz="2800" b="1" kern="100" dirty="0">
                <a:solidFill>
                  <a:schemeClr val="tx1"/>
                </a:solidFill>
                <a:latin typeface="Calibri"/>
                <a:ea typeface="DengXian"/>
                <a:cs typeface="Times New Roman"/>
              </a:rPr>
              <a:t>和诗篇八十七</a:t>
            </a:r>
            <a:r>
              <a:rPr lang="en-US" sz="2800" b="1" kern="100" dirty="0">
                <a:solidFill>
                  <a:schemeClr val="tx1"/>
                </a:solidFill>
                <a:latin typeface="Calibri"/>
                <a:ea typeface="DengXian"/>
                <a:cs typeface="Times New Roman"/>
              </a:rPr>
              <a:t>1-3</a:t>
            </a:r>
            <a:r>
              <a:rPr lang="zh-CN" altLang="en-US" sz="2800" b="1" kern="100" dirty="0">
                <a:solidFill>
                  <a:schemeClr val="tx1"/>
                </a:solidFill>
                <a:latin typeface="Calibri"/>
                <a:ea typeface="DengXian"/>
                <a:cs typeface="Times New Roman"/>
              </a:rPr>
              <a:t>，此外还有前面提到的约珥书二</a:t>
            </a:r>
            <a:r>
              <a:rPr lang="en-US" sz="2800" b="1" kern="100" dirty="0">
                <a:solidFill>
                  <a:schemeClr val="tx1"/>
                </a:solidFill>
                <a:latin typeface="Calibri"/>
                <a:ea typeface="DengXian"/>
                <a:cs typeface="Times New Roman"/>
              </a:rPr>
              <a:t>23-24</a:t>
            </a:r>
            <a:r>
              <a:rPr lang="zh-CN" altLang="en-US" sz="2800" b="1" kern="100" dirty="0">
                <a:solidFill>
                  <a:schemeClr val="tx1"/>
                </a:solidFill>
                <a:latin typeface="Calibri"/>
                <a:ea typeface="DengXian"/>
                <a:cs typeface="Times New Roman"/>
              </a:rPr>
              <a:t>这三段经文既是神对以色列的末日应许，也是神对佳恩未来的应许。在这里就不作详细分析了。</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总之，这三段经文都是神对佳恩未来的美好应许，根据这些应许，神要带领佳恩进入命定。</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现在，让我们来思想最后一个问题：神为什么带领佳恩归回喜讯会又离开？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这个问题首先可以从雅各的经历来找到答案的线索。</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根据创世记</a:t>
            </a:r>
            <a:r>
              <a:rPr lang="en-US" sz="3200" b="1" kern="100" dirty="0">
                <a:solidFill>
                  <a:schemeClr val="tx1"/>
                </a:solidFill>
                <a:latin typeface="Calibri"/>
                <a:ea typeface="DengXian"/>
                <a:cs typeface="Times New Roman"/>
              </a:rPr>
              <a:t>33</a:t>
            </a:r>
            <a:r>
              <a:rPr lang="zh-CN" altLang="en-US" sz="3200" b="1" kern="100" dirty="0">
                <a:solidFill>
                  <a:schemeClr val="tx1"/>
                </a:solidFill>
                <a:latin typeface="Calibri"/>
                <a:ea typeface="DengXian"/>
                <a:cs typeface="Times New Roman"/>
              </a:rPr>
              <a:t>章到</a:t>
            </a:r>
            <a:r>
              <a:rPr lang="en-US" sz="3200" b="1" kern="100" dirty="0">
                <a:solidFill>
                  <a:schemeClr val="tx1"/>
                </a:solidFill>
                <a:latin typeface="Calibri"/>
                <a:ea typeface="DengXian"/>
                <a:cs typeface="Times New Roman"/>
              </a:rPr>
              <a:t>35</a:t>
            </a:r>
            <a:r>
              <a:rPr lang="zh-CN" altLang="en-US" sz="3200" b="1" kern="100" dirty="0">
                <a:solidFill>
                  <a:schemeClr val="tx1"/>
                </a:solidFill>
                <a:latin typeface="Calibri"/>
                <a:ea typeface="DengXian"/>
                <a:cs typeface="Times New Roman"/>
              </a:rPr>
              <a:t>章，雅各从他舅舅拉班那里归回本家的时候，在半路上与以扫相见。</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989443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相见之后，雅各并没有马上回到父家，而是先住在</a:t>
            </a:r>
            <a:r>
              <a:rPr lang="zh-CN" altLang="en-US" sz="3000" b="1" kern="100" dirty="0">
                <a:solidFill>
                  <a:srgbClr val="FF0000"/>
                </a:solidFill>
                <a:latin typeface="Calibri"/>
                <a:ea typeface="DengXian"/>
                <a:cs typeface="Times New Roman"/>
              </a:rPr>
              <a:t>疏割</a:t>
            </a:r>
            <a:r>
              <a:rPr lang="zh-CN" altLang="en-US" sz="3000" b="1" kern="100" dirty="0">
                <a:solidFill>
                  <a:schemeClr val="tx1"/>
                </a:solidFill>
                <a:latin typeface="Calibri"/>
                <a:ea typeface="DengXian"/>
                <a:cs typeface="Times New Roman"/>
              </a:rPr>
              <a:t>。</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创三十三</a:t>
            </a:r>
            <a:r>
              <a:rPr lang="en-US" sz="3000" b="1" kern="100" dirty="0">
                <a:solidFill>
                  <a:schemeClr val="tx1"/>
                </a:solidFill>
                <a:latin typeface="Calibri"/>
                <a:ea typeface="DengXian"/>
                <a:cs typeface="Times New Roman"/>
              </a:rPr>
              <a:t>17</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“雅各就往疏割去，在那里为自己盖造房屋，又为牲畜搭棚；因此那地方名叫疏割（就是”棚“的意思）。”</a:t>
            </a:r>
            <a:endParaRPr lang="en-CA" sz="3000" b="1" kern="100" dirty="0">
              <a:solidFill>
                <a:srgbClr val="FF0000"/>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接着，雅各又在</a:t>
            </a:r>
            <a:r>
              <a:rPr lang="zh-CN" altLang="en-US" sz="3000" b="1" kern="100" dirty="0">
                <a:solidFill>
                  <a:srgbClr val="FF0000"/>
                </a:solidFill>
                <a:latin typeface="Calibri"/>
                <a:ea typeface="DengXian"/>
                <a:cs typeface="Times New Roman"/>
              </a:rPr>
              <a:t>示剑</a:t>
            </a:r>
            <a:r>
              <a:rPr lang="zh-CN" altLang="en-US" sz="3000" b="1" kern="100" dirty="0">
                <a:solidFill>
                  <a:schemeClr val="tx1"/>
                </a:solidFill>
                <a:latin typeface="Calibri"/>
                <a:ea typeface="DengXian"/>
                <a:cs typeface="Times New Roman"/>
              </a:rPr>
              <a:t>住了一段时间。</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创三十三</a:t>
            </a:r>
            <a:r>
              <a:rPr lang="en-US" sz="3000" b="1" kern="100" dirty="0">
                <a:solidFill>
                  <a:schemeClr val="tx1"/>
                </a:solidFill>
                <a:latin typeface="Calibri"/>
                <a:ea typeface="DengXian"/>
                <a:cs typeface="Times New Roman"/>
              </a:rPr>
              <a:t>18</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“雅各从巴旦亚兰回来的时候，平平安安地到了迦南地的示剑城，在城东支搭帐棚”</a:t>
            </a:r>
            <a:r>
              <a:rPr lang="zh-CN" altLang="en-US" sz="3000" b="1" kern="100" dirty="0">
                <a:solidFill>
                  <a:schemeClr val="tx1"/>
                </a:solidFill>
                <a:latin typeface="Calibri"/>
                <a:ea typeface="KaiTi"/>
                <a:cs typeface="Times New Roman"/>
              </a:rPr>
              <a:t>。</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后来，神呼召雅各移居到</a:t>
            </a:r>
            <a:r>
              <a:rPr lang="zh-CN" altLang="en-US" sz="3200" b="1" kern="100" dirty="0">
                <a:solidFill>
                  <a:srgbClr val="FF0000"/>
                </a:solidFill>
                <a:latin typeface="Calibri"/>
                <a:ea typeface="DengXian"/>
                <a:cs typeface="Times New Roman"/>
              </a:rPr>
              <a:t>伯特利</a:t>
            </a:r>
            <a:r>
              <a:rPr lang="zh-CN" altLang="en-US" sz="3200" b="1" kern="100" dirty="0">
                <a:solidFill>
                  <a:schemeClr val="tx1"/>
                </a:solidFill>
                <a:latin typeface="Calibri"/>
                <a:ea typeface="DengXian"/>
                <a:cs typeface="Times New Roman"/>
              </a:rPr>
              <a:t>，就是他逃避哥哥以扫追杀时，神曾向他显现的地方。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创三十五</a:t>
            </a:r>
            <a:r>
              <a:rPr lang="en-US"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Calibri"/>
                <a:ea typeface="DengXian"/>
                <a:cs typeface="Times New Roman"/>
              </a:rPr>
              <a:t>14-15</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“神对雅各说：‘起来！上伯特利去，住在那里，要在那里筑一座坛给神，就是你逃避你哥哥以扫的时候向你显现的那位。</a:t>
            </a:r>
            <a:r>
              <a:rPr lang="en-US" sz="3200" b="1" kern="100" dirty="0">
                <a:solidFill>
                  <a:srgbClr val="FF0000"/>
                </a:solidFill>
                <a:latin typeface="KaiTi"/>
                <a:ea typeface="DengXian"/>
                <a:cs typeface="Times New Roman"/>
              </a:rPr>
              <a:t>……</a:t>
            </a:r>
            <a:r>
              <a:rPr lang="zh-CN" altLang="en-US" sz="3200" b="1" kern="100" dirty="0">
                <a:solidFill>
                  <a:srgbClr val="FF0000"/>
                </a:solidFill>
                <a:latin typeface="Calibri"/>
                <a:ea typeface="KaiTi"/>
                <a:cs typeface="Times New Roman"/>
              </a:rPr>
              <a:t>雅各便在那里立了一根石柱，在柱子上奠酒，浇油。雅各就给那地方起名叫伯特利。”</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最后，雅各才回到了</a:t>
            </a:r>
            <a:r>
              <a:rPr lang="zh-CN" altLang="en-US" sz="3200" b="1" kern="100" dirty="0">
                <a:solidFill>
                  <a:srgbClr val="FF0000"/>
                </a:solidFill>
                <a:latin typeface="Calibri"/>
                <a:ea typeface="DengXian"/>
                <a:cs typeface="Times New Roman"/>
              </a:rPr>
              <a:t>希伯伦</a:t>
            </a:r>
            <a:r>
              <a:rPr lang="zh-CN" altLang="en-US" sz="3200" b="1" kern="100" dirty="0">
                <a:solidFill>
                  <a:schemeClr val="tx1"/>
                </a:solidFill>
                <a:latin typeface="Calibri"/>
                <a:ea typeface="DengXian"/>
                <a:cs typeface="Times New Roman"/>
              </a:rPr>
              <a:t>，就是亚伯拉罕和他父亲以撒曾经寄居的地方。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创三十五</a:t>
            </a:r>
            <a:r>
              <a:rPr lang="en-US" sz="3200" b="1" kern="100" dirty="0">
                <a:solidFill>
                  <a:schemeClr val="tx1"/>
                </a:solidFill>
                <a:latin typeface="Calibri"/>
                <a:ea typeface="DengXian"/>
                <a:cs typeface="Times New Roman"/>
              </a:rPr>
              <a:t>27</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“雅各来到他父亲以撒那里，到了基列亚巴的幔利，乃是亚伯拉罕和以撒寄居的地方；基列亚巴就是希伯伦。”</a:t>
            </a:r>
            <a:endParaRPr lang="en-CA" sz="32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由此可见，雅各最终归属之地是希伯伦，而不是疏割或示剑。</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在属灵的预表上，希伯伦作为雅各最终归属之地，代表了应许之地或教会的命定。</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疏割、示剑和伯特利则代表了雅各归回途中路过的中间站。</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佳恩教会的命定或应许之地中包括了春雨运动的复兴，但喜讯会作为一个聚会地点则只是一个中间站，就像疏割或示剑。</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即使佳恩将要搬去的新的聚会地点也只是一个中间站，就像伯特利。</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lgn="l"/>
            <a:r>
              <a:rPr lang="zh-CN" altLang="en-US" sz="3200" b="1" kern="100" dirty="0">
                <a:solidFill>
                  <a:srgbClr val="FF0000"/>
                </a:solidFill>
                <a:effectLst/>
                <a:latin typeface="+mn-ea"/>
                <a:cs typeface="Times New Roman"/>
              </a:rPr>
              <a:t>三、神为什么带领佳恩归回喜讯会又离开？</a:t>
            </a:r>
            <a:endParaRPr lang="zh-CN" altLang="en-US"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8001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所以，如果神将来有一天要带领佳恩再次回到喜讯会，迎接春雨运动的复兴，那时，喜讯会就将可能成为佳恩教会的希伯伦。</a:t>
            </a:r>
          </a:p>
          <a:p>
            <a:pPr marL="0" marR="0" indent="800100">
              <a:lnSpc>
                <a:spcPct val="107000"/>
              </a:lnSpc>
              <a:spcBef>
                <a:spcPts val="600"/>
              </a:spcBef>
              <a:spcAft>
                <a:spcPts val="600"/>
              </a:spcAft>
              <a:buNone/>
            </a:pPr>
            <a:endParaRPr lang="en-CA" sz="36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26533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123950"/>
            <a:ext cx="9135035"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所以，</a:t>
            </a:r>
            <a:r>
              <a:rPr lang="en-US" sz="3200" b="1" kern="100" dirty="0">
                <a:solidFill>
                  <a:schemeClr val="tx1"/>
                </a:solidFill>
                <a:latin typeface="Calibri"/>
                <a:ea typeface="DengXian"/>
                <a:cs typeface="Times New Roman"/>
              </a:rPr>
              <a:t>5785</a:t>
            </a:r>
            <a:r>
              <a:rPr lang="zh-CN" altLang="en-US" sz="3200" b="1" kern="100" dirty="0">
                <a:solidFill>
                  <a:schemeClr val="tx1"/>
                </a:solidFill>
                <a:latin typeface="Calibri"/>
                <a:ea typeface="DengXian"/>
                <a:cs typeface="Times New Roman"/>
              </a:rPr>
              <a:t>年或</a:t>
            </a:r>
            <a:r>
              <a:rPr lang="en-US" sz="3200" b="1" kern="100" dirty="0">
                <a:solidFill>
                  <a:schemeClr val="tx1"/>
                </a:solidFill>
                <a:latin typeface="Calibri"/>
                <a:ea typeface="DengXian"/>
                <a:cs typeface="Times New Roman"/>
              </a:rPr>
              <a:t>2025</a:t>
            </a:r>
            <a:r>
              <a:rPr lang="zh-CN" altLang="en-US" sz="3200" b="1" kern="100" dirty="0">
                <a:solidFill>
                  <a:schemeClr val="tx1"/>
                </a:solidFill>
                <a:latin typeface="Calibri"/>
                <a:ea typeface="DengXian"/>
                <a:cs typeface="Times New Roman"/>
              </a:rPr>
              <a:t>年会是由主的恩典所环绕的一年，是新的开始得以完工或完成的一年。</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这个视频还多次重复强调：当我们向前迈进时，要定睛在主的身上，聆听祂的声音，跟随祂的脚步。</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这个视频虽然适合所有神的子民，所有的教会，但特别跟佳恩教会关系密切。</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123950"/>
            <a:ext cx="9135035"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理由如下：</a:t>
            </a:r>
            <a:endParaRPr lang="en-US" altLang="zh-CN"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1</a:t>
            </a:r>
            <a:r>
              <a:rPr lang="zh-CN" altLang="en-US" sz="3200" b="1" kern="100" dirty="0">
                <a:solidFill>
                  <a:schemeClr val="tx1"/>
                </a:solidFill>
                <a:latin typeface="Calibri"/>
                <a:ea typeface="DengXian"/>
                <a:cs typeface="Times New Roman"/>
              </a:rPr>
              <a:t>、因为佳恩的名字就跟</a:t>
            </a:r>
            <a:r>
              <a:rPr lang="en-US" altLang="zh-CN" sz="3200" b="1" kern="100" dirty="0">
                <a:solidFill>
                  <a:srgbClr val="FF0000"/>
                </a:solidFill>
                <a:latin typeface="Calibri"/>
                <a:ea typeface="DengXian"/>
                <a:cs typeface="Times New Roman"/>
              </a:rPr>
              <a:t>5</a:t>
            </a:r>
            <a:r>
              <a:rPr lang="zh-CN" altLang="en-US" sz="3200" b="1" kern="100" dirty="0">
                <a:solidFill>
                  <a:schemeClr val="tx1"/>
                </a:solidFill>
                <a:latin typeface="Calibri"/>
                <a:ea typeface="DengXian"/>
                <a:cs typeface="Times New Roman"/>
              </a:rPr>
              <a:t>即恩典这个数字有关，而且是双倍的恩典（</a:t>
            </a:r>
            <a:r>
              <a:rPr lang="zh-CN" altLang="en-US" sz="3200" b="1" kern="100" dirty="0">
                <a:solidFill>
                  <a:srgbClr val="FF0000"/>
                </a:solidFill>
                <a:latin typeface="Calibri"/>
                <a:ea typeface="DengXian"/>
                <a:cs typeface="Times New Roman"/>
              </a:rPr>
              <a:t>双</a:t>
            </a:r>
            <a:r>
              <a:rPr lang="en-US" altLang="zh-CN" sz="3200" b="1" kern="100" dirty="0">
                <a:solidFill>
                  <a:srgbClr val="FF0000"/>
                </a:solidFill>
                <a:latin typeface="Calibri"/>
                <a:ea typeface="DengXian"/>
                <a:cs typeface="Times New Roman"/>
              </a:rPr>
              <a:t>5</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2</a:t>
            </a:r>
            <a:r>
              <a:rPr lang="zh-CN" altLang="en-US" sz="3200" b="1" kern="100" dirty="0">
                <a:solidFill>
                  <a:schemeClr val="tx1"/>
                </a:solidFill>
                <a:latin typeface="Calibri"/>
                <a:ea typeface="DengXian"/>
                <a:cs typeface="Times New Roman"/>
              </a:rPr>
              <a:t>、佳恩目前跟</a:t>
            </a:r>
            <a:r>
              <a:rPr lang="en-US" altLang="zh-CN" sz="3200" b="1" kern="100" dirty="0">
                <a:solidFill>
                  <a:srgbClr val="FF0000"/>
                </a:solidFill>
                <a:latin typeface="Calibri"/>
                <a:ea typeface="DengXian"/>
                <a:cs typeface="Times New Roman"/>
              </a:rPr>
              <a:t>7</a:t>
            </a:r>
            <a:r>
              <a:rPr lang="zh-CN" altLang="en-US" sz="3200" b="1" kern="100" dirty="0">
                <a:solidFill>
                  <a:schemeClr val="tx1"/>
                </a:solidFill>
                <a:latin typeface="Calibri"/>
                <a:ea typeface="DengXian"/>
                <a:cs typeface="Times New Roman"/>
              </a:rPr>
              <a:t>这个数字有关：佳恩归回喜讯会刚刚</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年，</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代表人的完全，神要在第</a:t>
            </a:r>
            <a:r>
              <a:rPr lang="en-US" sz="3200" b="1" kern="100" dirty="0">
                <a:solidFill>
                  <a:srgbClr val="FF0000"/>
                </a:solidFill>
                <a:latin typeface="Calibri"/>
                <a:ea typeface="DengXian"/>
                <a:cs typeface="Times New Roman"/>
              </a:rPr>
              <a:t>7</a:t>
            </a:r>
            <a:r>
              <a:rPr lang="zh-CN" altLang="en-US" sz="3200" b="1" kern="100" dirty="0">
                <a:solidFill>
                  <a:schemeClr val="tx1"/>
                </a:solidFill>
                <a:latin typeface="Calibri"/>
                <a:ea typeface="DengXian"/>
                <a:cs typeface="Times New Roman"/>
              </a:rPr>
              <a:t>年带我们进入神工作的完全。</a:t>
            </a:r>
            <a:endParaRPr lang="en-US" altLang="zh-CN"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695086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18AC0748-C750-85C9-D9FC-515A3C46313D}"/>
              </a:ext>
            </a:extLst>
          </p:cNvPr>
          <p:cNvSpPr>
            <a:spLocks noGrp="1"/>
          </p:cNvSpPr>
          <p:nvPr>
            <p:ph idx="1"/>
          </p:nvPr>
        </p:nvSpPr>
        <p:spPr>
          <a:xfrm>
            <a:off x="0" y="1123950"/>
            <a:ext cx="9144000" cy="4019549"/>
          </a:xfrm>
        </p:spPr>
        <p:txBody>
          <a:bodyPr/>
          <a:lstStyle/>
          <a:p>
            <a:pPr marL="0" indent="0">
              <a:buNone/>
            </a:pPr>
            <a:r>
              <a:rPr lang="en-US" altLang="zh-CN" sz="2400" b="1" kern="100" dirty="0">
                <a:solidFill>
                  <a:schemeClr val="tx1"/>
                </a:solidFill>
                <a:latin typeface="Calibri"/>
                <a:ea typeface="DengXian"/>
                <a:cs typeface="Times New Roman"/>
              </a:rPr>
              <a:t>	</a:t>
            </a:r>
            <a:r>
              <a:rPr lang="en-US" altLang="zh-CN" sz="3600" b="1" kern="100" dirty="0">
                <a:solidFill>
                  <a:srgbClr val="FF0000"/>
                </a:solidFill>
                <a:latin typeface="Calibri"/>
                <a:ea typeface="DengXian"/>
                <a:cs typeface="Times New Roman"/>
              </a:rPr>
              <a:t>3</a:t>
            </a:r>
            <a:r>
              <a:rPr lang="zh-CN" altLang="en-US" sz="3600" b="1" kern="100" dirty="0">
                <a:solidFill>
                  <a:srgbClr val="FF0000"/>
                </a:solidFill>
                <a:latin typeface="Calibri"/>
                <a:ea typeface="DengXian"/>
                <a:cs typeface="Times New Roman"/>
              </a:rPr>
              <a:t>、</a:t>
            </a:r>
            <a:r>
              <a:rPr lang="zh-CN" altLang="en-US" sz="3600" b="1" kern="100" dirty="0">
                <a:solidFill>
                  <a:schemeClr val="tx1"/>
                </a:solidFill>
                <a:latin typeface="Calibri"/>
                <a:ea typeface="DengXian"/>
                <a:cs typeface="Times New Roman"/>
              </a:rPr>
              <a:t>佳恩目前跟</a:t>
            </a:r>
            <a:r>
              <a:rPr lang="en-US" altLang="zh-CN" sz="3600" b="1" kern="100" dirty="0">
                <a:solidFill>
                  <a:schemeClr val="tx1"/>
                </a:solidFill>
                <a:latin typeface="Calibri"/>
                <a:ea typeface="DengXian"/>
                <a:cs typeface="Times New Roman"/>
              </a:rPr>
              <a:t>8</a:t>
            </a:r>
            <a:r>
              <a:rPr lang="zh-CN" altLang="en-US" sz="3600" b="1" kern="100" dirty="0">
                <a:solidFill>
                  <a:schemeClr val="tx1"/>
                </a:solidFill>
                <a:latin typeface="Calibri"/>
                <a:ea typeface="DengXian"/>
                <a:cs typeface="Times New Roman"/>
              </a:rPr>
              <a:t>这个数字密切相关：</a:t>
            </a:r>
            <a:r>
              <a:rPr lang="en-US" altLang="zh-CN" sz="3600" b="1" kern="100" dirty="0">
                <a:solidFill>
                  <a:schemeClr val="tx1"/>
                </a:solidFill>
                <a:latin typeface="Calibri"/>
                <a:ea typeface="DengXian"/>
                <a:cs typeface="Times New Roman"/>
              </a:rPr>
              <a:t>8</a:t>
            </a:r>
            <a:r>
              <a:rPr lang="zh-CN" altLang="en-US" sz="3600" b="1" kern="100" dirty="0">
                <a:solidFill>
                  <a:schemeClr val="tx1"/>
                </a:solidFill>
                <a:latin typeface="Calibri"/>
                <a:ea typeface="DengXian"/>
                <a:cs typeface="Times New Roman"/>
              </a:rPr>
              <a:t>代表新的开始，佳恩搬迁新堂址，也代表新的开始。</a:t>
            </a:r>
            <a:endParaRPr lang="en-US" altLang="zh-CN" sz="3600" b="1" kern="100" dirty="0">
              <a:solidFill>
                <a:schemeClr val="tx1"/>
              </a:solidFill>
              <a:latin typeface="Calibri"/>
              <a:ea typeface="DengXian"/>
              <a:cs typeface="Times New Roman"/>
            </a:endParaRPr>
          </a:p>
          <a:p>
            <a:pPr marL="0" indent="0">
              <a:buNone/>
            </a:pPr>
            <a:r>
              <a:rPr lang="en-US" altLang="zh-CN" sz="3600" b="1" kern="100" dirty="0">
                <a:solidFill>
                  <a:schemeClr val="tx1"/>
                </a:solidFill>
                <a:latin typeface="Calibri"/>
                <a:ea typeface="DengXian"/>
                <a:cs typeface="Times New Roman"/>
              </a:rPr>
              <a:t>	</a:t>
            </a:r>
            <a:r>
              <a:rPr lang="zh-CN" altLang="en-US" sz="3600" b="1" kern="100" dirty="0">
                <a:solidFill>
                  <a:schemeClr val="tx1"/>
                </a:solidFill>
                <a:latin typeface="Calibri"/>
                <a:ea typeface="DengXian"/>
                <a:cs typeface="Times New Roman"/>
              </a:rPr>
              <a:t>所以，这个视频可以奠定</a:t>
            </a:r>
            <a:r>
              <a:rPr lang="en-US" altLang="zh-CN" sz="3600" b="1" kern="100" dirty="0">
                <a:solidFill>
                  <a:srgbClr val="FF0000"/>
                </a:solidFill>
                <a:latin typeface="Calibri"/>
                <a:ea typeface="DengXian"/>
                <a:cs typeface="Times New Roman"/>
              </a:rPr>
              <a:t>5785/2025</a:t>
            </a:r>
            <a:r>
              <a:rPr lang="zh-CN" altLang="en-US" sz="3600" b="1" kern="100" dirty="0">
                <a:solidFill>
                  <a:schemeClr val="tx1"/>
                </a:solidFill>
                <a:latin typeface="Calibri"/>
                <a:ea typeface="DengXian"/>
                <a:cs typeface="Times New Roman"/>
              </a:rPr>
              <a:t>年佳恩的属灵方向；无论发生什么事情，无论我们面临什么挑战和抉择，这个视频都可以为我们指明方向。</a:t>
            </a:r>
            <a:endParaRPr lang="en-CA" sz="3600" b="1" kern="100" dirty="0">
              <a:solidFill>
                <a:schemeClr val="tx1"/>
              </a:solidFill>
              <a:latin typeface="Calibri"/>
              <a:ea typeface="DengXian"/>
              <a:cs typeface="Times New Roman"/>
            </a:endParaRPr>
          </a:p>
          <a:p>
            <a:endParaRPr lang="en-US" dirty="0"/>
          </a:p>
        </p:txBody>
      </p:sp>
      <p:sp>
        <p:nvSpPr>
          <p:cNvPr id="4" name="灯片编号占位符 3">
            <a:extLst>
              <a:ext uri="{FF2B5EF4-FFF2-40B4-BE49-F238E27FC236}">
                <a16:creationId xmlns:a16="http://schemas.microsoft.com/office/drawing/2014/main" xmlns="" id="{7710DABE-B1EF-A57E-8B8F-EDBB3AACC5D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6</a:t>
            </a:fld>
            <a:endParaRPr lang="en-US" altLang="zh-CN">
              <a:solidFill>
                <a:srgbClr val="55554A"/>
              </a:solidFill>
            </a:endParaRPr>
          </a:p>
        </p:txBody>
      </p:sp>
    </p:spTree>
    <p:extLst>
      <p:ext uri="{BB962C8B-B14F-4D97-AF65-F5344CB8AC3E}">
        <p14:creationId xmlns:p14="http://schemas.microsoft.com/office/powerpoint/2010/main" val="384842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600" b="1" kern="100" dirty="0">
                <a:solidFill>
                  <a:schemeClr val="tx1"/>
                </a:solidFill>
                <a:latin typeface="Calibri"/>
                <a:ea typeface="DengXian"/>
                <a:cs typeface="Times New Roman"/>
              </a:rPr>
              <a:t>犹太新年</a:t>
            </a:r>
            <a:r>
              <a:rPr lang="en-US" sz="3600" b="1" kern="100" dirty="0">
                <a:solidFill>
                  <a:schemeClr val="tx1"/>
                </a:solidFill>
                <a:latin typeface="Calibri"/>
                <a:ea typeface="DengXian"/>
                <a:cs typeface="Times New Roman"/>
              </a:rPr>
              <a:t>5785</a:t>
            </a:r>
            <a:r>
              <a:rPr lang="zh-CN" altLang="en-US" sz="3600" b="1" kern="100" dirty="0">
                <a:solidFill>
                  <a:schemeClr val="tx1"/>
                </a:solidFill>
                <a:latin typeface="Calibri"/>
                <a:ea typeface="DengXian"/>
                <a:cs typeface="Times New Roman"/>
              </a:rPr>
              <a:t>年始于</a:t>
            </a:r>
            <a:r>
              <a:rPr lang="en-US" sz="3600" b="1" kern="100" dirty="0">
                <a:solidFill>
                  <a:srgbClr val="FF0000"/>
                </a:solidFill>
                <a:latin typeface="Calibri"/>
                <a:ea typeface="DengXian"/>
                <a:cs typeface="Times New Roman"/>
              </a:rPr>
              <a:t>10</a:t>
            </a:r>
            <a:r>
              <a:rPr lang="zh-CN" altLang="en-US" sz="3600" b="1" kern="100" dirty="0">
                <a:solidFill>
                  <a:srgbClr val="FF0000"/>
                </a:solidFill>
                <a:latin typeface="Calibri"/>
                <a:ea typeface="DengXian"/>
                <a:cs typeface="Times New Roman"/>
              </a:rPr>
              <a:t>月</a:t>
            </a:r>
            <a:r>
              <a:rPr lang="en-US" sz="3600" b="1" kern="100" dirty="0">
                <a:solidFill>
                  <a:srgbClr val="FF0000"/>
                </a:solidFill>
                <a:latin typeface="Calibri"/>
                <a:ea typeface="DengXian"/>
                <a:cs typeface="Times New Roman"/>
              </a:rPr>
              <a:t>2</a:t>
            </a:r>
            <a:r>
              <a:rPr lang="zh-CN" altLang="en-US" sz="3600" b="1" kern="100" dirty="0">
                <a:solidFill>
                  <a:srgbClr val="FF0000"/>
                </a:solidFill>
                <a:latin typeface="Calibri"/>
                <a:ea typeface="DengXian"/>
                <a:cs typeface="Times New Roman"/>
              </a:rPr>
              <a:t>号</a:t>
            </a:r>
            <a:r>
              <a:rPr lang="zh-CN" altLang="en-US" sz="3600" b="1" kern="100" dirty="0">
                <a:solidFill>
                  <a:schemeClr val="tx1"/>
                </a:solidFill>
                <a:latin typeface="Calibri"/>
                <a:ea typeface="DengXian"/>
                <a:cs typeface="Times New Roman"/>
              </a:rPr>
              <a:t>。在那一周前的周一（</a:t>
            </a:r>
            <a:r>
              <a:rPr lang="en-US" sz="3600" b="1" kern="100" dirty="0">
                <a:solidFill>
                  <a:srgbClr val="FF0000"/>
                </a:solidFill>
                <a:latin typeface="Calibri"/>
                <a:ea typeface="DengXian"/>
                <a:cs typeface="Times New Roman"/>
              </a:rPr>
              <a:t>9</a:t>
            </a:r>
            <a:r>
              <a:rPr lang="zh-CN" altLang="en-US" sz="3600" b="1" kern="100" dirty="0">
                <a:solidFill>
                  <a:srgbClr val="FF0000"/>
                </a:solidFill>
                <a:latin typeface="Calibri"/>
                <a:ea typeface="DengXian"/>
                <a:cs typeface="Times New Roman"/>
              </a:rPr>
              <a:t>月</a:t>
            </a:r>
            <a:r>
              <a:rPr lang="en-US" sz="3600" b="1" kern="100" dirty="0">
                <a:solidFill>
                  <a:srgbClr val="FF0000"/>
                </a:solidFill>
                <a:latin typeface="Calibri"/>
                <a:ea typeface="DengXian"/>
                <a:cs typeface="Times New Roman"/>
              </a:rPr>
              <a:t>23</a:t>
            </a:r>
            <a:r>
              <a:rPr lang="zh-CN" altLang="en-US" sz="3600" b="1" kern="100" dirty="0">
                <a:solidFill>
                  <a:srgbClr val="FF0000"/>
                </a:solidFill>
                <a:latin typeface="Calibri"/>
                <a:ea typeface="DengXian"/>
                <a:cs typeface="Times New Roman"/>
              </a:rPr>
              <a:t>号</a:t>
            </a:r>
            <a:r>
              <a:rPr lang="zh-CN" altLang="en-US" sz="3600" b="1" kern="100" dirty="0">
                <a:solidFill>
                  <a:schemeClr val="tx1"/>
                </a:solidFill>
                <a:latin typeface="Calibri"/>
                <a:ea typeface="DengXian"/>
                <a:cs typeface="Times New Roman"/>
              </a:rPr>
              <a:t>）我意外地收到了来自国内一位姐妹，（为安全起见我且叫她雪梅，）的微信，说她们团队有</a:t>
            </a:r>
            <a:r>
              <a:rPr lang="en-US" sz="3600" b="1" kern="100" dirty="0">
                <a:solidFill>
                  <a:schemeClr val="tx1"/>
                </a:solidFill>
                <a:latin typeface="Calibri"/>
                <a:ea typeface="DengXian"/>
                <a:cs typeface="Times New Roman"/>
              </a:rPr>
              <a:t>6</a:t>
            </a:r>
            <a:r>
              <a:rPr lang="zh-CN" altLang="en-US" sz="3600" b="1" kern="100" dirty="0">
                <a:solidFill>
                  <a:schemeClr val="tx1"/>
                </a:solidFill>
                <a:latin typeface="Calibri"/>
                <a:ea typeface="DengXian"/>
                <a:cs typeface="Times New Roman"/>
              </a:rPr>
              <a:t>人现住在加拿大东部的温莎城，她和她们的团队有重要信息要跟我们面谈。</a:t>
            </a:r>
            <a:endParaRPr lang="en-CA" sz="36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周六下午（</a:t>
            </a:r>
            <a:r>
              <a:rPr lang="en-US" sz="3200" b="1" kern="100" dirty="0">
                <a:solidFill>
                  <a:srgbClr val="FF0000"/>
                </a:solidFill>
                <a:latin typeface="Calibri"/>
                <a:ea typeface="DengXian"/>
                <a:cs typeface="Times New Roman"/>
              </a:rPr>
              <a:t>9</a:t>
            </a:r>
            <a:r>
              <a:rPr lang="zh-CN" altLang="en-US" sz="3200" b="1" kern="100" dirty="0">
                <a:solidFill>
                  <a:srgbClr val="FF0000"/>
                </a:solidFill>
                <a:latin typeface="Calibri"/>
                <a:ea typeface="DengXian"/>
                <a:cs typeface="Times New Roman"/>
              </a:rPr>
              <a:t>月</a:t>
            </a:r>
            <a:r>
              <a:rPr lang="en-US" sz="3200" b="1" kern="100" dirty="0">
                <a:solidFill>
                  <a:srgbClr val="FF0000"/>
                </a:solidFill>
                <a:latin typeface="Calibri"/>
                <a:ea typeface="DengXian"/>
                <a:cs typeface="Times New Roman"/>
              </a:rPr>
              <a:t>28</a:t>
            </a:r>
            <a:r>
              <a:rPr lang="zh-CN" altLang="en-US" sz="3200" b="1" kern="100" dirty="0">
                <a:solidFill>
                  <a:srgbClr val="FF0000"/>
                </a:solidFill>
                <a:latin typeface="Calibri"/>
                <a:ea typeface="DengXian"/>
                <a:cs typeface="Times New Roman"/>
              </a:rPr>
              <a:t>号</a:t>
            </a:r>
            <a:r>
              <a:rPr lang="zh-CN" altLang="en-US" sz="3200" b="1" kern="100" dirty="0">
                <a:solidFill>
                  <a:schemeClr val="tx1"/>
                </a:solidFill>
                <a:latin typeface="Calibri"/>
                <a:ea typeface="DengXian"/>
                <a:cs typeface="Times New Roman"/>
              </a:rPr>
              <a:t>），佳恩</a:t>
            </a:r>
            <a:r>
              <a:rPr lang="en-US" sz="3200" b="1" kern="100" dirty="0">
                <a:solidFill>
                  <a:schemeClr val="tx1"/>
                </a:solidFill>
                <a:latin typeface="Calibri"/>
                <a:ea typeface="DengXian"/>
                <a:cs typeface="Times New Roman"/>
              </a:rPr>
              <a:t>4</a:t>
            </a:r>
            <a:r>
              <a:rPr lang="zh-CN" altLang="en-US" sz="3200" b="1" kern="100" dirty="0">
                <a:solidFill>
                  <a:schemeClr val="tx1"/>
                </a:solidFill>
                <a:latin typeface="Calibri"/>
                <a:ea typeface="DengXian"/>
                <a:cs typeface="Times New Roman"/>
              </a:rPr>
              <a:t>位牧者和雪梅团队</a:t>
            </a:r>
            <a:r>
              <a:rPr lang="en-US" sz="3200" b="1" kern="100" dirty="0">
                <a:solidFill>
                  <a:schemeClr val="tx1"/>
                </a:solidFill>
                <a:latin typeface="Calibri"/>
                <a:ea typeface="DengXian"/>
                <a:cs typeface="Times New Roman"/>
              </a:rPr>
              <a:t>6</a:t>
            </a:r>
            <a:r>
              <a:rPr lang="zh-CN" altLang="en-US" sz="3200" b="1" kern="100" dirty="0">
                <a:solidFill>
                  <a:schemeClr val="tx1"/>
                </a:solidFill>
                <a:latin typeface="Calibri"/>
                <a:ea typeface="DengXian"/>
                <a:cs typeface="Times New Roman"/>
              </a:rPr>
              <a:t>位同工在我家面谈，整整三个小时大部分时间都是听她们分享。三个小时结束后，她们还意犹未尽。于是我们又约好主日上午</a:t>
            </a:r>
            <a:r>
              <a:rPr lang="en-US" sz="3200" b="1" kern="100" dirty="0">
                <a:solidFill>
                  <a:schemeClr val="tx1"/>
                </a:solidFill>
                <a:latin typeface="Calibri"/>
                <a:ea typeface="DengXian"/>
                <a:cs typeface="Times New Roman"/>
              </a:rPr>
              <a:t>9</a:t>
            </a:r>
            <a:r>
              <a:rPr lang="zh-CN" altLang="en-US" sz="3200" b="1" kern="100" dirty="0">
                <a:solidFill>
                  <a:schemeClr val="tx1"/>
                </a:solidFill>
                <a:latin typeface="Calibri"/>
                <a:ea typeface="DengXian"/>
                <a:cs typeface="Times New Roman"/>
              </a:rPr>
              <a:t>点到</a:t>
            </a:r>
            <a:r>
              <a:rPr lang="en-US" sz="3200" b="1" kern="100" dirty="0">
                <a:solidFill>
                  <a:schemeClr val="tx1"/>
                </a:solidFill>
                <a:latin typeface="Calibri"/>
                <a:ea typeface="DengXian"/>
                <a:cs typeface="Times New Roman"/>
              </a:rPr>
              <a:t>12</a:t>
            </a:r>
            <a:r>
              <a:rPr lang="zh-CN" altLang="en-US" sz="3200" b="1" kern="100" dirty="0">
                <a:solidFill>
                  <a:schemeClr val="tx1"/>
                </a:solidFill>
                <a:latin typeface="Calibri"/>
                <a:ea typeface="DengXian"/>
                <a:cs typeface="Times New Roman"/>
              </a:rPr>
              <a:t>点，在我家再听她们分享。第二天（</a:t>
            </a:r>
            <a:r>
              <a:rPr lang="en-US" sz="3200" b="1" kern="100" dirty="0">
                <a:solidFill>
                  <a:srgbClr val="FF0000"/>
                </a:solidFill>
                <a:latin typeface="Calibri"/>
                <a:ea typeface="DengXian"/>
                <a:cs typeface="Times New Roman"/>
              </a:rPr>
              <a:t>9</a:t>
            </a:r>
            <a:r>
              <a:rPr lang="zh-CN" altLang="en-US" sz="3200" b="1" kern="100" dirty="0">
                <a:solidFill>
                  <a:srgbClr val="FF0000"/>
                </a:solidFill>
                <a:latin typeface="Calibri"/>
                <a:ea typeface="DengXian"/>
                <a:cs typeface="Times New Roman"/>
              </a:rPr>
              <a:t>月</a:t>
            </a:r>
            <a:r>
              <a:rPr lang="en-US" sz="3200" b="1" kern="100" dirty="0">
                <a:solidFill>
                  <a:srgbClr val="FF0000"/>
                </a:solidFill>
                <a:latin typeface="Calibri"/>
                <a:ea typeface="DengXian"/>
                <a:cs typeface="Times New Roman"/>
              </a:rPr>
              <a:t>29</a:t>
            </a:r>
            <a:r>
              <a:rPr lang="zh-CN" altLang="en-US" sz="3200" b="1" kern="100" dirty="0">
                <a:solidFill>
                  <a:srgbClr val="FF0000"/>
                </a:solidFill>
                <a:latin typeface="Calibri"/>
                <a:ea typeface="DengXian"/>
                <a:cs typeface="Times New Roman"/>
              </a:rPr>
              <a:t>号</a:t>
            </a:r>
            <a:r>
              <a:rPr lang="zh-CN" altLang="en-US" sz="3200" b="1" kern="100" dirty="0">
                <a:solidFill>
                  <a:schemeClr val="tx1"/>
                </a:solidFill>
                <a:latin typeface="Calibri"/>
                <a:ea typeface="DengXian"/>
                <a:cs typeface="Times New Roman"/>
              </a:rPr>
              <a:t>），又听她们分享了三个小时，然后我们就和她们告别了。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a:t>
            </a:r>
            <a:r>
              <a:rPr lang="zh-CN" altLang="en-US" sz="4000" b="1" dirty="0">
                <a:solidFill>
                  <a:srgbClr val="FF0000"/>
                </a:solidFill>
                <a:effectLst/>
                <a:latin typeface="+mn-ea"/>
                <a:cs typeface="Times New Roman"/>
              </a:rPr>
              <a:t>不要惧怕！这事是出于神</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几天之后，</a:t>
            </a:r>
            <a:r>
              <a:rPr lang="en-US" sz="3000" b="1" kern="100" dirty="0">
                <a:solidFill>
                  <a:srgbClr val="FF0000"/>
                </a:solidFill>
                <a:latin typeface="Calibri"/>
                <a:ea typeface="DengXian"/>
                <a:cs typeface="Times New Roman"/>
              </a:rPr>
              <a:t>10</a:t>
            </a:r>
            <a:r>
              <a:rPr lang="zh-CN" altLang="en-US" sz="3000" b="1" kern="100" dirty="0">
                <a:solidFill>
                  <a:srgbClr val="FF0000"/>
                </a:solidFill>
                <a:latin typeface="Calibri"/>
                <a:ea typeface="DengXian"/>
                <a:cs typeface="Times New Roman"/>
              </a:rPr>
              <a:t>月</a:t>
            </a:r>
            <a:r>
              <a:rPr lang="en-US" sz="3000" b="1" kern="100" dirty="0">
                <a:solidFill>
                  <a:srgbClr val="FF0000"/>
                </a:solidFill>
                <a:latin typeface="Calibri"/>
                <a:ea typeface="DengXian"/>
                <a:cs typeface="Times New Roman"/>
              </a:rPr>
              <a:t>2</a:t>
            </a:r>
            <a:r>
              <a:rPr lang="zh-CN" altLang="en-US" sz="3000" b="1" kern="100" dirty="0">
                <a:solidFill>
                  <a:srgbClr val="FF0000"/>
                </a:solidFill>
                <a:latin typeface="Calibri"/>
                <a:ea typeface="DengXian"/>
                <a:cs typeface="Times New Roman"/>
              </a:rPr>
              <a:t>号</a:t>
            </a:r>
            <a:r>
              <a:rPr lang="zh-CN" altLang="en-US" sz="3000" b="1" kern="100" dirty="0">
                <a:solidFill>
                  <a:schemeClr val="tx1"/>
                </a:solidFill>
                <a:latin typeface="Calibri"/>
                <a:ea typeface="DengXian"/>
                <a:cs typeface="Times New Roman"/>
              </a:rPr>
              <a:t>下午，就在犹太新年到来的前几个小时，我在与喜讯会理事代表约见时，收到喜讯会的书面通知，要求我们在一个月之内（</a:t>
            </a:r>
            <a:r>
              <a:rPr lang="en-US" sz="3000" b="1" kern="100" dirty="0">
                <a:solidFill>
                  <a:srgbClr val="FF0000"/>
                </a:solidFill>
                <a:latin typeface="Calibri"/>
                <a:ea typeface="DengXian"/>
                <a:cs typeface="Times New Roman"/>
              </a:rPr>
              <a:t>11</a:t>
            </a:r>
            <a:r>
              <a:rPr lang="zh-CN" altLang="en-US" sz="3000" b="1" kern="100" dirty="0">
                <a:solidFill>
                  <a:srgbClr val="FF0000"/>
                </a:solidFill>
                <a:latin typeface="Calibri"/>
                <a:ea typeface="DengXian"/>
                <a:cs typeface="Times New Roman"/>
              </a:rPr>
              <a:t>月</a:t>
            </a:r>
            <a:r>
              <a:rPr lang="en-US" sz="3000" b="1" kern="100" dirty="0">
                <a:solidFill>
                  <a:srgbClr val="FF0000"/>
                </a:solidFill>
                <a:latin typeface="Calibri"/>
                <a:ea typeface="DengXian"/>
                <a:cs typeface="Times New Roman"/>
              </a:rPr>
              <a:t>3</a:t>
            </a:r>
            <a:r>
              <a:rPr lang="zh-CN" altLang="en-US" sz="3000" b="1" kern="100" dirty="0">
                <a:solidFill>
                  <a:srgbClr val="FF0000"/>
                </a:solidFill>
                <a:latin typeface="Calibri"/>
                <a:ea typeface="DengXian"/>
                <a:cs typeface="Times New Roman"/>
              </a:rPr>
              <a:t>号</a:t>
            </a:r>
            <a:r>
              <a:rPr lang="zh-CN" altLang="en-US" sz="3000" b="1" kern="100" dirty="0">
                <a:solidFill>
                  <a:schemeClr val="tx1"/>
                </a:solidFill>
                <a:latin typeface="Calibri"/>
                <a:ea typeface="DengXian"/>
                <a:cs typeface="Times New Roman"/>
              </a:rPr>
              <a:t>）之前，不再在喜讯会主日崇拜。</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说实在的，当时我非常震惊，因为完全出乎我的意料之外。不是因为这件事没有先兆，实际上，佳恩教会跟喜讯会的关系从</a:t>
            </a:r>
            <a:r>
              <a:rPr lang="en-US" sz="3000" b="1" kern="100" dirty="0">
                <a:solidFill>
                  <a:schemeClr val="tx1"/>
                </a:solidFill>
                <a:latin typeface="Calibri"/>
                <a:ea typeface="DengXian"/>
                <a:cs typeface="Times New Roman"/>
              </a:rPr>
              <a:t>2024</a:t>
            </a:r>
            <a:r>
              <a:rPr lang="zh-CN" altLang="en-US" sz="3000" b="1" kern="100" dirty="0">
                <a:solidFill>
                  <a:schemeClr val="tx1"/>
                </a:solidFill>
                <a:latin typeface="Calibri"/>
                <a:ea typeface="DengXian"/>
                <a:cs typeface="Times New Roman"/>
              </a:rPr>
              <a:t>年一开始就一度很紧张。但我一直没想到会这么快就离开喜讯会。</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6681556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1100</TotalTime>
  <Words>2973</Words>
  <Application>Microsoft Office PowerPoint</Application>
  <PresentationFormat>On-screen Show (16:9)</PresentationFormat>
  <Paragraphs>159</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TS101790490[1]</vt:lpstr>
      <vt:lpstr>PowerPoint Presentation</vt:lpstr>
      <vt:lpstr>PowerPoint Presentation</vt:lpstr>
      <vt:lpstr>PowerPoint Presentation</vt:lpstr>
      <vt:lpstr>PowerPoint Presentation</vt:lpstr>
      <vt:lpstr>PowerPoint Presentation</vt:lpstr>
      <vt:lpstr>PowerPoint Presentation</vt:lpstr>
      <vt:lpstr>一、不要惧怕！这事是出于神</vt:lpstr>
      <vt:lpstr>一、不要惧怕！这事是出于神</vt:lpstr>
      <vt:lpstr>一、不要惧怕！这事是出于神</vt:lpstr>
      <vt:lpstr>一、不要惧怕！这事是出于神</vt:lpstr>
      <vt:lpstr>一、不要惧怕！这事是出于神</vt:lpstr>
      <vt:lpstr>一、不要惧怕！这事是出于神</vt:lpstr>
      <vt:lpstr>一、不要惧怕！这事是出于神</vt:lpstr>
      <vt:lpstr>一、不要惧怕！这事是出于神</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二、神美好的应许：佳恩进入命定</vt:lpstr>
      <vt:lpstr>三、神为什么带领佳恩归回喜讯会又离开？</vt:lpstr>
      <vt:lpstr>三、神为什么带领佳恩归回喜讯会又离开？</vt:lpstr>
      <vt:lpstr>三、神为什么带领佳恩归回喜讯会又离开？</vt:lpstr>
      <vt:lpstr>三、神为什么带领佳恩归回喜讯会又离开？</vt:lpstr>
      <vt:lpstr>三、神为什么带领佳恩归回喜讯会又离开？</vt:lpstr>
      <vt:lpstr>三、神为什么带领佳恩归回喜讯会又离开？</vt:lpstr>
      <vt:lpstr>三、神为什么带领佳恩归回喜讯会又离开？</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840</cp:revision>
  <dcterms:created xsi:type="dcterms:W3CDTF">2021-02-28T22:09:00Z</dcterms:created>
  <dcterms:modified xsi:type="dcterms:W3CDTF">2024-10-27T18:37:03Z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