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23"/>
  </p:notesMasterIdLst>
  <p:sldIdLst>
    <p:sldId id="401" r:id="rId5"/>
    <p:sldId id="406" r:id="rId6"/>
    <p:sldId id="409" r:id="rId7"/>
    <p:sldId id="407" r:id="rId8"/>
    <p:sldId id="417" r:id="rId9"/>
    <p:sldId id="405" r:id="rId10"/>
    <p:sldId id="413" r:id="rId11"/>
    <p:sldId id="408" r:id="rId12"/>
    <p:sldId id="418" r:id="rId13"/>
    <p:sldId id="414" r:id="rId14"/>
    <p:sldId id="420" r:id="rId15"/>
    <p:sldId id="422" r:id="rId16"/>
    <p:sldId id="423" r:id="rId17"/>
    <p:sldId id="411" r:id="rId18"/>
    <p:sldId id="421" r:id="rId19"/>
    <p:sldId id="424" r:id="rId20"/>
    <p:sldId id="419" r:id="rId21"/>
    <p:sldId id="4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6208" autoAdjust="0"/>
  </p:normalViewPr>
  <p:slideViewPr>
    <p:cSldViewPr snapToGrid="0">
      <p:cViewPr>
        <p:scale>
          <a:sx n="87" d="100"/>
          <a:sy n="87" d="100"/>
        </p:scale>
        <p:origin x="-403" y="86"/>
      </p:cViewPr>
      <p:guideLst>
        <p:guide orient="horz" pos="2160"/>
        <p:guide orient="horz" pos="1824"/>
        <p:guide pos="672"/>
        <p:guide pos="70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B616-BCB2-4E7C-BAA6-B90DF21B9EDF}" type="datetimeFigureOut">
              <a:rPr lang="en-US" smtClean="0"/>
              <a:t>10/12/2024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DF81-139F-488C-872B-4720FBA6B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xmlns="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xmlns="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xmlns="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xmlns="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xmlns="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xmlns="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xmlns="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xmlns="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xmlns="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xmlns="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xmlns="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xmlns="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xmlns="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xmlns="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xmlns="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海上的飞机&#10;&#10;描述已自动生成">
            <a:extLst>
              <a:ext uri="{FF2B5EF4-FFF2-40B4-BE49-F238E27FC236}">
                <a16:creationId xmlns:a16="http://schemas.microsoft.com/office/drawing/2014/main" xmlns="" id="{183BD5CA-4B95-7329-9681-953C97AAD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51" y="699958"/>
            <a:ext cx="5596128" cy="261351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zh-CN" altLang="en-US" sz="8000" b="1" i="0" dirty="0"/>
              <a:t>福音的大能</a:t>
            </a:r>
            <a:r>
              <a:rPr lang="zh-CN" altLang="en-US" sz="7200" b="1" i="0" dirty="0"/>
              <a:t> </a:t>
            </a:r>
            <a:endParaRPr lang="en-US" sz="7200" b="1" i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6531" y="2569282"/>
            <a:ext cx="3401568" cy="975248"/>
          </a:xfrm>
        </p:spPr>
        <p:txBody>
          <a:bodyPr/>
          <a:lstStyle/>
          <a:p>
            <a:r>
              <a:rPr lang="en-US" dirty="0"/>
              <a:t> </a:t>
            </a:r>
            <a:r>
              <a:rPr lang="zh-CN" altLang="en-US" sz="3200" b="1" i="1" dirty="0">
                <a:solidFill>
                  <a:schemeClr val="bg1"/>
                </a:solidFill>
              </a:rPr>
              <a:t>经历生命的翻转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F3BA696-3125-C05A-10D6-AAAE3A760CF0}"/>
              </a:ext>
            </a:extLst>
          </p:cNvPr>
          <p:cNvSpPr txBox="1"/>
          <p:nvPr/>
        </p:nvSpPr>
        <p:spPr>
          <a:xfrm>
            <a:off x="2399070" y="4957713"/>
            <a:ext cx="2939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</a:rPr>
              <a:t>常彦牧师</a:t>
            </a:r>
            <a:endParaRPr lang="en-CA" altLang="zh-CN" sz="3600" dirty="0">
              <a:solidFill>
                <a:schemeClr val="bg1"/>
              </a:solidFill>
            </a:endParaRPr>
          </a:p>
          <a:p>
            <a:pPr algn="ctr"/>
            <a:r>
              <a:rPr lang="en-CA" sz="3600" dirty="0">
                <a:solidFill>
                  <a:schemeClr val="bg1"/>
                </a:solidFill>
              </a:rPr>
              <a:t>2024/10/</a:t>
            </a:r>
            <a:r>
              <a:rPr lang="en-US" altLang="zh-CN" sz="3600" dirty="0">
                <a:solidFill>
                  <a:schemeClr val="bg1"/>
                </a:solidFill>
              </a:rPr>
              <a:t>13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32DB925-1AEF-08F0-DFA6-0DE0C1A7C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35"/>
            <a:ext cx="10515600" cy="5596128"/>
          </a:xfrm>
        </p:spPr>
        <p:txBody>
          <a:bodyPr/>
          <a:lstStyle/>
          <a:p>
            <a:r>
              <a:rPr lang="zh-CN" altLang="en-US" dirty="0"/>
              <a:t>彼得原本三次不认主，当领受福音大能后，他竟在众人面前大有能力地传扬主耶稣基督。</a:t>
            </a:r>
            <a:endParaRPr lang="en-CA" altLang="zh-CN" dirty="0"/>
          </a:p>
          <a:p>
            <a:r>
              <a:rPr lang="zh-CN" altLang="en-US" dirty="0"/>
              <a:t>百姓都看见瘸子行走，赞美神，认得他就是那素常坐在殿的美门口求周济的，就因他所遇着的事满心希奇惊讶。</a:t>
            </a:r>
            <a:endParaRPr lang="en-CA" altLang="zh-CN" dirty="0"/>
          </a:p>
          <a:p>
            <a:r>
              <a:rPr lang="zh-CN" altLang="en-US" dirty="0"/>
              <a:t>瘸子和认识瘸子的人都见证了福音医治的大能，藉此医治的神迹，福音在众人心灵深处做了奇妙的善工。</a:t>
            </a:r>
            <a:endParaRPr lang="en-CA" altLang="zh-CN" dirty="0"/>
          </a:p>
          <a:p>
            <a:r>
              <a:rPr lang="en-US" altLang="zh-CN" dirty="0"/>
              <a:t>《</a:t>
            </a:r>
            <a:r>
              <a:rPr lang="zh-CN" altLang="en-US" dirty="0"/>
              <a:t>使徒行传</a:t>
            </a:r>
            <a:r>
              <a:rPr lang="en-US" altLang="zh-CN" dirty="0"/>
              <a:t>》4</a:t>
            </a:r>
            <a:r>
              <a:rPr lang="zh-CN" altLang="en-US" dirty="0"/>
              <a:t>：</a:t>
            </a:r>
            <a:r>
              <a:rPr lang="en-US" altLang="zh-CN" dirty="0"/>
              <a:t>4 </a:t>
            </a:r>
            <a:r>
              <a:rPr lang="zh-CN" altLang="en-US" dirty="0"/>
              <a:t>记载信主男丁数目约有五千。</a:t>
            </a:r>
            <a:endParaRPr lang="en-CA" dirty="0"/>
          </a:p>
          <a:p>
            <a:endParaRPr lang="en-CA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CBBCFA8-2A19-A8F5-8BD7-D3EA0003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E235C97-14CC-EAF1-A240-76E55FDD2CD4}"/>
              </a:ext>
            </a:extLst>
          </p:cNvPr>
          <p:cNvSpPr txBox="1"/>
          <p:nvPr/>
        </p:nvSpPr>
        <p:spPr>
          <a:xfrm>
            <a:off x="1138084" y="749596"/>
            <a:ext cx="61009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rgbClr val="FF0000"/>
                </a:solidFill>
              </a:rPr>
              <a:t>医治神迹</a:t>
            </a:r>
            <a:endParaRPr lang="en-CA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6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9CE195D-BA3D-7529-C3CA-A349C5FA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898" y="586722"/>
            <a:ext cx="5728161" cy="1208330"/>
          </a:xfrm>
        </p:spPr>
        <p:txBody>
          <a:bodyPr>
            <a:noAutofit/>
          </a:bodyPr>
          <a:lstStyle/>
          <a:p>
            <a:r>
              <a:rPr lang="zh-CN" altLang="en-US" sz="4800" b="1" i="0" dirty="0"/>
              <a:t>三、福音是神的大能</a:t>
            </a:r>
            <a:endParaRPr lang="en-CA" sz="4800" b="1" i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2448ADF-96D0-86F5-E5D2-FB107896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6916"/>
            <a:ext cx="10337902" cy="3945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>
                <a:solidFill>
                  <a:srgbClr val="FF0000"/>
                </a:solidFill>
              </a:rPr>
              <a:t>       但圣灵降临在你们身上，你们就必得着能力；并要在耶路撒冷、犹太全地和撒玛利亚，直到地极，作我的见证。               （</a:t>
            </a:r>
            <a:r>
              <a:rPr lang="en-US" altLang="zh-CN" sz="3600" dirty="0">
                <a:solidFill>
                  <a:srgbClr val="FF0000"/>
                </a:solidFill>
              </a:rPr>
              <a:t>《</a:t>
            </a:r>
            <a:r>
              <a:rPr lang="zh-CN" altLang="en-US" sz="3600" dirty="0">
                <a:solidFill>
                  <a:srgbClr val="FF0000"/>
                </a:solidFill>
              </a:rPr>
              <a:t>使徒行传</a:t>
            </a:r>
            <a:r>
              <a:rPr lang="en-US" altLang="zh-CN" sz="3600" dirty="0">
                <a:solidFill>
                  <a:srgbClr val="FF0000"/>
                </a:solidFill>
              </a:rPr>
              <a:t>》1</a:t>
            </a:r>
            <a:r>
              <a:rPr lang="zh-CN" altLang="en-US" sz="3600" dirty="0">
                <a:solidFill>
                  <a:srgbClr val="FF0000"/>
                </a:solidFill>
              </a:rPr>
              <a:t>：</a:t>
            </a:r>
            <a:r>
              <a:rPr lang="en-US" altLang="zh-CN" sz="3600" dirty="0">
                <a:solidFill>
                  <a:srgbClr val="FF0000"/>
                </a:solidFill>
              </a:rPr>
              <a:t>8</a:t>
            </a:r>
            <a:r>
              <a:rPr lang="zh-CN" altLang="en-US" sz="3600" dirty="0">
                <a:solidFill>
                  <a:srgbClr val="FF0000"/>
                </a:solidFill>
              </a:rPr>
              <a:t>）</a:t>
            </a:r>
            <a:endParaRPr lang="en-US" altLang="zh-CN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/>
              <a:t>                                                      </a:t>
            </a:r>
            <a:endParaRPr 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7657B66-B1AB-AE7D-19F7-18A19AE8A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62659" y="1719375"/>
            <a:ext cx="4990741" cy="677541"/>
          </a:xfrm>
        </p:spPr>
        <p:txBody>
          <a:bodyPr/>
          <a:lstStyle/>
          <a:p>
            <a:r>
              <a:rPr lang="en-US" altLang="zh-CN" sz="3200" dirty="0"/>
              <a:t>——</a:t>
            </a:r>
            <a:r>
              <a:rPr lang="zh-CN" altLang="en-US" sz="3200" dirty="0"/>
              <a:t>完成主耶稣的大使命</a:t>
            </a:r>
          </a:p>
          <a:p>
            <a:endParaRPr lang="en-CA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9525879-D692-A5C3-9EA7-EFD2BD6D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39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地上有火&#10;&#10;低可信度描述已自动生成">
            <a:extLst>
              <a:ext uri="{FF2B5EF4-FFF2-40B4-BE49-F238E27FC236}">
                <a16:creationId xmlns:a16="http://schemas.microsoft.com/office/drawing/2014/main" xmlns="" id="{56F44445-E2C7-3C28-A802-2D7AC10BDA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717" b="24485"/>
          <a:stretch/>
        </p:blipFill>
        <p:spPr>
          <a:xfrm>
            <a:off x="6014" y="-1205804"/>
            <a:ext cx="12185986" cy="818940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F2753D2-1BCB-D23B-83C5-BD687BD5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110" y="1910833"/>
            <a:ext cx="6944467" cy="4327330"/>
          </a:xfrm>
        </p:spPr>
        <p:txBody>
          <a:bodyPr>
            <a:noAutofit/>
          </a:bodyPr>
          <a:lstStyle/>
          <a:p>
            <a:r>
              <a:rPr lang="en-CA" altLang="zh-CN" sz="4000" dirty="0"/>
              <a:t/>
            </a:r>
            <a:br>
              <a:rPr lang="en-CA" altLang="zh-CN" sz="4000" dirty="0"/>
            </a:br>
            <a:r>
              <a:rPr lang="en-CA" altLang="zh-CN" sz="4000" i="0" dirty="0">
                <a:solidFill>
                  <a:schemeClr val="bg1"/>
                </a:solidFill>
              </a:rPr>
              <a:t>-</a:t>
            </a:r>
            <a:r>
              <a:rPr lang="zh-CN" altLang="en-US" sz="3600" i="0" dirty="0">
                <a:solidFill>
                  <a:schemeClr val="bg1"/>
                </a:solidFill>
              </a:rPr>
              <a:t>从上头来的</a:t>
            </a:r>
            <a:r>
              <a:rPr lang="en-CA" altLang="zh-CN" sz="3600" i="0" dirty="0">
                <a:solidFill>
                  <a:schemeClr val="bg1"/>
                </a:solidFill>
              </a:rPr>
              <a:t/>
            </a:r>
            <a:br>
              <a:rPr lang="en-CA" altLang="zh-CN" sz="3600" i="0" dirty="0">
                <a:solidFill>
                  <a:schemeClr val="bg1"/>
                </a:solidFill>
              </a:rPr>
            </a:br>
            <a:r>
              <a:rPr lang="en-CA" altLang="zh-CN" sz="3600" i="0" dirty="0">
                <a:solidFill>
                  <a:schemeClr val="bg1"/>
                </a:solidFill>
              </a:rPr>
              <a:t>-</a:t>
            </a:r>
            <a:r>
              <a:rPr lang="zh-CN" altLang="en-US" sz="3600" i="0" dirty="0">
                <a:solidFill>
                  <a:schemeClr val="bg1"/>
                </a:solidFill>
              </a:rPr>
              <a:t>父所应许的</a:t>
            </a:r>
            <a:r>
              <a:rPr lang="en-CA" altLang="zh-CN" sz="3600" i="0" dirty="0">
                <a:solidFill>
                  <a:schemeClr val="bg1"/>
                </a:solidFill>
              </a:rPr>
              <a:t/>
            </a:r>
            <a:br>
              <a:rPr lang="en-CA" altLang="zh-CN" sz="3600" i="0" dirty="0">
                <a:solidFill>
                  <a:schemeClr val="bg1"/>
                </a:solidFill>
              </a:rPr>
            </a:br>
            <a:r>
              <a:rPr lang="en-CA" altLang="zh-CN" sz="3600" i="0" dirty="0">
                <a:solidFill>
                  <a:schemeClr val="bg1"/>
                </a:solidFill>
              </a:rPr>
              <a:t>-</a:t>
            </a:r>
            <a:r>
              <a:rPr lang="zh-CN" altLang="en-US" sz="3600" i="0" dirty="0">
                <a:solidFill>
                  <a:schemeClr val="bg1"/>
                </a:solidFill>
              </a:rPr>
              <a:t>降在我们身上</a:t>
            </a:r>
            <a:r>
              <a:rPr lang="en-CA" altLang="zh-CN" sz="3600" i="0" dirty="0">
                <a:solidFill>
                  <a:schemeClr val="bg1"/>
                </a:solidFill>
              </a:rPr>
              <a:t/>
            </a:r>
            <a:br>
              <a:rPr lang="en-CA" altLang="zh-CN" sz="3600" i="0" dirty="0">
                <a:solidFill>
                  <a:schemeClr val="bg1"/>
                </a:solidFill>
              </a:rPr>
            </a:br>
            <a:r>
              <a:rPr lang="en-CA" altLang="zh-CN" sz="3600" i="0" dirty="0">
                <a:solidFill>
                  <a:schemeClr val="bg1"/>
                </a:solidFill>
              </a:rPr>
              <a:t>-</a:t>
            </a:r>
            <a:r>
              <a:rPr lang="zh-CN" altLang="en-US" sz="3600" i="0" dirty="0">
                <a:solidFill>
                  <a:schemeClr val="bg1"/>
                </a:solidFill>
              </a:rPr>
              <a:t>见证基督的死和复活</a:t>
            </a:r>
            <a:r>
              <a:rPr lang="en-CA" altLang="zh-CN" sz="3600" i="0" dirty="0">
                <a:solidFill>
                  <a:schemeClr val="bg1"/>
                </a:solidFill>
              </a:rPr>
              <a:t/>
            </a:r>
            <a:br>
              <a:rPr lang="en-CA" altLang="zh-CN" sz="3600" i="0" dirty="0">
                <a:solidFill>
                  <a:schemeClr val="bg1"/>
                </a:solidFill>
              </a:rPr>
            </a:br>
            <a:r>
              <a:rPr lang="en-CA" altLang="zh-CN" sz="3600" i="0" dirty="0">
                <a:solidFill>
                  <a:schemeClr val="bg1"/>
                </a:solidFill>
              </a:rPr>
              <a:t>-</a:t>
            </a:r>
            <a:r>
              <a:rPr lang="zh-CN" altLang="en-US" sz="3600" i="0" dirty="0">
                <a:solidFill>
                  <a:schemeClr val="bg1"/>
                </a:solidFill>
              </a:rPr>
              <a:t>必得着能力传福音  </a:t>
            </a:r>
            <a:r>
              <a:rPr lang="en-CA" altLang="zh-CN" sz="3600" i="0" dirty="0">
                <a:solidFill>
                  <a:schemeClr val="bg1"/>
                </a:solidFill>
              </a:rPr>
              <a:t/>
            </a:r>
            <a:br>
              <a:rPr lang="en-CA" altLang="zh-CN" sz="3600" i="0" dirty="0">
                <a:solidFill>
                  <a:schemeClr val="bg1"/>
                </a:solidFill>
              </a:rPr>
            </a:br>
            <a:r>
              <a:rPr lang="en-CA" altLang="zh-CN" sz="3600" i="0" dirty="0">
                <a:solidFill>
                  <a:schemeClr val="bg1"/>
                </a:solidFill>
              </a:rPr>
              <a:t>-</a:t>
            </a:r>
            <a:r>
              <a:rPr lang="zh-CN" altLang="en-US" sz="3600" i="0" dirty="0">
                <a:solidFill>
                  <a:schemeClr val="bg1"/>
                </a:solidFill>
              </a:rPr>
              <a:t>用言语和生命见证耶稣基督</a:t>
            </a:r>
            <a:r>
              <a:rPr lang="en-CA" altLang="zh-CN" sz="3600" i="0" dirty="0">
                <a:solidFill>
                  <a:schemeClr val="bg1"/>
                </a:solidFill>
              </a:rPr>
              <a:t/>
            </a:r>
            <a:br>
              <a:rPr lang="en-CA" altLang="zh-CN" sz="3600" i="0" dirty="0">
                <a:solidFill>
                  <a:schemeClr val="bg1"/>
                </a:solidFill>
              </a:rPr>
            </a:br>
            <a:r>
              <a:rPr lang="en-CA" altLang="zh-CN" sz="3600" i="0" dirty="0">
                <a:solidFill>
                  <a:schemeClr val="bg1"/>
                </a:solidFill>
              </a:rPr>
              <a:t>-</a:t>
            </a:r>
            <a:r>
              <a:rPr lang="zh-CN" altLang="en-US" sz="3600" i="0" dirty="0">
                <a:solidFill>
                  <a:schemeClr val="bg1"/>
                </a:solidFill>
              </a:rPr>
              <a:t>见证恩典福音的大能</a:t>
            </a:r>
            <a:endParaRPr lang="en-CA" sz="3600" i="0" dirty="0">
              <a:solidFill>
                <a:schemeClr val="bg1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FDC8572-9443-7490-C55A-8EA457EF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47CA96-9BDD-0564-E7D8-31480EE25A38}"/>
              </a:ext>
            </a:extLst>
          </p:cNvPr>
          <p:cNvSpPr txBox="1"/>
          <p:nvPr/>
        </p:nvSpPr>
        <p:spPr>
          <a:xfrm>
            <a:off x="854358" y="2733977"/>
            <a:ext cx="3598607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rgbClr val="FFC000"/>
                </a:solidFill>
              </a:rPr>
              <a:t>圣灵能力</a:t>
            </a:r>
            <a:endParaRPr lang="en-CA" sz="6000" dirty="0">
              <a:solidFill>
                <a:srgbClr val="FFC000"/>
              </a:solidFill>
            </a:endParaRPr>
          </a:p>
        </p:txBody>
      </p:sp>
      <p:pic>
        <p:nvPicPr>
          <p:cNvPr id="17" name="图片 16" descr="白色的鸟&#10;&#10;描述已自动生成">
            <a:extLst>
              <a:ext uri="{FF2B5EF4-FFF2-40B4-BE49-F238E27FC236}">
                <a16:creationId xmlns:a16="http://schemas.microsoft.com/office/drawing/2014/main" xmlns="" id="{C9391319-7329-0888-E37D-3E2BF6AEB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523" y="3557724"/>
            <a:ext cx="3709855" cy="310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5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BF70D0-B33E-2992-7943-72D3DE56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40080"/>
            <a:ext cx="5061947" cy="1771523"/>
          </a:xfrm>
        </p:spPr>
        <p:txBody>
          <a:bodyPr>
            <a:noAutofit/>
          </a:bodyPr>
          <a:lstStyle/>
          <a:p>
            <a:r>
              <a:rPr lang="zh-CN" altLang="en-US" sz="5400" b="1" i="0" dirty="0"/>
              <a:t>保罗极好的榜样</a:t>
            </a:r>
            <a:endParaRPr lang="en-CA" sz="5400" b="1" i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D70B7E-7117-11C7-1769-91F28F0E9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267" y="736040"/>
            <a:ext cx="5452409" cy="588582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4000" dirty="0">
                <a:solidFill>
                  <a:srgbClr val="FF0000"/>
                </a:solidFill>
              </a:rPr>
              <a:t>       我却不以性命为念，也不看为宝贵，只要行完我的路程，成就我从主耶稣所领受的职事，证明神恩惠的福音。 </a:t>
            </a:r>
            <a:endParaRPr lang="en-CA" altLang="zh-CN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     （</a:t>
            </a:r>
            <a:r>
              <a:rPr lang="en-US" altLang="zh-CN" dirty="0">
                <a:solidFill>
                  <a:srgbClr val="FF0000"/>
                </a:solidFill>
              </a:rPr>
              <a:t>《</a:t>
            </a:r>
            <a:r>
              <a:rPr lang="zh-CN" altLang="en-US" dirty="0">
                <a:solidFill>
                  <a:srgbClr val="FF0000"/>
                </a:solidFill>
              </a:rPr>
              <a:t>使徒行传</a:t>
            </a:r>
            <a:r>
              <a:rPr lang="en-US" altLang="zh-CN" dirty="0">
                <a:solidFill>
                  <a:srgbClr val="FF0000"/>
                </a:solidFill>
              </a:rPr>
              <a:t>》20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r>
              <a:rPr lang="en-US" altLang="zh-CN" dirty="0">
                <a:solidFill>
                  <a:srgbClr val="FF0000"/>
                </a:solidFill>
              </a:rPr>
              <a:t>24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9335742-0156-4DB5-B19D-E31530BC8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3541" y="2892217"/>
            <a:ext cx="4403777" cy="2468880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500" dirty="0"/>
              <a:t>保罗传讲福音</a:t>
            </a:r>
            <a:endParaRPr lang="en-CA" altLang="zh-CN" sz="3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500" dirty="0"/>
              <a:t>实际地活出福音</a:t>
            </a:r>
            <a:endParaRPr lang="en-CA" altLang="zh-CN" sz="3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500" dirty="0"/>
              <a:t>福音是他的生活目的</a:t>
            </a:r>
            <a:endParaRPr lang="en-CA" altLang="zh-CN" sz="3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500" dirty="0"/>
              <a:t>是他的生命至宝</a:t>
            </a:r>
          </a:p>
          <a:p>
            <a:endParaRPr lang="en-CA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666542E-D9BF-22ED-FB4B-1549BA0EC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67D1851-F598-EC79-F5EA-3C3D2D52F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1520106-CB55-E44B-1E73-9DC9D7D4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9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 descr="背景图案&#10;&#10;描述已自动生成">
            <a:extLst>
              <a:ext uri="{FF2B5EF4-FFF2-40B4-BE49-F238E27FC236}">
                <a16:creationId xmlns:a16="http://schemas.microsoft.com/office/drawing/2014/main" xmlns="" id="{6FFF47E1-E1AA-9FDB-F04F-952A935BF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24897"/>
            <a:ext cx="12289134" cy="9622395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2C9CC5D-D055-B5CF-64C1-501F2FD5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424" y="679036"/>
            <a:ext cx="7551176" cy="1326745"/>
          </a:xfrm>
        </p:spPr>
        <p:txBody>
          <a:bodyPr>
            <a:noAutofit/>
          </a:bodyPr>
          <a:lstStyle/>
          <a:p>
            <a:r>
              <a:rPr lang="zh-CN" altLang="en-US" sz="6000" b="1" i="0" dirty="0">
                <a:solidFill>
                  <a:srgbClr val="002060"/>
                </a:solidFill>
              </a:rPr>
              <a:t>四、 回应耶稣的使命</a:t>
            </a:r>
            <a:endParaRPr lang="en-CA" sz="6000" b="1" i="0" dirty="0">
              <a:solidFill>
                <a:srgbClr val="002060"/>
              </a:solidFill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4A6182C-0B26-4FBD-6092-D3DD8D900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93581" y="2005782"/>
            <a:ext cx="9008715" cy="987910"/>
          </a:xfrm>
        </p:spPr>
        <p:txBody>
          <a:bodyPr>
            <a:normAutofit/>
          </a:bodyPr>
          <a:lstStyle/>
          <a:p>
            <a:r>
              <a:rPr lang="en-US" altLang="zh-CN" sz="3600" i="1" dirty="0">
                <a:solidFill>
                  <a:srgbClr val="002060"/>
                </a:solidFill>
              </a:rPr>
              <a:t>——</a:t>
            </a:r>
            <a:r>
              <a:rPr lang="zh-CN" altLang="en-US" sz="3600" i="1" dirty="0">
                <a:solidFill>
                  <a:srgbClr val="002060"/>
                </a:solidFill>
              </a:rPr>
              <a:t>没有付不起的代价，只有看不见的价值</a:t>
            </a:r>
            <a:endParaRPr lang="en-CA" sz="3600" i="1" dirty="0">
              <a:solidFill>
                <a:srgbClr val="002060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F41549C-EDD0-DABC-6255-D7CE0D79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2F942B9-EF09-1A14-DFF3-3E44DFB69E02}"/>
              </a:ext>
            </a:extLst>
          </p:cNvPr>
          <p:cNvSpPr txBox="1"/>
          <p:nvPr/>
        </p:nvSpPr>
        <p:spPr>
          <a:xfrm>
            <a:off x="1005487" y="3281109"/>
            <a:ext cx="9996809" cy="2220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       原来基督的爱激励我们。因我们想一人既替众人死，众人就都死了。并且他替众人死，是叫那些活着的人，不再为自己活，乃为替他们死而复活的主活。</a:t>
            </a:r>
            <a:endParaRPr lang="en-CA" sz="32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F01BBFE-56D4-B2B0-200E-4A7A2356A8B3}"/>
              </a:ext>
            </a:extLst>
          </p:cNvPr>
          <p:cNvSpPr txBox="1"/>
          <p:nvPr/>
        </p:nvSpPr>
        <p:spPr>
          <a:xfrm>
            <a:off x="5293567" y="5636460"/>
            <a:ext cx="5006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《</a:t>
            </a:r>
            <a:r>
              <a:rPr lang="zh-CN" altLang="en-US" sz="2800" dirty="0"/>
              <a:t>哥林多后书</a:t>
            </a:r>
            <a:r>
              <a:rPr lang="en-US" altLang="zh-CN" sz="2800" dirty="0"/>
              <a:t>》</a:t>
            </a:r>
            <a:r>
              <a:rPr lang="en-CA" altLang="zh-CN" sz="2800" dirty="0"/>
              <a:t>5</a:t>
            </a:r>
            <a:r>
              <a:rPr lang="zh-CN" altLang="en-US" sz="2800" dirty="0"/>
              <a:t> ：</a:t>
            </a:r>
            <a:r>
              <a:rPr lang="en-CA" altLang="zh-CN" sz="2800" dirty="0"/>
              <a:t>14-15</a:t>
            </a:r>
            <a:r>
              <a:rPr lang="zh-CN" altLang="en-US" sz="2800" dirty="0"/>
              <a:t>）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7149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AB5685C-DCFE-F1DC-FA76-5F848D5F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1" y="508339"/>
            <a:ext cx="8282354" cy="5962799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5400" dirty="0">
                <a:solidFill>
                  <a:srgbClr val="FF0000"/>
                </a:solidFill>
              </a:rPr>
              <a:t>接受并经历主耶稣大爱</a:t>
            </a:r>
            <a:r>
              <a:rPr lang="en-CA" altLang="zh-CN" sz="5400" dirty="0">
                <a:solidFill>
                  <a:srgbClr val="FF0000"/>
                </a:solidFill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000" dirty="0"/>
              <a:t>                才有可能重塑三观</a:t>
            </a:r>
            <a:endParaRPr lang="en-CA" altLang="zh-CN" sz="4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000" dirty="0"/>
              <a:t>                确定人生优先秩序 </a:t>
            </a:r>
            <a:endParaRPr lang="en-CA" altLang="zh-CN" sz="4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000" dirty="0"/>
              <a:t>                看到天国福音的价值</a:t>
            </a:r>
            <a:endParaRPr lang="en-CA" altLang="zh-CN" sz="4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000" dirty="0"/>
              <a:t>                把福音使命烙印在生命中</a:t>
            </a:r>
            <a:endParaRPr lang="en-CA" altLang="zh-CN" sz="4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000" dirty="0"/>
              <a:t>                一生为福音而活</a:t>
            </a:r>
            <a:endParaRPr lang="en-CA" sz="400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1570EFB-9F41-575B-AC80-52DF4A4F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15</a:t>
            </a:fld>
            <a:endParaRPr lang="en-US" dirty="0"/>
          </a:p>
        </p:txBody>
      </p:sp>
      <p:pic>
        <p:nvPicPr>
          <p:cNvPr id="2" name="图片 8" descr="图片包含 男人, 滑雪, 雪, 一群&#10;&#10;描述已自动生成">
            <a:extLst>
              <a:ext uri="{FF2B5EF4-FFF2-40B4-BE49-F238E27FC236}">
                <a16:creationId xmlns:a16="http://schemas.microsoft.com/office/drawing/2014/main" xmlns="" id="{CDB9D5A2-FD5E-F147-8FA0-17D18DBF0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4471">
            <a:off x="2267449" y="3026410"/>
            <a:ext cx="2313780" cy="188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5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68D8810-74E9-BCDA-8A9F-E40E7DCB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423" y="993549"/>
            <a:ext cx="1055829" cy="4030243"/>
          </a:xfrm>
        </p:spPr>
        <p:txBody>
          <a:bodyPr>
            <a:noAutofit/>
          </a:bodyPr>
          <a:lstStyle/>
          <a:p>
            <a:r>
              <a:rPr lang="zh-CN" altLang="en-US" sz="6600" b="1" i="0" dirty="0">
                <a:solidFill>
                  <a:srgbClr val="FF0000"/>
                </a:solidFill>
              </a:rPr>
              <a:t>幸福小组</a:t>
            </a:r>
            <a:endParaRPr lang="en-CA" sz="6600" b="1" i="0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99A77FA-75C4-5DE1-3163-BB1A5BCD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637" y="1087349"/>
            <a:ext cx="8253881" cy="4893220"/>
          </a:xfrm>
        </p:spPr>
        <p:txBody>
          <a:bodyPr>
            <a:normAutofit/>
          </a:bodyPr>
          <a:lstStyle/>
          <a:p>
            <a:r>
              <a:rPr lang="zh-CN" altLang="en-US" dirty="0"/>
              <a:t>主耶稣激励我们积极参与传福音的伟大使命。</a:t>
            </a:r>
            <a:endParaRPr lang="en-CA" altLang="zh-CN" dirty="0"/>
          </a:p>
          <a:p>
            <a:r>
              <a:rPr lang="zh-CN" altLang="en-US" dirty="0"/>
              <a:t>开跑幸福小组不单单传讲福音，而是所有参与者在整个过程中都经历福音的大能，生命得到巨大的翻转和提升。</a:t>
            </a:r>
            <a:endParaRPr lang="en-CA" altLang="zh-CN" dirty="0"/>
          </a:p>
          <a:p>
            <a:r>
              <a:rPr lang="zh-CN" altLang="en-US" dirty="0"/>
              <a:t>我们不单单强调福音，我们自己要成为福音；让他人看见我们的美好生命，就能感悟神改变生命的大能，这是最重要的</a:t>
            </a:r>
            <a:r>
              <a:rPr lang="zh-CN" altLang="en-US" dirty="0">
                <a:solidFill>
                  <a:srgbClr val="FF0000"/>
                </a:solidFill>
              </a:rPr>
              <a:t>福音</a:t>
            </a:r>
            <a:r>
              <a:rPr lang="zh-CN" altLang="en-US" dirty="0"/>
              <a:t>。</a:t>
            </a:r>
            <a:endParaRPr lang="en-CA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04BD8F0-D01C-E30D-BE0E-6D9F618D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A3ED09A-ABE3-73E2-2873-1A19216FCF04}"/>
              </a:ext>
            </a:extLst>
          </p:cNvPr>
          <p:cNvSpPr txBox="1"/>
          <p:nvPr/>
        </p:nvSpPr>
        <p:spPr>
          <a:xfrm flipH="1">
            <a:off x="2284496" y="2616678"/>
            <a:ext cx="61205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强调生命改变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96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00044EC-E22E-A2D9-8CD8-6CD8BB8A5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992075"/>
          </a:xfrm>
        </p:spPr>
        <p:txBody>
          <a:bodyPr>
            <a:normAutofit/>
          </a:bodyPr>
          <a:lstStyle/>
          <a:p>
            <a:r>
              <a:rPr lang="zh-CN" altLang="en-US" sz="5400" b="1" i="0" dirty="0">
                <a:solidFill>
                  <a:srgbClr val="FF0000"/>
                </a:solidFill>
              </a:rPr>
              <a:t>结语</a:t>
            </a:r>
            <a:endParaRPr lang="en-CA" sz="5400" b="1" i="0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434AE84-19F4-83DB-FAD5-7D393DF7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25" y="790702"/>
            <a:ext cx="9999407" cy="5596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     我们已经迈入犹太新年</a:t>
            </a:r>
            <a:r>
              <a:rPr lang="en-US" altLang="zh-CN" dirty="0"/>
              <a:t>5785</a:t>
            </a:r>
            <a:r>
              <a:rPr lang="zh-CN" altLang="en-US" dirty="0"/>
              <a:t>年，让我们一同领受福音大能，真实回应主完成福音使命的荣耀呼召。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</a:t>
            </a:r>
            <a:r>
              <a:rPr lang="zh-CN" altLang="en-US" dirty="0"/>
              <a:t>主的门徒所作最伟大的事就是带领人认识主耶稣基督，成为主的门徒。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</a:t>
            </a:r>
            <a:r>
              <a:rPr lang="zh-CN" altLang="en-US" dirty="0"/>
              <a:t>神拣选平凡人作伟大的事，不要看自己不行，要相信神的选召和我们的回应， 要相信主耶稣福音的大能。</a:t>
            </a:r>
          </a:p>
          <a:p>
            <a:endParaRPr lang="en-CA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F6D8B9B-7897-6B72-9652-D2F227E6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4815D6-E7C5-8D9D-9717-48908BD1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内容占位符 8" descr="徽标&#10;&#10;低可信度">
            <a:extLst>
              <a:ext uri="{FF2B5EF4-FFF2-40B4-BE49-F238E27FC236}">
                <a16:creationId xmlns:a16="http://schemas.microsoft.com/office/drawing/2014/main" xmlns="" id="{45FA643B-2A06-547F-3B48-A7318924C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859"/>
          </a:xfr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8D23FF3-252B-8F7D-4E3D-CB5B5889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9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xmlns="" id="{EE7EA8E8-EBD5-78EC-51F2-BCBE5FF8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altLang="zh-CN" dirty="0"/>
              <a:t/>
            </a:r>
            <a:br>
              <a:rPr lang="en-US" altLang="zh-CN" dirty="0"/>
            </a:br>
            <a:endParaRPr lang="en-CA" dirty="0"/>
          </a:p>
        </p:txBody>
      </p:sp>
      <p:pic>
        <p:nvPicPr>
          <p:cNvPr id="3" name="图片 2" descr="图片包含 图示&#10;&#10;描述已自动生成">
            <a:extLst>
              <a:ext uri="{FF2B5EF4-FFF2-40B4-BE49-F238E27FC236}">
                <a16:creationId xmlns:a16="http://schemas.microsoft.com/office/drawing/2014/main" xmlns="" id="{6F3D7117-D443-01B5-43AC-9B11431EA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42" y="3020219"/>
            <a:ext cx="3926696" cy="3288607"/>
          </a:xfrm>
          <a:prstGeom prst="rect">
            <a:avLst/>
          </a:prstGeom>
          <a:noFill/>
        </p:spPr>
      </p:pic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405AAB27-666E-2704-6D97-FBBE5A003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7702" y="1565050"/>
            <a:ext cx="5965723" cy="416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            </a:t>
            </a:r>
            <a:r>
              <a:rPr lang="zh-CN" altLang="en-US" sz="4400" dirty="0">
                <a:solidFill>
                  <a:srgbClr val="FF0000"/>
                </a:solidFill>
              </a:rPr>
              <a:t>我不以福音为耻，这福音本是神的大能，要救一切相信的，先是犹太人，后是希腊人。</a:t>
            </a:r>
            <a:endParaRPr lang="en-CA" altLang="zh-CN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altLang="zh-CN" dirty="0">
                <a:solidFill>
                  <a:srgbClr val="FF0000"/>
                </a:solidFill>
              </a:rPr>
              <a:t>                          </a:t>
            </a: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《</a:t>
            </a:r>
            <a:r>
              <a:rPr lang="zh-CN" altLang="en-US" b="1" dirty="0">
                <a:solidFill>
                  <a:srgbClr val="FF0000"/>
                </a:solidFill>
              </a:rPr>
              <a:t>罗马书</a:t>
            </a:r>
            <a:r>
              <a:rPr lang="en-US" altLang="zh-CN" b="1" dirty="0">
                <a:solidFill>
                  <a:srgbClr val="FF0000"/>
                </a:solidFill>
              </a:rPr>
              <a:t>》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r>
              <a:rPr lang="en-US" altLang="zh-CN" dirty="0">
                <a:solidFill>
                  <a:srgbClr val="FF0000"/>
                </a:solidFill>
              </a:rPr>
              <a:t>16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</a:p>
          <a:p>
            <a:endParaRPr lang="en-CA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F228F6C1-A044-E3CE-6D9C-70986D06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8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 descr="山上的风景&#10;&#10;描述已自动生成">
            <a:extLst>
              <a:ext uri="{FF2B5EF4-FFF2-40B4-BE49-F238E27FC236}">
                <a16:creationId xmlns:a16="http://schemas.microsoft.com/office/drawing/2014/main" xmlns="" id="{A1FC52FE-BAC2-089D-23CB-2696F0D48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081"/>
          <a:stretch/>
        </p:blipFill>
        <p:spPr>
          <a:xfrm>
            <a:off x="0" y="-314413"/>
            <a:ext cx="12949083" cy="7486825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7F7AD7B-1EFB-8C5D-6B98-10D47E3C6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4441" y="3428999"/>
            <a:ext cx="7606603" cy="2468880"/>
          </a:xfrm>
        </p:spPr>
        <p:txBody>
          <a:bodyPr>
            <a:normAutofit/>
          </a:bodyPr>
          <a:lstStyle/>
          <a:p>
            <a:r>
              <a:rPr lang="en-US" altLang="zh-CN" sz="4400" i="1" dirty="0">
                <a:solidFill>
                  <a:schemeClr val="bg1"/>
                </a:solidFill>
              </a:rPr>
              <a:t>——</a:t>
            </a:r>
            <a:r>
              <a:rPr lang="zh-CN" altLang="en-US" sz="4400" i="1" dirty="0">
                <a:solidFill>
                  <a:schemeClr val="bg1"/>
                </a:solidFill>
              </a:rPr>
              <a:t>要拯救相信福音的人</a:t>
            </a:r>
            <a:endParaRPr lang="en-CA" sz="4400" i="1" dirty="0">
              <a:solidFill>
                <a:schemeClr val="bg1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0BCD9BB-78D8-ACF6-2337-6CEE2EF8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3</a:t>
            </a:fld>
            <a:endParaRPr 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2BF53CCC-FB17-77AD-F83E-6348C306A5B6}"/>
              </a:ext>
            </a:extLst>
          </p:cNvPr>
          <p:cNvSpPr txBox="1"/>
          <p:nvPr/>
        </p:nvSpPr>
        <p:spPr>
          <a:xfrm>
            <a:off x="1474304" y="1912868"/>
            <a:ext cx="10000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</a:rPr>
              <a:t>一 、福音是神的大能</a:t>
            </a:r>
            <a:endParaRPr lang="en-C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6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0A6C325-F91D-041F-36BD-BFCBEDB24F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313" r="-1" b="27860"/>
          <a:stretch/>
        </p:blipFill>
        <p:spPr>
          <a:xfrm flipH="1">
            <a:off x="-451162" y="42335"/>
            <a:ext cx="4382460" cy="3494966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noFill/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xmlns="" id="{C5841749-E000-53CF-E07A-033147FCB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493" y="4423394"/>
            <a:ext cx="2224002" cy="934698"/>
          </a:xfrm>
        </p:spPr>
        <p:txBody>
          <a:bodyPr anchor="b">
            <a:normAutofit/>
          </a:bodyPr>
          <a:lstStyle/>
          <a:p>
            <a:r>
              <a:rPr lang="zh-CN" altLang="en-US" sz="6000" b="1" i="0" dirty="0">
                <a:solidFill>
                  <a:srgbClr val="FF0000"/>
                </a:solidFill>
              </a:rPr>
              <a:t>保罗</a:t>
            </a:r>
            <a:endParaRPr lang="en-CA" sz="6000" b="1" i="0" dirty="0">
              <a:solidFill>
                <a:srgbClr val="FF0000"/>
              </a:solidFill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5C3335B9-3C62-CC40-E34E-03808F31C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615" y="1178170"/>
            <a:ext cx="6533185" cy="541606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保罗经历了福音大能的拯救，他的一生就是最好的写照。</a:t>
            </a:r>
            <a:endParaRPr lang="en-CA" altLang="zh-CN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他相信福音能拯救凡相信福音的人。</a:t>
            </a:r>
            <a:endParaRPr lang="en-CA" altLang="zh-CN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他说：我不以福音为耻，这福音本是神的大能，要救一切相信的。</a:t>
            </a:r>
            <a:endParaRPr lang="en-CA" altLang="zh-CN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他亲身经历：基督耶稣降世为要拯救罪人，这话是可信的，是十分可佩服的。</a:t>
            </a:r>
            <a:endParaRPr lang="en-CA" altLang="zh-CN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他说：“罪人中我是个罪魁，然而我蒙了怜悯，是因耶稣基督要在我这罪魁身生显明他一切的忍耐，给后来信他得永生的人做榜样。”</a:t>
            </a:r>
            <a:endParaRPr lang="en-CA" sz="2800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AD7443D6-6443-EDE7-42CC-8333F6CA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5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34CD820-6D12-1BE7-0546-ADE3BF64A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xmlns="" id="{92AD983E-1CDE-5F68-A939-14B5D8BA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/>
            </a:r>
            <a:br>
              <a:rPr lang="en-US" altLang="zh-CN" dirty="0"/>
            </a:br>
            <a:endParaRPr lang="en-CA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1B6CFEFD-63FC-9058-9E05-A3D7F6C03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59" y="1241674"/>
            <a:ext cx="10089503" cy="482081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en-US" sz="5400" dirty="0">
                <a:solidFill>
                  <a:srgbClr val="FF0000"/>
                </a:solidFill>
              </a:rPr>
              <a:t>        </a:t>
            </a:r>
            <a:r>
              <a:rPr lang="zh-CN" altLang="en-US" sz="5800" dirty="0">
                <a:solidFill>
                  <a:srgbClr val="FF0000"/>
                </a:solidFill>
              </a:rPr>
              <a:t>扫罗仍然向主的门徒口吐威吓凶杀的话，去见大祭司，求文书给大马士革的各会堂，若是找着信奉这道的人，无论男女，都准提捆绑带到耶稣撒冷。扫罗行路，将到大马士革，忽然从天上发光，四面照着他。他就扑到在地，听见有声音对他说：</a:t>
            </a:r>
            <a:endParaRPr lang="en-CA" sz="5800" dirty="0"/>
          </a:p>
        </p:txBody>
      </p:sp>
    </p:spTree>
    <p:extLst>
      <p:ext uri="{BB962C8B-B14F-4D97-AF65-F5344CB8AC3E}">
        <p14:creationId xmlns:p14="http://schemas.microsoft.com/office/powerpoint/2010/main" val="281392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飞机">
            <a:extLst>
              <a:ext uri="{FF2B5EF4-FFF2-40B4-BE49-F238E27FC236}">
                <a16:creationId xmlns:a16="http://schemas.microsoft.com/office/drawing/2014/main" xmlns="" id="{74CB34C0-6486-560D-9AF4-7797EEACE1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55" t="18924" r="9755" b="6696"/>
          <a:stretch/>
        </p:blipFill>
        <p:spPr>
          <a:xfrm>
            <a:off x="0" y="0"/>
            <a:ext cx="6305141" cy="590918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A9DDC1CC-F838-E11B-BE53-9F5BD44A0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028" y="1151357"/>
            <a:ext cx="3886200" cy="1503352"/>
          </a:xfrm>
        </p:spPr>
        <p:txBody>
          <a:bodyPr/>
          <a:lstStyle/>
          <a:p>
            <a:r>
              <a:rPr lang="zh-CN" altLang="en-US" b="1" i="0" dirty="0">
                <a:latin typeface="+mj-ea"/>
              </a:rPr>
              <a:t>“扫罗，扫罗，你为什么逼迫我？”</a:t>
            </a:r>
            <a:endParaRPr lang="en-US" b="1" i="0" dirty="0">
              <a:latin typeface="+mj-e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E164F8A-11DE-2344-63D2-13D7DEED1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393" y="633251"/>
            <a:ext cx="5211490" cy="4981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BBC395DF-4FC1-8AD3-3D5D-48421FCF5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08144" y="2982075"/>
            <a:ext cx="3886200" cy="893850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“主啊！你是</a:t>
            </a:r>
            <a:r>
              <a:rPr lang="zh-CN" altLang="en-US" sz="3200" dirty="0">
                <a:solidFill>
                  <a:srgbClr val="FF0000"/>
                </a:solidFill>
              </a:rPr>
              <a:t>谁</a:t>
            </a:r>
            <a:r>
              <a:rPr lang="zh-CN" altLang="en-US" sz="3200" dirty="0"/>
              <a:t>”</a:t>
            </a:r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C57B06-3F43-4092-8AB5-0AC0601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212BBAD9-914A-55BA-6DFA-FE642A439E81}"/>
              </a:ext>
            </a:extLst>
          </p:cNvPr>
          <p:cNvSpPr txBox="1"/>
          <p:nvPr/>
        </p:nvSpPr>
        <p:spPr>
          <a:xfrm>
            <a:off x="1808144" y="4003876"/>
            <a:ext cx="375996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j-ea"/>
                <a:ea typeface="+mj-ea"/>
              </a:rPr>
              <a:t>主说：“我就是你所逼迫的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</a:rPr>
              <a:t>耶稣</a:t>
            </a:r>
            <a:r>
              <a:rPr lang="zh-CN" altLang="en-US" sz="3200" b="1" dirty="0">
                <a:latin typeface="+mj-ea"/>
                <a:ea typeface="+mj-ea"/>
              </a:rPr>
              <a:t>。</a:t>
            </a:r>
            <a:r>
              <a:rPr lang="zh-CN" altLang="en-US" sz="2800" b="1" dirty="0">
                <a:latin typeface="+mj-ea"/>
                <a:ea typeface="+mj-ea"/>
              </a:rPr>
              <a:t>”</a:t>
            </a:r>
            <a:endParaRPr lang="en-CA" altLang="zh-CN" sz="2800" b="1" dirty="0">
              <a:latin typeface="+mj-ea"/>
              <a:ea typeface="+mj-ea"/>
            </a:endParaRPr>
          </a:p>
          <a:p>
            <a:endParaRPr lang="en-CA" altLang="zh-CN" sz="2800" dirty="0">
              <a:solidFill>
                <a:srgbClr val="FF0000"/>
              </a:solidFill>
            </a:endParaRPr>
          </a:p>
          <a:p>
            <a:r>
              <a:rPr lang="zh-CN" altLang="en-US" sz="2800" dirty="0">
                <a:solidFill>
                  <a:srgbClr val="FF0000"/>
                </a:solidFill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</a:rPr>
              <a:t>使徒行传</a:t>
            </a:r>
            <a:r>
              <a:rPr lang="en-US" altLang="zh-CN" sz="2800" b="1" dirty="0">
                <a:solidFill>
                  <a:srgbClr val="FF0000"/>
                </a:solidFill>
              </a:rPr>
              <a:t>》</a:t>
            </a:r>
            <a:r>
              <a:rPr lang="en-CA" altLang="zh-CN" sz="2800" dirty="0">
                <a:solidFill>
                  <a:srgbClr val="FF0000"/>
                </a:solidFill>
              </a:rPr>
              <a:t>9</a:t>
            </a:r>
            <a:r>
              <a:rPr lang="zh-CN" altLang="en-US" sz="2800" dirty="0">
                <a:solidFill>
                  <a:srgbClr val="FF0000"/>
                </a:solidFill>
              </a:rPr>
              <a:t>：</a:t>
            </a:r>
            <a:r>
              <a:rPr lang="en-CA" altLang="zh-CN" sz="2800" dirty="0">
                <a:solidFill>
                  <a:srgbClr val="FF0000"/>
                </a:solidFill>
              </a:rPr>
              <a:t>1-5</a:t>
            </a:r>
            <a:r>
              <a:rPr lang="zh-CN" altLang="en-US" sz="2800" dirty="0">
                <a:solidFill>
                  <a:srgbClr val="FF0000"/>
                </a:solidFill>
              </a:rPr>
              <a:t>）</a:t>
            </a:r>
          </a:p>
          <a:p>
            <a:endParaRPr lang="en-CA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7953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xmlns="" id="{77B89F96-ACE3-F01C-575F-00F446FD0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28" b="82810" l="14568" r="80600"/>
                    </a14:imgEffect>
                  </a14:imgLayer>
                </a14:imgProps>
              </a:ext>
            </a:extLst>
          </a:blip>
          <a:srcRect l="6314" t="9705" r="11146" b="9067"/>
          <a:stretch/>
        </p:blipFill>
        <p:spPr>
          <a:xfrm>
            <a:off x="8491042" y="3924596"/>
            <a:ext cx="3215147" cy="2652378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A2DEB97-70B2-90E2-2F59-4867D89B4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214" y="1881779"/>
            <a:ext cx="10604975" cy="3343369"/>
          </a:xfrm>
        </p:spPr>
        <p:txBody>
          <a:bodyPr/>
          <a:lstStyle/>
          <a:p>
            <a:r>
              <a:rPr lang="zh-CN" altLang="en-US" dirty="0"/>
              <a:t>扫罗扑到在地，表示他完全降伏在主面前。</a:t>
            </a:r>
            <a:endParaRPr lang="en-CA" altLang="zh-CN" dirty="0"/>
          </a:p>
          <a:p>
            <a:r>
              <a:rPr lang="zh-CN" altLang="en-US" dirty="0"/>
              <a:t> 他称主耶稣为主表示他已经将主权交给了耶稣！</a:t>
            </a:r>
            <a:endParaRPr lang="en-CA" altLang="zh-CN" dirty="0"/>
          </a:p>
          <a:p>
            <a:r>
              <a:rPr lang="zh-CN" altLang="en-US" dirty="0"/>
              <a:t>从前逼迫基督徒的扫罗如今成为承担福音使命的使徒保罗。</a:t>
            </a:r>
            <a:endParaRPr lang="en-CA" altLang="zh-CN" dirty="0"/>
          </a:p>
          <a:p>
            <a:r>
              <a:rPr lang="zh-CN" altLang="en-US" dirty="0"/>
              <a:t>这种</a:t>
            </a:r>
            <a:r>
              <a:rPr lang="en-US" altLang="zh-CN" dirty="0"/>
              <a:t>180</a:t>
            </a:r>
            <a:r>
              <a:rPr lang="zh-CN" altLang="en-US" dirty="0"/>
              <a:t>度的生命翻转极大地彰显出福音拯救罪人的大能。</a:t>
            </a:r>
            <a:endParaRPr lang="en-CA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0C240C6-AA21-AB4C-230D-6EF797ED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5D23990A-FF5C-BB48-9A15-19CC7B7B65BE}"/>
              </a:ext>
            </a:extLst>
          </p:cNvPr>
          <p:cNvSpPr txBox="1"/>
          <p:nvPr/>
        </p:nvSpPr>
        <p:spPr>
          <a:xfrm>
            <a:off x="1349276" y="409592"/>
            <a:ext cx="6100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800" dirty="0">
                <a:solidFill>
                  <a:srgbClr val="FF0000"/>
                </a:solidFill>
              </a:rPr>
              <a:t>降伏</a:t>
            </a:r>
            <a:endParaRPr lang="en-CA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B92B3A-CA40-00A0-5C4A-71B79A99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2699"/>
            <a:ext cx="6780213" cy="1296875"/>
          </a:xfrm>
        </p:spPr>
        <p:txBody>
          <a:bodyPr>
            <a:normAutofit fontScale="90000"/>
          </a:bodyPr>
          <a:lstStyle/>
          <a:p>
            <a:r>
              <a:rPr lang="zh-CN" altLang="en-US" sz="4800" b="1" i="0" dirty="0"/>
              <a:t>二、福音是神的大能</a:t>
            </a:r>
            <a:r>
              <a:rPr lang="en-CA" altLang="zh-CN" dirty="0"/>
              <a:t/>
            </a:r>
            <a:br>
              <a:rPr lang="en-CA" altLang="zh-CN" dirty="0"/>
            </a:br>
            <a:r>
              <a:rPr lang="en-CA" altLang="zh-CN" dirty="0"/>
              <a:t>        </a:t>
            </a:r>
            <a:br>
              <a:rPr lang="en-CA" altLang="zh-CN" dirty="0"/>
            </a:br>
            <a:r>
              <a:rPr lang="en-CA" altLang="zh-CN" dirty="0"/>
              <a:t>            </a:t>
            </a:r>
            <a:r>
              <a:rPr lang="en-US" altLang="zh-CN" dirty="0"/>
              <a:t>——</a:t>
            </a:r>
            <a:r>
              <a:rPr lang="zh-CN" altLang="en-US" b="1" dirty="0"/>
              <a:t>要医治病痛和伤心的人</a:t>
            </a:r>
            <a:endParaRPr lang="en-CA" b="1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xmlns="" id="{0AAF12DC-669A-DC4D-2226-919F7604F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6039" y="530941"/>
            <a:ext cx="4572890" cy="5968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ECF1CFD-0AB9-972B-ADF3-677A31CC6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7391" y="2479432"/>
            <a:ext cx="7051431" cy="396533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solidFill>
                  <a:srgbClr val="FF0000"/>
                </a:solidFill>
              </a:rPr>
              <a:t>       </a:t>
            </a:r>
            <a:r>
              <a:rPr lang="zh-CN" altLang="en-US" sz="2800" dirty="0" smtClean="0">
                <a:solidFill>
                  <a:srgbClr val="FF0000"/>
                </a:solidFill>
              </a:rPr>
              <a:t>   </a:t>
            </a:r>
            <a:r>
              <a:rPr lang="zh-CN" altLang="en-US" sz="3600" dirty="0" smtClean="0">
                <a:solidFill>
                  <a:srgbClr val="FF0000"/>
                </a:solidFill>
              </a:rPr>
              <a:t>申</a:t>
            </a:r>
            <a:r>
              <a:rPr lang="zh-CN" altLang="en-US" sz="3600" dirty="0">
                <a:solidFill>
                  <a:srgbClr val="FF0000"/>
                </a:solidFill>
              </a:rPr>
              <a:t>初祷告的时候，彼得、约翰上圣殿去。 有一个人，生来是瘸腿的，天天被人抬来，放在殿的一个门口，那门名叫美门，要求进殿的人周济。 他看见彼得、约翰将要进殿，就求他们周济。 彼得、约翰定睛看他，彼得说：“你看我们！”  那人就留意看他们，指望得着什么。 </a:t>
            </a:r>
            <a:endParaRPr lang="en-CA" sz="3600" dirty="0">
              <a:solidFill>
                <a:srgbClr val="FF0000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B3A10D9-52FA-2E6B-095B-CD3A9526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66137D-A142-7E11-D9E8-1FB69C2E2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xmlns="" id="{D61FB2E9-0A73-23F1-E1E4-863E2D14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/>
            </a:r>
            <a:br>
              <a:rPr lang="en-US" altLang="zh-CN" dirty="0"/>
            </a:br>
            <a:endParaRPr lang="en-CA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9B35D473-3AD9-2258-C3E6-7C1CFBE3A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669" y="1066499"/>
            <a:ext cx="11430000" cy="534955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800" b="1" i="0" dirty="0">
                <a:solidFill>
                  <a:srgbClr val="FF0000"/>
                </a:solidFill>
                <a:effectLst/>
                <a:latin typeface="system-ui"/>
              </a:rPr>
              <a:t>         </a:t>
            </a:r>
            <a:r>
              <a:rPr lang="zh-CN" altLang="en-US" sz="5100" b="0" i="0" dirty="0">
                <a:solidFill>
                  <a:srgbClr val="FF0000"/>
                </a:solidFill>
                <a:effectLst/>
                <a:latin typeface="system-ui"/>
              </a:rPr>
              <a:t>彼得说：“金银我都没有，只把我所有的给你：我奉拿撒勒人耶稣基督的名，叫你起来行走！”</a:t>
            </a:r>
            <a:r>
              <a:rPr lang="en-US" altLang="zh-CN" sz="5100" b="1" i="0" baseline="30000" dirty="0">
                <a:solidFill>
                  <a:srgbClr val="FF0000"/>
                </a:solidFill>
                <a:effectLst/>
                <a:latin typeface="system-ui"/>
              </a:rPr>
              <a:t> </a:t>
            </a:r>
            <a:r>
              <a:rPr lang="zh-CN" altLang="en-US" sz="5100" b="0" i="0" dirty="0">
                <a:solidFill>
                  <a:srgbClr val="FF0000"/>
                </a:solidFill>
                <a:effectLst/>
                <a:latin typeface="system-ui"/>
              </a:rPr>
              <a:t>于是拉着他的右手，扶他起来。他的脚和踝子骨立刻健壮了，</a:t>
            </a:r>
            <a:r>
              <a:rPr lang="en-US" altLang="zh-CN" sz="5100" b="1" i="0" baseline="30000" dirty="0">
                <a:solidFill>
                  <a:srgbClr val="FF0000"/>
                </a:solidFill>
                <a:effectLst/>
                <a:latin typeface="system-ui"/>
              </a:rPr>
              <a:t> </a:t>
            </a:r>
            <a:r>
              <a:rPr lang="zh-CN" altLang="en-US" sz="5100" b="0" i="0" dirty="0">
                <a:solidFill>
                  <a:srgbClr val="FF0000"/>
                </a:solidFill>
                <a:effectLst/>
                <a:latin typeface="system-ui"/>
              </a:rPr>
              <a:t>就跳起来站着，又行走，同他们进了殿，走着跳着，赞美神。</a:t>
            </a:r>
            <a:r>
              <a:rPr lang="en-US" altLang="zh-CN" sz="5100" b="1" i="0" baseline="30000" dirty="0">
                <a:solidFill>
                  <a:srgbClr val="FF0000"/>
                </a:solidFill>
                <a:effectLst/>
                <a:latin typeface="system-ui"/>
              </a:rPr>
              <a:t> 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5100" b="0" i="0" dirty="0">
                <a:solidFill>
                  <a:srgbClr val="FF0000"/>
                </a:solidFill>
                <a:effectLst/>
                <a:latin typeface="system-ui"/>
              </a:rPr>
              <a:t>        百姓都看见他行走、赞美神，</a:t>
            </a:r>
            <a:r>
              <a:rPr lang="en-US" altLang="zh-CN" sz="5100" b="1" i="0" baseline="30000" dirty="0">
                <a:solidFill>
                  <a:srgbClr val="FF0000"/>
                </a:solidFill>
                <a:effectLst/>
                <a:latin typeface="system-ui"/>
              </a:rPr>
              <a:t> </a:t>
            </a:r>
            <a:r>
              <a:rPr lang="zh-CN" altLang="en-US" sz="5100" b="0" i="0" dirty="0">
                <a:solidFill>
                  <a:srgbClr val="FF0000"/>
                </a:solidFill>
                <a:effectLst/>
                <a:latin typeface="system-ui"/>
              </a:rPr>
              <a:t>认得他是那素常坐在殿的美门口求周济的，就因他所遇着的事满心稀奇、惊讶。</a:t>
            </a:r>
            <a:endParaRPr lang="en-CA" altLang="zh-CN" sz="5100" b="0" i="0" dirty="0">
              <a:solidFill>
                <a:srgbClr val="FF0000"/>
              </a:solidFill>
              <a:effectLst/>
              <a:latin typeface="system-ui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5100" dirty="0">
                <a:solidFill>
                  <a:srgbClr val="FF0000"/>
                </a:solidFill>
                <a:latin typeface="system-ui"/>
              </a:rPr>
              <a:t>                                                      </a:t>
            </a:r>
            <a:r>
              <a:rPr lang="zh-CN" altLang="en-US" sz="5100" dirty="0" smtClean="0">
                <a:solidFill>
                  <a:srgbClr val="FF0000"/>
                </a:solidFill>
                <a:latin typeface="system-ui"/>
              </a:rPr>
              <a:t>（</a:t>
            </a:r>
            <a:r>
              <a:rPr lang="en-US" altLang="zh-CN" sz="5100" dirty="0">
                <a:solidFill>
                  <a:srgbClr val="FF0000"/>
                </a:solidFill>
                <a:latin typeface="system-ui"/>
              </a:rPr>
              <a:t>《</a:t>
            </a:r>
            <a:r>
              <a:rPr lang="zh-CN" altLang="en-US" sz="5100" dirty="0">
                <a:solidFill>
                  <a:srgbClr val="FF0000"/>
                </a:solidFill>
                <a:latin typeface="system-ui"/>
              </a:rPr>
              <a:t>使徒行传</a:t>
            </a:r>
            <a:r>
              <a:rPr lang="en-US" altLang="zh-CN" sz="5100" dirty="0">
                <a:solidFill>
                  <a:srgbClr val="FF0000"/>
                </a:solidFill>
                <a:latin typeface="system-ui"/>
              </a:rPr>
              <a:t>》3</a:t>
            </a:r>
            <a:r>
              <a:rPr lang="zh-CN" altLang="en-US" sz="5100" dirty="0">
                <a:solidFill>
                  <a:srgbClr val="FF0000"/>
                </a:solidFill>
                <a:latin typeface="system-ui"/>
              </a:rPr>
              <a:t>：</a:t>
            </a:r>
            <a:r>
              <a:rPr lang="en-CA" altLang="zh-CN" sz="5100" dirty="0">
                <a:solidFill>
                  <a:srgbClr val="FF0000"/>
                </a:solidFill>
                <a:latin typeface="system-ui"/>
              </a:rPr>
              <a:t>1-10</a:t>
            </a:r>
            <a:r>
              <a:rPr lang="zh-CN" altLang="en-US" sz="5100" dirty="0">
                <a:solidFill>
                  <a:srgbClr val="FF0000"/>
                </a:solidFill>
                <a:latin typeface="system-ui"/>
              </a:rPr>
              <a:t>）</a:t>
            </a:r>
            <a:endParaRPr lang="en-CA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3564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" id="{83ACE2F6-3F27-4C0C-9F26-3A644E012A31}" vid="{2791EB26-28CE-473B-9B2E-6D68997E89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Brush presentation</Template>
  <TotalTime>388</TotalTime>
  <Words>971</Words>
  <Application>Microsoft Office PowerPoint</Application>
  <PresentationFormat>Custom</PresentationFormat>
  <Paragraphs>89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Brush</vt:lpstr>
      <vt:lpstr>福音的大能 </vt:lpstr>
      <vt:lpstr> </vt:lpstr>
      <vt:lpstr>PowerPoint Presentation</vt:lpstr>
      <vt:lpstr>保罗</vt:lpstr>
      <vt:lpstr> </vt:lpstr>
      <vt:lpstr>“扫罗，扫罗，你为什么逼迫我？”</vt:lpstr>
      <vt:lpstr>PowerPoint Presentation</vt:lpstr>
      <vt:lpstr>二、福音是神的大能                      ——要医治病痛和伤心的人</vt:lpstr>
      <vt:lpstr> </vt:lpstr>
      <vt:lpstr>PowerPoint Presentation</vt:lpstr>
      <vt:lpstr>三、福音是神的大能</vt:lpstr>
      <vt:lpstr> -从上头来的 -父所应许的 -降在我们身上 -见证基督的死和复活 -必得着能力传福音   -用言语和生命见证耶稣基督 -见证恩典福音的大能</vt:lpstr>
      <vt:lpstr>保罗极好的榜样</vt:lpstr>
      <vt:lpstr>四、 回应耶稣的使命</vt:lpstr>
      <vt:lpstr>PowerPoint Presentation</vt:lpstr>
      <vt:lpstr>幸福小组</vt:lpstr>
      <vt:lpstr>结语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福音的大能 </dc:title>
  <dc:creator>James liu</dc:creator>
  <cp:lastModifiedBy>Leon Yang</cp:lastModifiedBy>
  <cp:revision>12</cp:revision>
  <dcterms:created xsi:type="dcterms:W3CDTF">2024-10-10T16:37:53Z</dcterms:created>
  <dcterms:modified xsi:type="dcterms:W3CDTF">2024-10-12T15:49:54Z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