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7"/>
  </p:notesMasterIdLst>
  <p:sldIdLst>
    <p:sldId id="849" r:id="rId2"/>
    <p:sldId id="1256" r:id="rId3"/>
    <p:sldId id="1213" r:id="rId4"/>
    <p:sldId id="1257" r:id="rId5"/>
    <p:sldId id="1258" r:id="rId6"/>
    <p:sldId id="1259" r:id="rId7"/>
    <p:sldId id="1260" r:id="rId8"/>
    <p:sldId id="1261" r:id="rId9"/>
    <p:sldId id="1262" r:id="rId10"/>
    <p:sldId id="1263" r:id="rId11"/>
    <p:sldId id="1264" r:id="rId12"/>
    <p:sldId id="1265" r:id="rId13"/>
    <p:sldId id="1266" r:id="rId14"/>
    <p:sldId id="1267" r:id="rId15"/>
    <p:sldId id="1268" r:id="rId16"/>
    <p:sldId id="1269" r:id="rId17"/>
    <p:sldId id="1270" r:id="rId18"/>
    <p:sldId id="1271" r:id="rId19"/>
    <p:sldId id="1272" r:id="rId20"/>
    <p:sldId id="1273" r:id="rId21"/>
    <p:sldId id="1274" r:id="rId22"/>
    <p:sldId id="1275" r:id="rId23"/>
    <p:sldId id="1276" r:id="rId24"/>
    <p:sldId id="1277" r:id="rId25"/>
    <p:sldId id="1278" r:id="rId26"/>
    <p:sldId id="1279" r:id="rId27"/>
    <p:sldId id="1280" r:id="rId28"/>
    <p:sldId id="1281" r:id="rId29"/>
    <p:sldId id="1282" r:id="rId30"/>
    <p:sldId id="1283" r:id="rId31"/>
    <p:sldId id="1284" r:id="rId32"/>
    <p:sldId id="1285" r:id="rId33"/>
    <p:sldId id="1286" r:id="rId34"/>
    <p:sldId id="1287" r:id="rId35"/>
    <p:sldId id="1288" r:id="rId36"/>
  </p:sldIdLst>
  <p:sldSz cx="9144000" cy="5143500" type="screen16x9"/>
  <p:notesSz cx="6858000" cy="9144000"/>
  <p:custDataLst>
    <p:tags r:id="rId3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8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24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31" autoAdjust="0"/>
    <p:restoredTop sz="0" autoAdjust="0"/>
  </p:normalViewPr>
  <p:slideViewPr>
    <p:cSldViewPr showGuides="1">
      <p:cViewPr>
        <p:scale>
          <a:sx n="100" d="100"/>
          <a:sy n="100" d="100"/>
        </p:scale>
        <p:origin x="-1022" y="-264"/>
      </p:cViewPr>
      <p:guideLst>
        <p:guide orient="horz" pos="1620"/>
        <p:guide pos="2876"/>
      </p:guideLst>
    </p:cSldViewPr>
  </p:slideViewPr>
  <p:outlineViewPr>
    <p:cViewPr>
      <p:scale>
        <a:sx n="33" d="100"/>
        <a:sy n="33" d="100"/>
      </p:scale>
      <p:origin x="34" y="13061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3B3D19-4F92-4BC9-BC26-0A7C9A39D1F8}" type="doc">
      <dgm:prSet loTypeId="urn:microsoft.com/office/officeart/2005/8/layout/venn2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DECAF1CC-2F70-4917-9915-AC503D14CF18}">
      <dgm:prSet phldrT="[Text]" custT="1"/>
      <dgm:spPr/>
      <dgm:t>
        <a:bodyPr/>
        <a:lstStyle/>
        <a:p>
          <a:r>
            <a:rPr lang="zh-CN" altLang="en-US" sz="1600" dirty="0" smtClean="0">
              <a:solidFill>
                <a:srgbClr val="002060"/>
              </a:solidFill>
            </a:rPr>
            <a:t>身体（</a:t>
          </a:r>
          <a:r>
            <a:rPr lang="zh-CN" altLang="en-US" sz="1600" dirty="0">
              <a:solidFill>
                <a:srgbClr val="002060"/>
              </a:solidFill>
            </a:rPr>
            <a:t>言语、行为</a:t>
          </a:r>
          <a:r>
            <a:rPr lang="zh-CN" altLang="en-US" sz="1050" dirty="0">
              <a:solidFill>
                <a:srgbClr val="002060"/>
              </a:solidFill>
            </a:rPr>
            <a:t>）</a:t>
          </a:r>
          <a:endParaRPr lang="en-CA" sz="1050" dirty="0">
            <a:solidFill>
              <a:srgbClr val="002060"/>
            </a:solidFill>
          </a:endParaRPr>
        </a:p>
      </dgm:t>
    </dgm:pt>
    <dgm:pt modelId="{F72A8D39-4688-4D87-8906-73F1FB362CBD}" type="parTrans" cxnId="{F7B1DBA0-5A70-4E90-9592-3C9A5582CD48}">
      <dgm:prSet/>
      <dgm:spPr/>
      <dgm:t>
        <a:bodyPr/>
        <a:lstStyle/>
        <a:p>
          <a:endParaRPr lang="en-CA"/>
        </a:p>
      </dgm:t>
    </dgm:pt>
    <dgm:pt modelId="{65EC8250-6E34-4800-8D5E-1690F2A00660}" type="sibTrans" cxnId="{F7B1DBA0-5A70-4E90-9592-3C9A5582CD48}">
      <dgm:prSet/>
      <dgm:spPr/>
      <dgm:t>
        <a:bodyPr/>
        <a:lstStyle/>
        <a:p>
          <a:endParaRPr lang="en-CA"/>
        </a:p>
      </dgm:t>
    </dgm:pt>
    <dgm:pt modelId="{8013E0E5-87D5-4734-8594-E4CE46F2ABB8}">
      <dgm:prSet phldrT="[Text]" custT="1"/>
      <dgm:spPr/>
      <dgm:t>
        <a:bodyPr/>
        <a:lstStyle/>
        <a:p>
          <a:r>
            <a:rPr lang="zh-CN" altLang="en-US" sz="1600" dirty="0"/>
            <a:t>思想</a:t>
          </a:r>
          <a:r>
            <a:rPr lang="en-US" altLang="zh-CN" sz="1600" dirty="0"/>
            <a:t>/</a:t>
          </a:r>
          <a:r>
            <a:rPr lang="zh-CN" altLang="en-US" sz="1600" dirty="0"/>
            <a:t>感觉（知觉、情感）</a:t>
          </a:r>
          <a:endParaRPr lang="en-CA" sz="1600" dirty="0"/>
        </a:p>
      </dgm:t>
    </dgm:pt>
    <dgm:pt modelId="{97B2E712-751E-4E42-A9D2-4FC3C7D8F63A}" type="parTrans" cxnId="{9B6387B7-93F3-49B6-A94C-44BAA0843A33}">
      <dgm:prSet/>
      <dgm:spPr/>
      <dgm:t>
        <a:bodyPr/>
        <a:lstStyle/>
        <a:p>
          <a:endParaRPr lang="en-CA"/>
        </a:p>
      </dgm:t>
    </dgm:pt>
    <dgm:pt modelId="{C6EABEB7-BE34-4F2B-8A1E-6135115C2A1F}" type="sibTrans" cxnId="{9B6387B7-93F3-49B6-A94C-44BAA0843A33}">
      <dgm:prSet/>
      <dgm:spPr/>
      <dgm:t>
        <a:bodyPr/>
        <a:lstStyle/>
        <a:p>
          <a:endParaRPr lang="en-CA"/>
        </a:p>
      </dgm:t>
    </dgm:pt>
    <dgm:pt modelId="{5AB29777-B547-406D-B7CE-266BB0BA6DF9}">
      <dgm:prSet phldrT="[Text]" custT="1"/>
      <dgm:spPr/>
      <dgm:t>
        <a:bodyPr/>
        <a:lstStyle/>
        <a:p>
          <a:r>
            <a:rPr lang="zh-CN" altLang="en-US" sz="1600" dirty="0">
              <a:solidFill>
                <a:schemeClr val="tx1"/>
              </a:solidFill>
            </a:rPr>
            <a:t>心</a:t>
          </a:r>
          <a:r>
            <a:rPr lang="zh-CN" altLang="en-US" sz="1600" dirty="0"/>
            <a:t>（良心、价值、意志）</a:t>
          </a:r>
          <a:endParaRPr lang="en-CA" sz="1600" dirty="0"/>
        </a:p>
      </dgm:t>
    </dgm:pt>
    <dgm:pt modelId="{133C1D43-45CA-43B9-811B-E8497DB55D7B}" type="parTrans" cxnId="{555D30DC-19CF-4594-8DC6-C384EF3034BF}">
      <dgm:prSet/>
      <dgm:spPr/>
      <dgm:t>
        <a:bodyPr/>
        <a:lstStyle/>
        <a:p>
          <a:endParaRPr lang="en-CA"/>
        </a:p>
      </dgm:t>
    </dgm:pt>
    <dgm:pt modelId="{18B8A5C6-79F2-48AC-85CF-26D0F02CB54D}" type="sibTrans" cxnId="{555D30DC-19CF-4594-8DC6-C384EF3034BF}">
      <dgm:prSet/>
      <dgm:spPr/>
      <dgm:t>
        <a:bodyPr/>
        <a:lstStyle/>
        <a:p>
          <a:endParaRPr lang="en-CA"/>
        </a:p>
      </dgm:t>
    </dgm:pt>
    <dgm:pt modelId="{4D30C967-D80D-4425-A1D2-8DA4EB613660}">
      <dgm:prSet phldrT="[Text]" custT="1"/>
      <dgm:spPr/>
      <dgm:t>
        <a:bodyPr/>
        <a:lstStyle/>
        <a:p>
          <a:r>
            <a:rPr lang="zh-CN" altLang="en-US" sz="1600" dirty="0"/>
            <a:t>灵（人的灵、圣灵）</a:t>
          </a:r>
          <a:endParaRPr lang="en-CA" sz="1600" dirty="0"/>
        </a:p>
      </dgm:t>
    </dgm:pt>
    <dgm:pt modelId="{AD4F152B-425F-4ADF-B30D-828C28DFD7C9}" type="parTrans" cxnId="{527C5082-3720-47AD-B01A-D2542B944491}">
      <dgm:prSet/>
      <dgm:spPr/>
      <dgm:t>
        <a:bodyPr/>
        <a:lstStyle/>
        <a:p>
          <a:endParaRPr lang="en-CA"/>
        </a:p>
      </dgm:t>
    </dgm:pt>
    <dgm:pt modelId="{721F9DEE-6A76-4FD7-8966-2171DDA75872}" type="sibTrans" cxnId="{527C5082-3720-47AD-B01A-D2542B944491}">
      <dgm:prSet/>
      <dgm:spPr/>
      <dgm:t>
        <a:bodyPr/>
        <a:lstStyle/>
        <a:p>
          <a:endParaRPr lang="en-CA"/>
        </a:p>
      </dgm:t>
    </dgm:pt>
    <dgm:pt modelId="{F7AE4E52-1CA6-4B27-BA1E-93B8CBAC5ED5}" type="pres">
      <dgm:prSet presAssocID="{903B3D19-4F92-4BC9-BC26-0A7C9A39D1F8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CD1A4A07-D77E-4FEF-A035-5575415AEA95}" type="pres">
      <dgm:prSet presAssocID="{903B3D19-4F92-4BC9-BC26-0A7C9A39D1F8}" presName="comp1" presStyleCnt="0"/>
      <dgm:spPr/>
    </dgm:pt>
    <dgm:pt modelId="{229DEA8D-3132-4629-AB70-1A58630FA2A3}" type="pres">
      <dgm:prSet presAssocID="{903B3D19-4F92-4BC9-BC26-0A7C9A39D1F8}" presName="circle1" presStyleLbl="node1" presStyleIdx="0" presStyleCnt="4" custScaleX="134381"/>
      <dgm:spPr/>
      <dgm:t>
        <a:bodyPr/>
        <a:lstStyle/>
        <a:p>
          <a:endParaRPr lang="en-CA"/>
        </a:p>
      </dgm:t>
    </dgm:pt>
    <dgm:pt modelId="{A6767A88-E897-4B81-BF9E-C7D8FB688BB0}" type="pres">
      <dgm:prSet presAssocID="{903B3D19-4F92-4BC9-BC26-0A7C9A39D1F8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ED45A63-70F7-4DF5-9DE2-7CC33CC857FF}" type="pres">
      <dgm:prSet presAssocID="{903B3D19-4F92-4BC9-BC26-0A7C9A39D1F8}" presName="comp2" presStyleCnt="0"/>
      <dgm:spPr/>
    </dgm:pt>
    <dgm:pt modelId="{B90FB947-CE00-440A-AD8E-1EA74D366CD1}" type="pres">
      <dgm:prSet presAssocID="{903B3D19-4F92-4BC9-BC26-0A7C9A39D1F8}" presName="circle2" presStyleLbl="node1" presStyleIdx="1" presStyleCnt="4" custScaleX="151396" custScaleY="92408"/>
      <dgm:spPr/>
      <dgm:t>
        <a:bodyPr/>
        <a:lstStyle/>
        <a:p>
          <a:endParaRPr lang="en-CA"/>
        </a:p>
      </dgm:t>
    </dgm:pt>
    <dgm:pt modelId="{EB3C3D90-73B9-4AF3-9E79-49C1F3B2E59E}" type="pres">
      <dgm:prSet presAssocID="{903B3D19-4F92-4BC9-BC26-0A7C9A39D1F8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64227B98-47D5-48BC-AAA7-5A6CDA55AA33}" type="pres">
      <dgm:prSet presAssocID="{903B3D19-4F92-4BC9-BC26-0A7C9A39D1F8}" presName="comp3" presStyleCnt="0"/>
      <dgm:spPr/>
    </dgm:pt>
    <dgm:pt modelId="{40108B98-A75A-49B5-8EC1-1C58957F5FB8}" type="pres">
      <dgm:prSet presAssocID="{903B3D19-4F92-4BC9-BC26-0A7C9A39D1F8}" presName="circle3" presStyleLbl="node1" presStyleIdx="2" presStyleCnt="4" custScaleX="140198" custScaleY="79756"/>
      <dgm:spPr/>
      <dgm:t>
        <a:bodyPr/>
        <a:lstStyle/>
        <a:p>
          <a:endParaRPr lang="en-CA"/>
        </a:p>
      </dgm:t>
    </dgm:pt>
    <dgm:pt modelId="{E9FC4065-128F-41BA-937D-78EB1ACD5926}" type="pres">
      <dgm:prSet presAssocID="{903B3D19-4F92-4BC9-BC26-0A7C9A39D1F8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87A56916-7C81-45FD-B66C-5DE9346783B4}" type="pres">
      <dgm:prSet presAssocID="{903B3D19-4F92-4BC9-BC26-0A7C9A39D1F8}" presName="comp4" presStyleCnt="0"/>
      <dgm:spPr/>
    </dgm:pt>
    <dgm:pt modelId="{18593B97-1F15-4AD5-83B3-134C593ADE2C}" type="pres">
      <dgm:prSet presAssocID="{903B3D19-4F92-4BC9-BC26-0A7C9A39D1F8}" presName="circle4" presStyleLbl="node1" presStyleIdx="3" presStyleCnt="4" custScaleX="105055" custScaleY="75393"/>
      <dgm:spPr/>
      <dgm:t>
        <a:bodyPr/>
        <a:lstStyle/>
        <a:p>
          <a:endParaRPr lang="en-CA"/>
        </a:p>
      </dgm:t>
    </dgm:pt>
    <dgm:pt modelId="{3E383B37-366B-4F1E-8423-6DDEA4774A0F}" type="pres">
      <dgm:prSet presAssocID="{903B3D19-4F92-4BC9-BC26-0A7C9A39D1F8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BF730253-6FF1-4F6D-A67B-E2A753434D1B}" type="presOf" srcId="{DECAF1CC-2F70-4917-9915-AC503D14CF18}" destId="{229DEA8D-3132-4629-AB70-1A58630FA2A3}" srcOrd="0" destOrd="0" presId="urn:microsoft.com/office/officeart/2005/8/layout/venn2"/>
    <dgm:cxn modelId="{F7B1DBA0-5A70-4E90-9592-3C9A5582CD48}" srcId="{903B3D19-4F92-4BC9-BC26-0A7C9A39D1F8}" destId="{DECAF1CC-2F70-4917-9915-AC503D14CF18}" srcOrd="0" destOrd="0" parTransId="{F72A8D39-4688-4D87-8906-73F1FB362CBD}" sibTransId="{65EC8250-6E34-4800-8D5E-1690F2A00660}"/>
    <dgm:cxn modelId="{191169B1-59D5-4271-964A-03319FFBCE18}" type="presOf" srcId="{5AB29777-B547-406D-B7CE-266BB0BA6DF9}" destId="{40108B98-A75A-49B5-8EC1-1C58957F5FB8}" srcOrd="0" destOrd="0" presId="urn:microsoft.com/office/officeart/2005/8/layout/venn2"/>
    <dgm:cxn modelId="{3448E3CD-F5DF-43DF-B763-255136EC17C2}" type="presOf" srcId="{DECAF1CC-2F70-4917-9915-AC503D14CF18}" destId="{A6767A88-E897-4B81-BF9E-C7D8FB688BB0}" srcOrd="1" destOrd="0" presId="urn:microsoft.com/office/officeart/2005/8/layout/venn2"/>
    <dgm:cxn modelId="{2C202E19-3269-49E7-AD93-E9FAF9DBB9F5}" type="presOf" srcId="{4D30C967-D80D-4425-A1D2-8DA4EB613660}" destId="{18593B97-1F15-4AD5-83B3-134C593ADE2C}" srcOrd="0" destOrd="0" presId="urn:microsoft.com/office/officeart/2005/8/layout/venn2"/>
    <dgm:cxn modelId="{9B6387B7-93F3-49B6-A94C-44BAA0843A33}" srcId="{903B3D19-4F92-4BC9-BC26-0A7C9A39D1F8}" destId="{8013E0E5-87D5-4734-8594-E4CE46F2ABB8}" srcOrd="1" destOrd="0" parTransId="{97B2E712-751E-4E42-A9D2-4FC3C7D8F63A}" sibTransId="{C6EABEB7-BE34-4F2B-8A1E-6135115C2A1F}"/>
    <dgm:cxn modelId="{30FF21B1-DD20-4BFB-8884-E4D705189906}" type="presOf" srcId="{903B3D19-4F92-4BC9-BC26-0A7C9A39D1F8}" destId="{F7AE4E52-1CA6-4B27-BA1E-93B8CBAC5ED5}" srcOrd="0" destOrd="0" presId="urn:microsoft.com/office/officeart/2005/8/layout/venn2"/>
    <dgm:cxn modelId="{7A2AF0BB-90C2-4B82-A2FB-D02CA4B0DDC5}" type="presOf" srcId="{4D30C967-D80D-4425-A1D2-8DA4EB613660}" destId="{3E383B37-366B-4F1E-8423-6DDEA4774A0F}" srcOrd="1" destOrd="0" presId="urn:microsoft.com/office/officeart/2005/8/layout/venn2"/>
    <dgm:cxn modelId="{7ECE075B-8686-4722-8B9A-D228A3A61AEA}" type="presOf" srcId="{8013E0E5-87D5-4734-8594-E4CE46F2ABB8}" destId="{B90FB947-CE00-440A-AD8E-1EA74D366CD1}" srcOrd="0" destOrd="0" presId="urn:microsoft.com/office/officeart/2005/8/layout/venn2"/>
    <dgm:cxn modelId="{527C5082-3720-47AD-B01A-D2542B944491}" srcId="{903B3D19-4F92-4BC9-BC26-0A7C9A39D1F8}" destId="{4D30C967-D80D-4425-A1D2-8DA4EB613660}" srcOrd="3" destOrd="0" parTransId="{AD4F152B-425F-4ADF-B30D-828C28DFD7C9}" sibTransId="{721F9DEE-6A76-4FD7-8966-2171DDA75872}"/>
    <dgm:cxn modelId="{555D30DC-19CF-4594-8DC6-C384EF3034BF}" srcId="{903B3D19-4F92-4BC9-BC26-0A7C9A39D1F8}" destId="{5AB29777-B547-406D-B7CE-266BB0BA6DF9}" srcOrd="2" destOrd="0" parTransId="{133C1D43-45CA-43B9-811B-E8497DB55D7B}" sibTransId="{18B8A5C6-79F2-48AC-85CF-26D0F02CB54D}"/>
    <dgm:cxn modelId="{11AD992B-F4A1-46A6-9598-64AA0BAFA443}" type="presOf" srcId="{5AB29777-B547-406D-B7CE-266BB0BA6DF9}" destId="{E9FC4065-128F-41BA-937D-78EB1ACD5926}" srcOrd="1" destOrd="0" presId="urn:microsoft.com/office/officeart/2005/8/layout/venn2"/>
    <dgm:cxn modelId="{E5EA3A95-8B8F-4825-94E6-8CA46CD243B8}" type="presOf" srcId="{8013E0E5-87D5-4734-8594-E4CE46F2ABB8}" destId="{EB3C3D90-73B9-4AF3-9E79-49C1F3B2E59E}" srcOrd="1" destOrd="0" presId="urn:microsoft.com/office/officeart/2005/8/layout/venn2"/>
    <dgm:cxn modelId="{8268B567-09FE-42F0-9F9A-1C2707B8C037}" type="presParOf" srcId="{F7AE4E52-1CA6-4B27-BA1E-93B8CBAC5ED5}" destId="{CD1A4A07-D77E-4FEF-A035-5575415AEA95}" srcOrd="0" destOrd="0" presId="urn:microsoft.com/office/officeart/2005/8/layout/venn2"/>
    <dgm:cxn modelId="{3BEBD67E-E8B6-46EA-A5D9-62DB8CA40AE8}" type="presParOf" srcId="{CD1A4A07-D77E-4FEF-A035-5575415AEA95}" destId="{229DEA8D-3132-4629-AB70-1A58630FA2A3}" srcOrd="0" destOrd="0" presId="urn:microsoft.com/office/officeart/2005/8/layout/venn2"/>
    <dgm:cxn modelId="{26C8DDA0-262E-4A4B-B116-13A8FB339162}" type="presParOf" srcId="{CD1A4A07-D77E-4FEF-A035-5575415AEA95}" destId="{A6767A88-E897-4B81-BF9E-C7D8FB688BB0}" srcOrd="1" destOrd="0" presId="urn:microsoft.com/office/officeart/2005/8/layout/venn2"/>
    <dgm:cxn modelId="{65739A40-3F51-410C-87E2-716A35889C6E}" type="presParOf" srcId="{F7AE4E52-1CA6-4B27-BA1E-93B8CBAC5ED5}" destId="{FED45A63-70F7-4DF5-9DE2-7CC33CC857FF}" srcOrd="1" destOrd="0" presId="urn:microsoft.com/office/officeart/2005/8/layout/venn2"/>
    <dgm:cxn modelId="{F78D1762-9589-4293-A67F-231B4333537D}" type="presParOf" srcId="{FED45A63-70F7-4DF5-9DE2-7CC33CC857FF}" destId="{B90FB947-CE00-440A-AD8E-1EA74D366CD1}" srcOrd="0" destOrd="0" presId="urn:microsoft.com/office/officeart/2005/8/layout/venn2"/>
    <dgm:cxn modelId="{6182E6AC-C3F9-45BD-9736-C603C05A39A6}" type="presParOf" srcId="{FED45A63-70F7-4DF5-9DE2-7CC33CC857FF}" destId="{EB3C3D90-73B9-4AF3-9E79-49C1F3B2E59E}" srcOrd="1" destOrd="0" presId="urn:microsoft.com/office/officeart/2005/8/layout/venn2"/>
    <dgm:cxn modelId="{64F09B1C-8C7A-46E8-BD86-CAD50D3CB81D}" type="presParOf" srcId="{F7AE4E52-1CA6-4B27-BA1E-93B8CBAC5ED5}" destId="{64227B98-47D5-48BC-AAA7-5A6CDA55AA33}" srcOrd="2" destOrd="0" presId="urn:microsoft.com/office/officeart/2005/8/layout/venn2"/>
    <dgm:cxn modelId="{396A02A5-C434-4830-AC91-54E24DA6A5C0}" type="presParOf" srcId="{64227B98-47D5-48BC-AAA7-5A6CDA55AA33}" destId="{40108B98-A75A-49B5-8EC1-1C58957F5FB8}" srcOrd="0" destOrd="0" presId="urn:microsoft.com/office/officeart/2005/8/layout/venn2"/>
    <dgm:cxn modelId="{728894FE-5F76-4D92-9752-DAB811678BB0}" type="presParOf" srcId="{64227B98-47D5-48BC-AAA7-5A6CDA55AA33}" destId="{E9FC4065-128F-41BA-937D-78EB1ACD5926}" srcOrd="1" destOrd="0" presId="urn:microsoft.com/office/officeart/2005/8/layout/venn2"/>
    <dgm:cxn modelId="{6AE10F54-7E82-4CFE-B21E-5FF83A6DB0C5}" type="presParOf" srcId="{F7AE4E52-1CA6-4B27-BA1E-93B8CBAC5ED5}" destId="{87A56916-7C81-45FD-B66C-5DE9346783B4}" srcOrd="3" destOrd="0" presId="urn:microsoft.com/office/officeart/2005/8/layout/venn2"/>
    <dgm:cxn modelId="{CF9F96E9-59DB-46BE-B72B-E438844A7AC4}" type="presParOf" srcId="{87A56916-7C81-45FD-B66C-5DE9346783B4}" destId="{18593B97-1F15-4AD5-83B3-134C593ADE2C}" srcOrd="0" destOrd="0" presId="urn:microsoft.com/office/officeart/2005/8/layout/venn2"/>
    <dgm:cxn modelId="{33194359-01A9-4132-A2BF-8FEFCEC5DAA7}" type="presParOf" srcId="{87A56916-7C81-45FD-B66C-5DE9346783B4}" destId="{3E383B37-366B-4F1E-8423-6DDEA4774A0F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9DEA8D-3132-4629-AB70-1A58630FA2A3}">
      <dsp:nvSpPr>
        <dsp:cNvPr id="0" name=""/>
        <dsp:cNvSpPr/>
      </dsp:nvSpPr>
      <dsp:spPr>
        <a:xfrm>
          <a:off x="2120890" y="0"/>
          <a:ext cx="4889519" cy="363855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0000"/>
                <a:satMod val="110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tint val="53000"/>
                <a:satMod val="120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tint val="53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atMod val="110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>
              <a:solidFill>
                <a:srgbClr val="002060"/>
              </a:solidFill>
            </a:rPr>
            <a:t>身体（</a:t>
          </a:r>
          <a:r>
            <a:rPr lang="zh-CN" altLang="en-US" sz="1600" kern="1200" dirty="0">
              <a:solidFill>
                <a:srgbClr val="002060"/>
              </a:solidFill>
            </a:rPr>
            <a:t>言语、行为</a:t>
          </a:r>
          <a:r>
            <a:rPr lang="zh-CN" altLang="en-US" sz="1050" kern="1200" dirty="0">
              <a:solidFill>
                <a:srgbClr val="002060"/>
              </a:solidFill>
            </a:rPr>
            <a:t>）</a:t>
          </a:r>
          <a:endParaRPr lang="en-CA" sz="1050" kern="1200" dirty="0">
            <a:solidFill>
              <a:srgbClr val="002060"/>
            </a:solidFill>
          </a:endParaRPr>
        </a:p>
      </dsp:txBody>
      <dsp:txXfrm>
        <a:off x="3882095" y="181927"/>
        <a:ext cx="1367109" cy="545782"/>
      </dsp:txXfrm>
    </dsp:sp>
    <dsp:sp modelId="{B90FB947-CE00-440A-AD8E-1EA74D366CD1}">
      <dsp:nvSpPr>
        <dsp:cNvPr id="0" name=""/>
        <dsp:cNvSpPr/>
      </dsp:nvSpPr>
      <dsp:spPr>
        <a:xfrm>
          <a:off x="2362202" y="838205"/>
          <a:ext cx="4406895" cy="268984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0000"/>
                <a:satMod val="110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tint val="53000"/>
                <a:satMod val="120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tint val="53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atMod val="110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/>
            <a:t>思想</a:t>
          </a:r>
          <a:r>
            <a:rPr lang="en-US" altLang="zh-CN" sz="1600" kern="1200" dirty="0"/>
            <a:t>/</a:t>
          </a:r>
          <a:r>
            <a:rPr lang="zh-CN" altLang="en-US" sz="1600" kern="1200" dirty="0"/>
            <a:t>感觉（知觉、情感）</a:t>
          </a:r>
          <a:endParaRPr lang="en-CA" sz="1600" kern="1200" dirty="0"/>
        </a:p>
      </dsp:txBody>
      <dsp:txXfrm>
        <a:off x="3795545" y="999596"/>
        <a:ext cx="1540209" cy="484172"/>
      </dsp:txXfrm>
    </dsp:sp>
    <dsp:sp modelId="{40108B98-A75A-49B5-8EC1-1C58957F5FB8}">
      <dsp:nvSpPr>
        <dsp:cNvPr id="0" name=""/>
        <dsp:cNvSpPr/>
      </dsp:nvSpPr>
      <dsp:spPr>
        <a:xfrm>
          <a:off x="3035297" y="1676396"/>
          <a:ext cx="3060704" cy="174117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0000"/>
                <a:satMod val="110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tint val="53000"/>
                <a:satMod val="120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tint val="53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atMod val="110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>
              <a:solidFill>
                <a:schemeClr val="tx1"/>
              </a:solidFill>
            </a:rPr>
            <a:t>心</a:t>
          </a:r>
          <a:r>
            <a:rPr lang="zh-CN" altLang="en-US" sz="1600" kern="1200" dirty="0"/>
            <a:t>（良心、价值、意志）</a:t>
          </a:r>
          <a:endParaRPr lang="en-CA" sz="1600" kern="1200" dirty="0"/>
        </a:p>
      </dsp:txBody>
      <dsp:txXfrm>
        <a:off x="3852505" y="1806984"/>
        <a:ext cx="1426288" cy="391764"/>
      </dsp:txXfrm>
    </dsp:sp>
    <dsp:sp modelId="{18593B97-1F15-4AD5-83B3-134C593ADE2C}">
      <dsp:nvSpPr>
        <dsp:cNvPr id="0" name=""/>
        <dsp:cNvSpPr/>
      </dsp:nvSpPr>
      <dsp:spPr>
        <a:xfrm>
          <a:off x="3801154" y="2362197"/>
          <a:ext cx="1528991" cy="109728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0000"/>
                <a:satMod val="110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tint val="53000"/>
                <a:satMod val="120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tint val="53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atMod val="110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/>
            <a:t>灵（人的灵、圣灵）</a:t>
          </a:r>
          <a:endParaRPr lang="en-CA" sz="1600" kern="1200" dirty="0"/>
        </a:p>
      </dsp:txBody>
      <dsp:txXfrm>
        <a:off x="4025069" y="2636518"/>
        <a:ext cx="1081160" cy="5486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2E1D3-F534-4B3C-9EB2-6DCC39E34294}" type="datetimeFigureOut">
              <a:rPr lang="en-CA" smtClean="0"/>
              <a:t>2024-10-04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3F03A-D942-4AFF-81B7-D344BF8BA0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0738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3F03A-D942-4AFF-81B7-D344BF8BA018}" type="slidenum">
              <a:rPr lang="en-CA" smtClean="0"/>
              <a:t>1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gradFill rotWithShape="1">
          <a:gsLst>
            <a:gs pos="0">
              <a:srgbClr val="3E3E35"/>
            </a:gs>
            <a:gs pos="47501">
              <a:srgbClr val="70706A"/>
            </a:gs>
            <a:gs pos="58501">
              <a:srgbClr val="7C7C77"/>
            </a:gs>
            <a:gs pos="100000">
              <a:srgbClr val="3E3E35"/>
            </a:gs>
          </a:gsLst>
          <a:lin ang="3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1908572"/>
            <a:ext cx="9144000" cy="244197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5" name="Rectangle 6"/>
          <p:cNvSpPr/>
          <p:nvPr/>
        </p:nvSpPr>
        <p:spPr>
          <a:xfrm>
            <a:off x="0" y="2000250"/>
            <a:ext cx="9144000" cy="2055019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0" y="4108848"/>
            <a:ext cx="9144000" cy="177403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148013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4680B"/>
                </a:solidFill>
                <a:latin typeface="Franklin Gothic Book" pitchFamily="34" charset="0"/>
                <a:sym typeface="Wingdings" panose="05000000000000000000" pitchFamily="2" charset="2"/>
              </a:rPr>
              <a:t></a:t>
            </a:r>
            <a:endParaRPr lang="en-US" altLang="zh-CN" sz="3200">
              <a:solidFill>
                <a:srgbClr val="F4680B"/>
              </a:solidFill>
              <a:latin typeface="Franklin Gothic Book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819650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4680B"/>
                </a:solidFill>
                <a:latin typeface="Franklin Gothic Book" pitchFamily="34" charset="0"/>
                <a:sym typeface="Wingdings" panose="05000000000000000000" pitchFamily="2" charset="2"/>
              </a:rPr>
              <a:t></a:t>
            </a:r>
            <a:endParaRPr lang="en-US" altLang="zh-CN" sz="3200">
              <a:solidFill>
                <a:srgbClr val="F4680B"/>
              </a:solidFill>
              <a:latin typeface="Franklin Gothic Book" pitchFamily="34" charset="0"/>
            </a:endParaRPr>
          </a:p>
        </p:txBody>
      </p:sp>
      <p:pic>
        <p:nvPicPr>
          <p:cNvPr id="9" name="图片 15" descr="AGCF_Logo150透明背景1深色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5" y="589360"/>
            <a:ext cx="1143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114550"/>
            <a:ext cx="8686800" cy="1102519"/>
          </a:xfrm>
        </p:spPr>
        <p:txBody>
          <a:bodyPr anchor="b">
            <a:noAutofit/>
          </a:bodyPr>
          <a:lstStyle>
            <a:lvl1pPr>
              <a:defRPr sz="60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3600450"/>
            <a:ext cx="8001000" cy="40005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11" name="灯片编号占位符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616E-460A-41C6-87F7-6E50302701E1}" type="slidenum">
              <a:rPr lang="en-US" altLang="zh-CN">
                <a:solidFill>
                  <a:srgbClr val="D7DAE1"/>
                </a:solidFill>
              </a:rPr>
              <a:t>‹#›</a:t>
            </a:fld>
            <a:endParaRPr lang="en-US" altLang="zh-CN">
              <a:solidFill>
                <a:srgbClr val="D7DAE1"/>
              </a:solidFill>
            </a:endParaRPr>
          </a:p>
        </p:txBody>
      </p:sp>
      <p:sp>
        <p:nvSpPr>
          <p:cNvPr id="12" name="页脚占位符 1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D7DAE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Font typeface="Wingdings" panose="05000000000000000000" pitchFamily="2" charset="2"/>
              <a:buChar char="u"/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3C9B6-C6AA-4521-A0A0-771A4DD55D70}" type="datetime3">
              <a:rPr lang="zh-CN" altLang="en-US">
                <a:solidFill>
                  <a:srgbClr val="55554A"/>
                </a:solidFill>
              </a:rPr>
              <a:t>2024年10月4日星期五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7217B-BEEF-4D93-96E9-8118FF21A411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 rot="5400000">
            <a:off x="5448300" y="1552575"/>
            <a:ext cx="5143500" cy="2038350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5" name="Rectangle 7"/>
          <p:cNvSpPr/>
          <p:nvPr/>
        </p:nvSpPr>
        <p:spPr>
          <a:xfrm rot="5400000">
            <a:off x="5525294" y="1713706"/>
            <a:ext cx="5143500" cy="1716088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 rot="5400000">
            <a:off x="4538663" y="2497138"/>
            <a:ext cx="5143500" cy="1492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pic>
        <p:nvPicPr>
          <p:cNvPr id="7" name="图片 13" descr="AGCF_Logo150透明背景1深色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6" y="160735"/>
            <a:ext cx="1000125" cy="750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1017974"/>
            <a:ext cx="1447800" cy="3576649"/>
          </a:xfrm>
        </p:spPr>
        <p:txBody>
          <a:bodyPr vert="eaVert" anchor="b"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353175" cy="4388644"/>
          </a:xfrm>
        </p:spPr>
        <p:txBody>
          <a:bodyPr vert="eaVert"/>
          <a:lstStyle>
            <a:lvl1pPr>
              <a:buFont typeface="Wingdings" panose="05000000000000000000" pitchFamily="2" charset="2"/>
              <a:buChar char="u"/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DEC54-6D4C-4162-B571-EF9EA81DC2C0}" type="datetime3">
              <a:rPr lang="zh-CN" altLang="en-US">
                <a:solidFill>
                  <a:srgbClr val="55554A"/>
                </a:solidFill>
              </a:rPr>
              <a:t>2024年10月4日星期五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4767263"/>
            <a:ext cx="7620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CC54C-A312-4638-BB09-760122D3D7F7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Ø"/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gradFill rotWithShape="1">
          <a:gsLst>
            <a:gs pos="0">
              <a:srgbClr val="A0A3A8"/>
            </a:gs>
            <a:gs pos="47501">
              <a:srgbClr val="D0D3D9"/>
            </a:gs>
            <a:gs pos="58501">
              <a:srgbClr val="D2D5DA"/>
            </a:gs>
            <a:gs pos="100000">
              <a:srgbClr val="A0A3A8"/>
            </a:gs>
          </a:gsLst>
          <a:lin ang="3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1908572"/>
            <a:ext cx="9144000" cy="244197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2000250"/>
            <a:ext cx="9144000" cy="2055019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4108848"/>
            <a:ext cx="9144000" cy="177403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819650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FFFFF"/>
                </a:solidFill>
                <a:latin typeface="Franklin Gothic Book" pitchFamily="34" charset="0"/>
                <a:sym typeface="Wingdings" panose="05000000000000000000" pitchFamily="2" charset="2"/>
              </a:rPr>
              <a:t></a:t>
            </a:r>
            <a:endParaRPr lang="en-US" altLang="zh-CN" sz="3200">
              <a:solidFill>
                <a:srgbClr val="FFFFFF"/>
              </a:solidFill>
              <a:latin typeface="Franklin Gothic Book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148013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FFFFF"/>
                </a:solidFill>
                <a:latin typeface="Franklin Gothic Book" pitchFamily="34" charset="0"/>
                <a:sym typeface="Wingdings" panose="05000000000000000000" pitchFamily="2" charset="2"/>
              </a:rPr>
              <a:t></a:t>
            </a:r>
            <a:endParaRPr lang="en-US" altLang="zh-CN" sz="3200">
              <a:solidFill>
                <a:srgbClr val="FFFFFF"/>
              </a:solidFill>
              <a:latin typeface="Franklin Gothic Book" pitchFamily="34" charset="0"/>
            </a:endParaRPr>
          </a:p>
        </p:txBody>
      </p:sp>
      <p:pic>
        <p:nvPicPr>
          <p:cNvPr id="9" name="图片 15" descr="AGCF_Logo150透明背景1深色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589360"/>
            <a:ext cx="1143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114550"/>
            <a:ext cx="8686800" cy="1097280"/>
          </a:xfrm>
        </p:spPr>
        <p:txBody>
          <a:bodyPr anchor="b">
            <a:noAutofit/>
          </a:bodyPr>
          <a:lstStyle>
            <a:lvl1pPr algn="ctr">
              <a:defRPr sz="6000" b="0" cap="none" baseline="0"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3600450"/>
            <a:ext cx="8001000" cy="41148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4767263"/>
            <a:ext cx="28956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226" y="3292079"/>
            <a:ext cx="1216025" cy="273844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80BDE66-8CD0-46E0-ADFF-C185EFD091F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3115C-8B76-4425-A764-DE1DC9E9066A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756FA-624A-4BC6-BA19-F78C9CA25CD7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00439-0681-4786-9A87-1A0F99C608BC}" type="datetime3">
              <a:rPr lang="zh-CN" altLang="en-US">
                <a:solidFill>
                  <a:srgbClr val="55554A"/>
                </a:solidFill>
              </a:rPr>
              <a:t>2024年10月4日星期五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CCA31-49B0-44F7-9023-A88C74DD4F0E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E55F9-20D3-466A-BBB9-7B310D7DB210}" type="datetime3">
              <a:rPr lang="zh-CN" altLang="en-US">
                <a:solidFill>
                  <a:srgbClr val="55554A"/>
                </a:solidFill>
              </a:rPr>
              <a:t>2024年10月4日星期五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8D41C-FEAD-4965-943D-A84FF7E6F7A7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172200" y="121444"/>
            <a:ext cx="2971800" cy="86439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Rectangle 10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5638800" cy="709613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289304"/>
            <a:ext cx="8247888" cy="3401568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05740"/>
            <a:ext cx="2743200" cy="70866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C2A40-33CF-4A79-933F-B5FC3BC9902B}" type="datetime3">
              <a:rPr lang="zh-CN" altLang="en-US">
                <a:solidFill>
                  <a:srgbClr val="55554A"/>
                </a:solidFill>
              </a:rPr>
              <a:t>2024年10月4日星期五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AAFEF-CB30-4EEE-AA69-1F602477EFAF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172200" y="121444"/>
            <a:ext cx="2971800" cy="86439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Rectangle 10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287780"/>
            <a:ext cx="8249920" cy="339852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1450"/>
            <a:ext cx="5638800" cy="754380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171450"/>
            <a:ext cx="2819400" cy="7543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AA213-04D5-49A6-A31A-AFB86F89DD35}" type="datetime3">
              <a:rPr lang="zh-CN" altLang="en-US">
                <a:solidFill>
                  <a:srgbClr val="55554A"/>
                </a:solidFill>
              </a:rPr>
              <a:t>2024年10月4日星期五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5078A-61A4-41A6-96D6-3B4F0DB86023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5010"/>
            <a:ext cx="9144000" cy="1090613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6207"/>
            <a:ext cx="9144000" cy="86558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6922"/>
            <a:ext cx="7329488" cy="8334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en-US" alt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defRPr sz="1200">
                <a:solidFill>
                  <a:schemeClr val="tx2"/>
                </a:solidFill>
                <a:latin typeface="Franklin Gothic Book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chemeClr val="tx2"/>
                </a:solidFill>
                <a:latin typeface="Franklin Gothic Boo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7E9B1-5DFC-408D-AEC5-D380FDDEAA58}" type="slidenum">
              <a:rPr lang="en-US" altLang="zh-CN">
                <a:solidFill>
                  <a:srgbClr val="55554A"/>
                </a:solidFill>
                <a:ea typeface="SimSun" panose="02010600030101010101" pitchFamily="2" charset="-122"/>
              </a:rPr>
              <a:t>‹#›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026319"/>
            <a:ext cx="9144000" cy="111919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pic>
        <p:nvPicPr>
          <p:cNvPr id="1034" name="图片 9" descr="AGCF_Logo150透明背景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6" y="214313"/>
            <a:ext cx="881063" cy="660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Arial" panose="020B0604020202020204" pitchFamily="34" charset="0"/>
          <a:ea typeface="+mn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Courier New" panose="02070309020205020404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48774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EB8E7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3B651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200150"/>
            <a:ext cx="9144000" cy="3943350"/>
          </a:xfrm>
        </p:spPr>
        <p:txBody>
          <a:bodyPr/>
          <a:lstStyle/>
          <a:p>
            <a:pPr marL="0" marR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66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/>
              </a:rPr>
              <a:t>福音的大能</a:t>
            </a:r>
            <a:endParaRPr lang="en-US" altLang="zh-CN" sz="6600" b="1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/>
            </a:endParaRPr>
          </a:p>
          <a:p>
            <a:pPr marL="0" marR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5400" b="1" dirty="0">
                <a:solidFill>
                  <a:srgbClr val="2E24FC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/>
              </a:rPr>
              <a:t>——</a:t>
            </a:r>
            <a:r>
              <a:rPr lang="zh-CN" altLang="en-US" sz="5400" b="1" dirty="0">
                <a:solidFill>
                  <a:srgbClr val="2E24FC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/>
              </a:rPr>
              <a:t>经历与呈现</a:t>
            </a:r>
            <a:endParaRPr lang="en-US" altLang="zh-CN" sz="5400" b="1" dirty="0">
              <a:solidFill>
                <a:srgbClr val="2E24FC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/>
            </a:endParaRPr>
          </a:p>
          <a:p>
            <a:pPr marL="0" marR="0" indent="0" algn="ctr">
              <a:spcBef>
                <a:spcPts val="600"/>
              </a:spcBef>
              <a:spcAft>
                <a:spcPts val="600"/>
              </a:spcAft>
              <a:buNone/>
            </a:pPr>
            <a:endParaRPr lang="en-US" altLang="zh-CN" sz="2800" b="1" kern="100" dirty="0">
              <a:solidFill>
                <a:srgbClr val="2E24FC"/>
              </a:solidFill>
              <a:latin typeface="+mn-ea"/>
              <a:ea typeface="KaiTi" panose="02010609060101010101" charset="-122"/>
              <a:cs typeface="Times New Roman"/>
              <a:sym typeface="+mn-ea"/>
            </a:endParaRPr>
          </a:p>
          <a:p>
            <a:pPr marL="0" marR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周小安牧师</a:t>
            </a:r>
            <a:endParaRPr lang="en-CA" sz="3200" b="1" kern="100" dirty="0">
              <a:solidFill>
                <a:srgbClr val="0070C0"/>
              </a:solidFill>
              <a:latin typeface="KaiTi" panose="02010609060101010101" charset="-122"/>
              <a:ea typeface="KaiTi" panose="02010609060101010101" charset="-122"/>
              <a:cs typeface="Times New Roman" panose="02020603050405020304"/>
            </a:endParaRPr>
          </a:p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200" b="1" kern="100" dirty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2024</a:t>
            </a:r>
            <a:r>
              <a:rPr lang="zh-CN" altLang="en-US" sz="3200" b="1" kern="100" dirty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年</a:t>
            </a:r>
            <a:r>
              <a:rPr lang="en-US" altLang="zh-CN" sz="3200" b="1" kern="100" dirty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10</a:t>
            </a:r>
            <a:r>
              <a:rPr lang="zh-CN" altLang="en-US" sz="3200" b="1" kern="100" dirty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月</a:t>
            </a:r>
            <a:r>
              <a:rPr lang="en-US" altLang="zh-CN" sz="3200" b="1" kern="100" dirty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6</a:t>
            </a:r>
            <a:r>
              <a:rPr lang="zh-CN" altLang="en-US" sz="3200" b="1" kern="100" dirty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日</a:t>
            </a:r>
            <a:endParaRPr lang="en-US" altLang="zh-CN" sz="3200" b="1" dirty="0">
              <a:solidFill>
                <a:srgbClr val="0070C0"/>
              </a:solidFill>
              <a:latin typeface="KaiTi" panose="02010609060101010101" charset="-122"/>
              <a:ea typeface="KaiTi" panose="02010609060101010101" charset="-122"/>
            </a:endParaRPr>
          </a:p>
          <a:p>
            <a:endParaRPr lang="zh-CN" altLang="en-US" sz="3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40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一、</a:t>
            </a:r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什么是福音的大能？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4019550"/>
          </a:xfrm>
        </p:spPr>
        <p:txBody>
          <a:bodyPr/>
          <a:lstStyle/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32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	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弗四</a:t>
            </a:r>
            <a:r>
              <a:rPr lang="en-US" sz="3200" b="1" kern="100" dirty="0">
                <a:solidFill>
                  <a:schemeClr val="tx1"/>
                </a:solidFill>
                <a:latin typeface="KaiTi"/>
                <a:ea typeface="DengXian"/>
                <a:cs typeface="Times New Roman"/>
              </a:rPr>
              <a:t>21-24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：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如果你们听过祂（基督）的道，领了祂的教，学了祂的真理，就要脱去你们从前行为上的旧人，这旧人是因私欲的迷惑渐渐变坏的；又要将你们的心志改换一新，并且穿上新人；这新人是照着神的形象造的，有真理的仁义和圣洁。”</a:t>
            </a:r>
            <a:endParaRPr lang="en-CA" sz="3200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CA" sz="3200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10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650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40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一、</a:t>
            </a:r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什么是福音的大能？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943350"/>
          </a:xfrm>
        </p:spPr>
        <p:txBody>
          <a:bodyPr/>
          <a:lstStyle/>
          <a:p>
            <a:pPr marL="0" marR="0" indent="68580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对于以上福音的三重性质，我们需要平衡兼顾，才是全备的福音。不幸的是，新教却分为三大派别，各自强调福音的某一重性质。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68580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例如，</a:t>
            </a:r>
            <a:r>
              <a:rPr lang="zh-CN" altLang="en-US" sz="2800" b="1" u="sng" kern="100" dirty="0">
                <a:solidFill>
                  <a:srgbClr val="7030A0"/>
                </a:solidFill>
                <a:latin typeface="Calibri"/>
                <a:ea typeface="DengXian"/>
                <a:cs typeface="Times New Roman"/>
              </a:rPr>
              <a:t>灵恩派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强调从属灵争战来看福音，将福音视为从捆绑中得释放；</a:t>
            </a:r>
            <a:r>
              <a:rPr lang="zh-CN" altLang="en-US" sz="2800" b="1" u="sng" kern="100" dirty="0">
                <a:solidFill>
                  <a:srgbClr val="7030A0"/>
                </a:solidFill>
                <a:latin typeface="Calibri"/>
                <a:ea typeface="DengXian"/>
                <a:cs typeface="Times New Roman"/>
              </a:rPr>
              <a:t>福音派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强调从神圣法庭的宣判来看福音，将福音视为罪人因信称义，从而脱离地狱的刑罚；而</a:t>
            </a:r>
            <a:r>
              <a:rPr lang="zh-CN" altLang="en-US" sz="2800" b="1" kern="100" dirty="0">
                <a:solidFill>
                  <a:srgbClr val="7030A0"/>
                </a:solidFill>
                <a:latin typeface="Calibri"/>
                <a:ea typeface="DengXian"/>
                <a:cs typeface="Times New Roman"/>
              </a:rPr>
              <a:t>奥秘派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则强调从在基督里的新创造来看福音，将福音视为生命的转化。</a:t>
            </a:r>
            <a:r>
              <a:rPr lang="en-US" sz="28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 </a:t>
            </a:r>
          </a:p>
          <a:p>
            <a:pPr marL="0" marR="0" indent="68580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这三派的观点需要结合起来，才是全备的福音。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11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650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1534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二、经历福音的大能：由里而外的原则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4019550"/>
          </a:xfrm>
        </p:spPr>
        <p:txBody>
          <a:bodyPr/>
          <a:lstStyle/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我们不仅要知道什么是福音的大能，还要进一步经历福音的大能。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如何才能经历福音的大能呢？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圣经启示了一个由里而外的原则，并可以分为三个阶段：（一）重生；（二）重塑三观；（三）结果子。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CA" sz="3200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12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650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1534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34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（一）由里而外的原则：</a:t>
            </a:r>
            <a:r>
              <a:rPr lang="zh-CN" altLang="en-US" sz="3400" b="1" kern="100" dirty="0">
                <a:solidFill>
                  <a:srgbClr val="FF0000"/>
                </a:solidFill>
                <a:effectLst/>
                <a:latin typeface="+mn-ea"/>
                <a:cs typeface="DengXian"/>
              </a:rPr>
              <a:t>人性结构示意图</a:t>
            </a:r>
            <a:endParaRPr lang="zh-CN" altLang="en-US" sz="3400" b="1" dirty="0">
              <a:solidFill>
                <a:srgbClr val="FF0000"/>
              </a:solidFill>
              <a:effectLst/>
              <a:latin typeface="+mn-ea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1248468"/>
              </p:ext>
            </p:extLst>
          </p:nvPr>
        </p:nvGraphicFramePr>
        <p:xfrm>
          <a:off x="0" y="1504950"/>
          <a:ext cx="9131300" cy="3638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13</a:t>
            </a:fld>
            <a:endParaRPr lang="en-US" altLang="zh-CN" dirty="0">
              <a:solidFill>
                <a:srgbClr val="55554A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57600" y="1123950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人际关系</a:t>
            </a:r>
            <a:r>
              <a:rPr lang="en-US" altLang="zh-CN" dirty="0"/>
              <a:t>/</a:t>
            </a:r>
            <a:r>
              <a:rPr lang="zh-CN" altLang="en-US" dirty="0"/>
              <a:t>社交情境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27800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1534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二、经历福音的大能：由里而外的原则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401955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kern="100" dirty="0" smtClean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（</a:t>
            </a:r>
            <a:r>
              <a:rPr lang="zh-CN" altLang="en-US" sz="30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二）经历福音的大能的第一个阶段：重生</a:t>
            </a:r>
            <a:endParaRPr lang="en-CA" sz="3000" b="1" kern="100" dirty="0">
              <a:solidFill>
                <a:srgbClr val="2E24FC"/>
              </a:solidFill>
              <a:latin typeface="Calibri"/>
              <a:ea typeface="DengXian"/>
              <a:cs typeface="Times New Roman"/>
            </a:endParaRPr>
          </a:p>
          <a:p>
            <a:pPr marL="0" marR="0" indent="74295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  <a:cs typeface="FangSong"/>
              </a:rPr>
              <a:t>结三十六</a:t>
            </a:r>
            <a:r>
              <a:rPr lang="en-US" sz="3000" b="1" kern="1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  <a:cs typeface="FangSong"/>
              </a:rPr>
              <a:t>26-27</a:t>
            </a:r>
            <a:r>
              <a:rPr lang="zh-CN" altLang="en-US" sz="3000" b="1" kern="1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  <a:cs typeface="FangSong"/>
              </a:rPr>
              <a:t>：</a:t>
            </a:r>
            <a:r>
              <a:rPr lang="zh-CN" altLang="en-US" sz="3000" b="1" kern="1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FangSong"/>
              </a:rPr>
              <a:t>“我也要赐给你们一个新心，将新灵放在你们里面。又从你们的肉体中除掉石心，赐给你们肉心。我必将我的灵放在你们里面，使你们顺从我的律例，谨守遵行我的典章。”</a:t>
            </a:r>
            <a:endParaRPr lang="en-CA" altLang="zh-CN" sz="3000" kern="1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/>
            </a:endParaRPr>
          </a:p>
          <a:p>
            <a:pPr marL="0" marR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CA" altLang="zh-CN" sz="3000" b="1" kern="100" dirty="0" smtClean="0">
                <a:solidFill>
                  <a:srgbClr val="2E24FC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/>
              </a:rPr>
              <a:t>	1</a:t>
            </a:r>
            <a:r>
              <a:rPr lang="zh-CN" altLang="en-US" sz="3000" b="1" kern="100" dirty="0">
                <a:solidFill>
                  <a:srgbClr val="2E24FC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/>
              </a:rPr>
              <a:t>、</a:t>
            </a:r>
            <a:r>
              <a:rPr lang="zh-CN" altLang="en-US" sz="3000" b="1" kern="100" dirty="0">
                <a:solidFill>
                  <a:srgbClr val="2E24FC"/>
                </a:solidFill>
                <a:latin typeface="Calibri"/>
                <a:ea typeface="DengXian"/>
                <a:cs typeface="DengXian"/>
              </a:rPr>
              <a:t>新心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 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74295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000" b="1" kern="100" dirty="0">
                <a:solidFill>
                  <a:schemeClr val="tx1"/>
                </a:solidFill>
                <a:latin typeface="DengXian"/>
                <a:ea typeface="DengXian"/>
                <a:cs typeface="DengXian"/>
              </a:rPr>
              <a:t> 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心是人的核心部分，是人的良心、价值取向的机关，同时也是人的自由意志发挥作用的机关。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CA" sz="3200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14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8008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1534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二、经历福音的大能：由里而外的原则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4019550"/>
          </a:xfrm>
        </p:spPr>
        <p:txBody>
          <a:bodyPr/>
          <a:lstStyle/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当一个人经历重生时，圣灵就在他里面做了一件奇妙的工作，就是做了一个“换心”手术：除掉了石心，换上了肉心或新心。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经历重生的人里面就产生了对上帝的情感，对上帝的渴慕、感恩和热爱。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新心的另一个特征是爱人：爱自己、也爱周围的人。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CA" sz="3200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15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8008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1534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二、经历福音的大能：由里而外的原则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4019550"/>
          </a:xfrm>
        </p:spPr>
        <p:txBody>
          <a:bodyPr/>
          <a:lstStyle/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b="1" kern="100" dirty="0">
                <a:solidFill>
                  <a:srgbClr val="2E24FC"/>
                </a:solidFill>
                <a:latin typeface="DengXian"/>
                <a:ea typeface="DengXian"/>
                <a:cs typeface="DengXian"/>
              </a:rPr>
              <a:t>         2</a:t>
            </a:r>
            <a:r>
              <a:rPr lang="zh-CN" altLang="en-US" sz="3000" b="1" kern="100" dirty="0">
                <a:solidFill>
                  <a:srgbClr val="2E24FC"/>
                </a:solidFill>
                <a:latin typeface="Calibri"/>
                <a:ea typeface="DengXian"/>
                <a:cs typeface="DengXian"/>
              </a:rPr>
              <a:t>、新灵和神的灵</a:t>
            </a:r>
            <a:endParaRPr lang="en-CA" sz="3000" b="1" kern="100" dirty="0">
              <a:solidFill>
                <a:srgbClr val="2E24FC"/>
              </a:solidFill>
              <a:latin typeface="Calibri"/>
              <a:ea typeface="DengXian"/>
              <a:cs typeface="Times New Roman"/>
            </a:endParaRPr>
          </a:p>
          <a:p>
            <a:pPr marL="0" marR="0" indent="7429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如果心是一个人的核心部分，那么灵就是心的最深处；也是人的“第六感”或“灵觉”的机关。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74295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b="1" kern="100" dirty="0">
                <a:solidFill>
                  <a:schemeClr val="tx1"/>
                </a:solidFill>
                <a:latin typeface="DengXian"/>
                <a:ea typeface="DengXian"/>
                <a:cs typeface="DengXian"/>
              </a:rPr>
              <a:t> </a:t>
            </a:r>
            <a:r>
              <a:rPr lang="zh-CN" altLang="en-US" sz="3000" b="1" kern="1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FangSong"/>
              </a:rPr>
              <a:t>“将新灵放在你们里面”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就是神使人的灵活过来。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7429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kern="1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FangSong"/>
              </a:rPr>
              <a:t>“我必将我的灵，放在你们里面”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FangSong"/>
                <a:cs typeface="FangSong"/>
              </a:rPr>
              <a:t>。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神的灵住在我们的新灵里面，我们的新灵就成为圣灵的居所。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CA" sz="3200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16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8008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1534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二、经历福音的大能：由里而外的原则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4019550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200" b="1" kern="100" dirty="0" smtClean="0">
                <a:solidFill>
                  <a:srgbClr val="2E24FC"/>
                </a:solidFill>
                <a:latin typeface="Calibri"/>
                <a:ea typeface="DengXian"/>
                <a:cs typeface="DengXian"/>
              </a:rPr>
              <a:t>（</a:t>
            </a:r>
            <a:r>
              <a:rPr lang="zh-CN" altLang="en-US" sz="3200" b="1" kern="100" dirty="0">
                <a:solidFill>
                  <a:srgbClr val="2E24FC"/>
                </a:solidFill>
                <a:latin typeface="Calibri"/>
                <a:ea typeface="DengXian"/>
                <a:cs typeface="DengXian"/>
              </a:rPr>
              <a:t>三）</a:t>
            </a:r>
            <a:r>
              <a:rPr lang="zh-CN" altLang="en-US" sz="32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经历福音的大能的第二个阶段：重塑三观</a:t>
            </a:r>
            <a:endParaRPr lang="en-CA" sz="3200" b="1" kern="100" dirty="0">
              <a:solidFill>
                <a:srgbClr val="2E24FC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KaiTi"/>
                <a:cs typeface="DengXian"/>
              </a:rPr>
              <a:t>罗十二</a:t>
            </a:r>
            <a:r>
              <a:rPr lang="en-US" sz="3200" b="1" kern="100" dirty="0">
                <a:solidFill>
                  <a:schemeClr val="tx1"/>
                </a:solidFill>
                <a:latin typeface="KaiTi"/>
                <a:ea typeface="DengXian"/>
                <a:cs typeface="DengXian"/>
              </a:rPr>
              <a:t>1-2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KaiTi"/>
                <a:cs typeface="DengXian"/>
              </a:rPr>
              <a:t>：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DengXian"/>
              </a:rPr>
              <a:t>“所以弟兄们，我以神的慈悲劝你们，将身体献上，当作活祭，是圣洁的，是神所喜悦的；你们如此侍奉，乃是理所当然的。不要效法这个世界，只要心意更新而变化，叫你们察验何为神善良、纯全、可喜悦的旨意。”</a:t>
            </a:r>
            <a:endParaRPr lang="en-CA" altLang="zh-CN" sz="3200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kern="100" dirty="0">
                <a:solidFill>
                  <a:schemeClr val="tx1"/>
                </a:solidFill>
                <a:latin typeface="DengXian"/>
                <a:ea typeface="DengXian"/>
                <a:cs typeface="DengXian"/>
              </a:rPr>
              <a:t>1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、</a:t>
            </a:r>
            <a:r>
              <a:rPr lang="zh-CN" altLang="en-US" sz="3200" b="1" kern="1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FangSong"/>
              </a:rPr>
              <a:t>“将身体献上，当作活祭”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FangSong"/>
                <a:cs typeface="FangSong"/>
              </a:rPr>
              <a:t>，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这其实是指意志的降服，也属于心的改变。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CA" sz="3200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17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800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1534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二、经历福音的大能：由里而外的原则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4019550"/>
          </a:xfrm>
        </p:spPr>
        <p:txBody>
          <a:bodyPr/>
          <a:lstStyle/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b="1" kern="100" dirty="0">
                <a:solidFill>
                  <a:schemeClr val="tx1"/>
                </a:solidFill>
                <a:latin typeface="DengXian"/>
                <a:ea typeface="DengXian"/>
                <a:cs typeface="DengXian"/>
              </a:rPr>
              <a:t>2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、</a:t>
            </a:r>
            <a:r>
              <a:rPr lang="zh-CN" altLang="en-US" sz="3200" b="1" kern="1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FangSong"/>
              </a:rPr>
              <a:t>“不要效法这个世界，只要心意更新而被转化”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，这其实是指我们内心及思想（心意）持续的改变。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b="1" kern="100" dirty="0">
                <a:solidFill>
                  <a:schemeClr val="tx1"/>
                </a:solidFill>
                <a:latin typeface="DengXian"/>
                <a:ea typeface="DengXian"/>
                <a:cs typeface="DengXian"/>
              </a:rPr>
              <a:t>3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、内心和思想（心意）的更新又会进一步带来我们在情绪感觉和言语行动上的改变，以及人际关系与社交情境的改变。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以上步骤其实也代表了重塑三观的过程。 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18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8008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1534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二、经历福音的大能：由里而外的原则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4019550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 smtClean="0">
                <a:solidFill>
                  <a:srgbClr val="2E24FC"/>
                </a:solidFill>
                <a:latin typeface="Calibri"/>
                <a:ea typeface="DengXian"/>
                <a:cs typeface="DengXian"/>
              </a:rPr>
              <a:t>（</a:t>
            </a:r>
            <a:r>
              <a:rPr lang="zh-CN" altLang="en-US" sz="2800" b="1" kern="100" dirty="0">
                <a:solidFill>
                  <a:srgbClr val="2E24FC"/>
                </a:solidFill>
                <a:latin typeface="Calibri"/>
                <a:ea typeface="DengXian"/>
                <a:cs typeface="DengXian"/>
              </a:rPr>
              <a:t>四）经历福音大能的第三个阶段：结果子</a:t>
            </a:r>
            <a:endParaRPr lang="en-CA" sz="2800" b="1" kern="100" dirty="0">
              <a:solidFill>
                <a:srgbClr val="2E24FC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kern="100" dirty="0">
                <a:solidFill>
                  <a:srgbClr val="FF0000"/>
                </a:solidFill>
                <a:latin typeface="DengXian"/>
                <a:ea typeface="DengXian"/>
                <a:cs typeface="Times New Roman"/>
              </a:rPr>
              <a:t>	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太十三</a:t>
            </a:r>
            <a:r>
              <a:rPr lang="en-US" sz="2800" b="1" kern="100" dirty="0">
                <a:solidFill>
                  <a:schemeClr val="tx1"/>
                </a:solidFill>
                <a:latin typeface="KaiTi"/>
                <a:ea typeface="DengXian"/>
                <a:cs typeface="Times New Roman"/>
              </a:rPr>
              <a:t>23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：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“撒在好地上的，就是人听道明白了，后来结实，有一百倍的，有六十倍的，有三十倍的。”</a:t>
            </a:r>
            <a:endParaRPr lang="en-CA" sz="2800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kern="100" dirty="0">
                <a:solidFill>
                  <a:srgbClr val="FF0000"/>
                </a:solidFill>
                <a:latin typeface="KaiTi"/>
                <a:ea typeface="DengXian"/>
                <a:cs typeface="Times New Roman"/>
              </a:rPr>
              <a:t>	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约十五</a:t>
            </a:r>
            <a:r>
              <a:rPr lang="en-US" sz="2800" b="1" kern="100" dirty="0">
                <a:solidFill>
                  <a:schemeClr val="tx1"/>
                </a:solidFill>
                <a:latin typeface="KaiTi"/>
                <a:ea typeface="DengXian"/>
                <a:cs typeface="Times New Roman"/>
              </a:rPr>
              <a:t>4-5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：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你们要常在我里面，我也常在你们里面。枝子若不常在葡萄树上，自己就不能结果子；你们若不常在我里面，也是这样。我是葡萄树，你们是枝子。常在我里面的，我也常在他里面，这人就多结果子；因为离了我，你们就不能作什么。”</a:t>
            </a: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19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800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5B42D47E-4DAD-B215-337E-939E00CA2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00150"/>
            <a:ext cx="9135035" cy="3943350"/>
          </a:xfrm>
        </p:spPr>
        <p:txBody>
          <a:bodyPr/>
          <a:lstStyle/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36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	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罗一</a:t>
            </a:r>
            <a:r>
              <a:rPr lang="en-US" sz="3200" b="1" kern="100" dirty="0">
                <a:solidFill>
                  <a:schemeClr val="tx1"/>
                </a:solidFill>
                <a:latin typeface="KaiTi"/>
                <a:ea typeface="DengXian"/>
                <a:cs typeface="Times New Roman"/>
              </a:rPr>
              <a:t>16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：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“我不以福音为耻；这福音本是神的大能，要救一切相信的，先是犹太人，后是希利尼人。”</a:t>
            </a:r>
            <a:endParaRPr lang="en-CA" sz="3200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这节经文在罗马书中有一个重要的位置：它处在罗马书起首语已经结束，转入福音主题论述的开始。所以，这节经文道出了罗马书的主题：对福音的全面阐释。</a:t>
            </a:r>
            <a:endParaRPr lang="en-CA" sz="3200" b="1" kern="100" dirty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2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84AD2D4A-9A9F-CE41-C7C7-AA67B88DE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 smtClean="0">
                <a:solidFill>
                  <a:srgbClr val="55554A"/>
                </a:solidFill>
              </a:rPr>
              <a:t>2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4023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1534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二、经历福音的大能：由里而外的原则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943350"/>
          </a:xfrm>
        </p:spPr>
        <p:txBody>
          <a:bodyPr/>
          <a:lstStyle/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结果子有两面的意义：一是结属灵生命的果子，如顺服、谦卑、圣洁；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或圣灵的果子，如仁爱、喜乐、和平，忍耐、恩慈、良善、信实、温柔、节制；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二是结福音的果子和服事的果子。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CA" sz="3200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20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8008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1534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三、呈现福音的大能：三个层面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4019550"/>
          </a:xfrm>
        </p:spPr>
        <p:txBody>
          <a:bodyPr/>
          <a:lstStyle/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经历福音的大能也就是经历救恩，呈现福音的大能则是执行大使命。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我们不仅要经历福音的大能，还要进一步呈现福音的大能。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如何呈现福音的大能呢？圣经启示了三个层面的呈现：</a:t>
            </a:r>
            <a:r>
              <a:rPr lang="en-US" sz="32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1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、传讲福音；</a:t>
            </a:r>
            <a:r>
              <a:rPr lang="en-US" sz="32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2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、见证福音；</a:t>
            </a:r>
            <a:r>
              <a:rPr lang="en-US" sz="32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3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、呈现福音。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CA" sz="3200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21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8008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1534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三、呈现福音的大能：三个层面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4019550"/>
          </a:xfrm>
        </p:spPr>
        <p:txBody>
          <a:bodyPr/>
          <a:lstStyle/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 smtClean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（</a:t>
            </a:r>
            <a:r>
              <a:rPr lang="zh-CN" altLang="en-US" sz="32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一）传讲福音</a:t>
            </a:r>
            <a:endParaRPr lang="en-CA" sz="3200" b="1" kern="100" dirty="0">
              <a:solidFill>
                <a:srgbClr val="2E24FC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提后四</a:t>
            </a:r>
            <a:r>
              <a:rPr lang="en-US" sz="3200" b="1" kern="100" dirty="0">
                <a:solidFill>
                  <a:schemeClr val="tx1"/>
                </a:solidFill>
                <a:latin typeface="KaiTi"/>
                <a:ea typeface="DengXian"/>
                <a:cs typeface="Times New Roman"/>
              </a:rPr>
              <a:t>2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：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“务要传道；无论得时不得时，总要专心，并用百般的忍耐，各样的教训，责备人，警戒人，劝勉人。” </a:t>
            </a:r>
            <a:endParaRPr lang="en-CA" sz="3200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传道就是传讲福音，传讲福音就是传讲耶稣，因为整本圣经都是为耶稣作见证。 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CA" sz="3200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22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8806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1534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三、呈现福音的大能：三个层面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401955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200" b="1" kern="100" dirty="0" smtClean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（</a:t>
            </a:r>
            <a:r>
              <a:rPr lang="zh-CN" altLang="en-US" sz="32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二）见证福音：个人的见证和神迹的印证</a:t>
            </a:r>
            <a:endParaRPr lang="en-CA" sz="3200" b="1" kern="100" dirty="0">
              <a:solidFill>
                <a:srgbClr val="2E24FC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新约圣经作者用了两个稍微不同的名词来描写个人的见证：一个是</a:t>
            </a:r>
            <a:r>
              <a:rPr lang="zh-CN" altLang="en-US" sz="32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言语和文字的见证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；另一个是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“见证人”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。 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200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	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约一</a:t>
            </a:r>
            <a:r>
              <a:rPr lang="en-US" sz="3200" b="1" kern="100" dirty="0">
                <a:solidFill>
                  <a:schemeClr val="tx1"/>
                </a:solidFill>
                <a:latin typeface="KaiTi"/>
                <a:ea typeface="DengXian"/>
                <a:cs typeface="Times New Roman"/>
              </a:rPr>
              <a:t>6-7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，</a:t>
            </a:r>
            <a:r>
              <a:rPr lang="en-US" sz="3200" b="1" kern="100" dirty="0">
                <a:solidFill>
                  <a:schemeClr val="tx1"/>
                </a:solidFill>
                <a:latin typeface="KaiTi"/>
                <a:ea typeface="DengXian"/>
                <a:cs typeface="Times New Roman"/>
              </a:rPr>
              <a:t>19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上：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“有一个人，是从神那里差来的，名叫约翰。这人来，为要作见证，就是为光作见证，叫众人因他可以信。</a:t>
            </a:r>
            <a:r>
              <a:rPr lang="en-US" sz="3200" b="1" kern="100" dirty="0">
                <a:solidFill>
                  <a:srgbClr val="FF0000"/>
                </a:solidFill>
                <a:latin typeface="KaiTi"/>
                <a:ea typeface="DengXian"/>
                <a:cs typeface="Times New Roman"/>
              </a:rPr>
              <a:t>……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约翰所作的见证记在下面</a:t>
            </a:r>
            <a:r>
              <a:rPr lang="en-US" sz="3200" b="1" kern="100" dirty="0">
                <a:solidFill>
                  <a:srgbClr val="FF0000"/>
                </a:solidFill>
                <a:latin typeface="KaiTi"/>
                <a:ea typeface="DengXian"/>
                <a:cs typeface="Times New Roman"/>
              </a:rPr>
              <a:t>……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。 ”</a:t>
            </a:r>
            <a:endParaRPr lang="en-CA" sz="3200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CA" sz="3200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23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8806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1534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三、呈现福音的大能：三个层面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4019550"/>
          </a:xfrm>
        </p:spPr>
        <p:txBody>
          <a:bodyPr/>
          <a:lstStyle/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这里所说的约翰，就是施洗约翰。施洗约翰生来就从神那里领受了一个呼召，就是要为耶稣作见证，这就是他来到世上的终极目的。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实际上，施洗约翰正是耶稣门徒的预表，每一个耶稣的门徒，都像施洗约翰一样，从神那里领受了一个为耶稣作见证的呼召。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CA" sz="3200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24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8806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1534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三、呈现福音的大能：三个层面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4019550"/>
          </a:xfrm>
        </p:spPr>
        <p:txBody>
          <a:bodyPr/>
          <a:lstStyle/>
          <a:p>
            <a:pPr marL="0" marR="0" indent="8001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徒一</a:t>
            </a:r>
            <a:r>
              <a:rPr lang="en-US" sz="3200" b="1" kern="100" dirty="0">
                <a:solidFill>
                  <a:schemeClr val="tx1"/>
                </a:solidFill>
                <a:latin typeface="KaiTi"/>
                <a:ea typeface="DengXian"/>
                <a:cs typeface="Times New Roman"/>
              </a:rPr>
              <a:t>8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：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“但圣灵降临在你们身上，你们就必得着能力，并要在耶路撒冷、犹太全地，和撒玛利亚，直到地极，作我的见证（原文是：作我的见证人）。”</a:t>
            </a:r>
            <a:endParaRPr lang="en-CA" sz="3200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“作我的见证”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在原文中是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“作我的见证人”，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而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“见证人”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这个词又可以译为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“殉道者”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。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由此可见，门徒不仅要为耶稣作见证，而且还要有成为殉道者的心志。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25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8806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1534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三、呈现福音的大能：三个层面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4019550"/>
          </a:xfrm>
        </p:spPr>
        <p:txBody>
          <a:bodyPr/>
          <a:lstStyle/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根据新约圣经，神迹奇事的作用是印证个人的见证，而不是代替个人的见证。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可十六</a:t>
            </a:r>
            <a:r>
              <a:rPr lang="en-US" sz="3200" b="1" kern="100" dirty="0">
                <a:solidFill>
                  <a:schemeClr val="tx1"/>
                </a:solidFill>
                <a:latin typeface="KaiTi"/>
                <a:ea typeface="DengXian"/>
                <a:cs typeface="Times New Roman"/>
              </a:rPr>
              <a:t>20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：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“门徒出去，到处宣传福音。主和他们同工，用神迹随着，证实所传的道。”</a:t>
            </a:r>
            <a:endParaRPr lang="en-CA" sz="3200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“证实”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这个词有坚固和印证的意思。无论如何神迹并本身不是道或福音，而是对道或福音的证实、坚固或印证。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CA" sz="3200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26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8806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290512"/>
            <a:ext cx="81534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三、呈现福音的大能：三个层面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401955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 smtClean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（</a:t>
            </a:r>
            <a:r>
              <a:rPr lang="zh-CN" altLang="en-US" sz="28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三）呈现福音：群体的见证和神家文化（尊荣、真爱和真实）</a:t>
            </a:r>
            <a:endParaRPr lang="en-CA" sz="2800" b="1" kern="100" dirty="0">
              <a:solidFill>
                <a:srgbClr val="2E24FC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         路二十四</a:t>
            </a:r>
            <a:r>
              <a:rPr lang="en-US" sz="2800" b="1" kern="100" dirty="0">
                <a:solidFill>
                  <a:schemeClr val="tx1"/>
                </a:solidFill>
                <a:latin typeface="KaiTi"/>
                <a:ea typeface="DengXian"/>
                <a:cs typeface="Times New Roman"/>
              </a:rPr>
              <a:t>46-48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：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“又对他们说：‘照经上所写的，基督必受害，第三日从死里复活，并且人要奉祂的名传悔改、赦罪的道，从耶路撒冷起直传到万邦。你们就是这些事的见证（原文是：见证人）。”</a:t>
            </a:r>
            <a:endParaRPr lang="en-CA" sz="2800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         徒十三</a:t>
            </a:r>
            <a:r>
              <a:rPr lang="en-US" sz="2800" b="1" kern="100" dirty="0">
                <a:solidFill>
                  <a:schemeClr val="tx1"/>
                </a:solidFill>
                <a:latin typeface="KaiTi"/>
                <a:ea typeface="DengXian"/>
                <a:cs typeface="Times New Roman"/>
              </a:rPr>
              <a:t>31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：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“那从加利利同祂（基督）上耶路撒冷的人多日看见祂，这些人如今在民间是祂的见证（人）。 ”</a:t>
            </a:r>
            <a:endParaRPr lang="en-CA" sz="2800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27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8806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1534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三、呈现福音的大能：三个层面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4019550"/>
          </a:xfrm>
        </p:spPr>
        <p:txBody>
          <a:bodyPr/>
          <a:lstStyle/>
          <a:p>
            <a:pPr marL="0" marR="0" indent="8001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除了个人的见证之外，还有群体的见证。由于每个门徒都是耶稣的见证人，一群门徒聚在一起，就成为群体的见证。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个人的见证很重要，但影响力仍然是很有限的，群体的见证会加强个人见证的影响力。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群体见证与个人见证的关系不是彼此取代，而是互相补充。群体的见证以个人的见证为基础，个人的见证被群体的见证所加强。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CA" sz="3200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28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8806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1534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三、呈现福音的大能：三个层面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4019550"/>
          </a:xfrm>
        </p:spPr>
        <p:txBody>
          <a:bodyPr/>
          <a:lstStyle/>
          <a:p>
            <a:pPr marL="0" marR="0" indent="9144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佳恩教会过去比较重视个人的见证，现在我们越来越认识到群体的见证也十分重要，不可缺少。</a:t>
            </a:r>
            <a:endParaRPr lang="en-CA" sz="36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9144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2020</a:t>
            </a:r>
            <a:r>
              <a:rPr lang="zh-CN" altLang="en-US" sz="36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年初，神把幸福小组带进了佳恩教会。今年</a:t>
            </a:r>
            <a:r>
              <a:rPr lang="en-US" sz="36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2024</a:t>
            </a:r>
            <a:r>
              <a:rPr lang="zh-CN" altLang="en-US" sz="36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年，神又把另一种形式的群体见证带进了佳恩教会：</a:t>
            </a:r>
            <a:r>
              <a:rPr lang="en-US" altLang="zh-CN" sz="36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《</a:t>
            </a:r>
            <a:r>
              <a:rPr lang="zh-CN" altLang="en-US" sz="36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爱住千家</a:t>
            </a:r>
            <a:r>
              <a:rPr lang="en-US" altLang="zh-CN" sz="36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》</a:t>
            </a:r>
            <a:r>
              <a:rPr lang="zh-CN" altLang="en-US" sz="36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。</a:t>
            </a:r>
            <a:endParaRPr lang="en-CA" sz="36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CA" sz="3200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29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880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40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一、</a:t>
            </a:r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什么是福音的大能？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4019550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 smtClean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（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一）福音的内容</a:t>
            </a:r>
            <a:endParaRPr lang="en-CA" sz="3200" b="1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福音是新约圣经的总题，包括耶稣生平（福音书共</a:t>
            </a:r>
            <a:r>
              <a:rPr lang="en-US" sz="3200" b="1" kern="1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4</a:t>
            </a:r>
            <a:r>
              <a:rPr lang="zh-CN" altLang="en-US" sz="3200" b="1" kern="1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卷）、教会建造（使徒行传、教会书信与教牧书信，共</a:t>
            </a:r>
            <a:r>
              <a:rPr lang="en-US" sz="3200" b="1" kern="1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22</a:t>
            </a:r>
            <a:r>
              <a:rPr lang="zh-CN" altLang="en-US" sz="3200" b="1" kern="1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卷）、和末世预言（启示录）三大部分。</a:t>
            </a:r>
            <a:endParaRPr lang="en-CA" sz="3200" b="1" kern="100" dirty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福音的主题是耶稣基督，其中心则是耶稣基督的死、复活和再来，在神学上又称为救赎论。</a:t>
            </a:r>
            <a:endParaRPr lang="en-CA" sz="3200" b="1" kern="100" dirty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CA" sz="3200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1534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三、呈现福音的大能：三个层面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401955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3200" b="1" kern="100" dirty="0" smtClean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1</a:t>
            </a:r>
            <a:r>
              <a:rPr lang="zh-CN" altLang="en-US" sz="32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、幸福小组</a:t>
            </a:r>
            <a:endParaRPr lang="en-CA" sz="3200" b="1" kern="100" dirty="0">
              <a:solidFill>
                <a:srgbClr val="2E24FC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幸福小组是由台湾福气教会杨锡儒牧师设计的，它是由细胞小组这艘航空母舰所组建的传福音的战斗机。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幸福小组由福长和另外三位同工组成，他们是一个福音小分队，共同成为一个群体的见证，就像一个篮球队一样彼此配搭，服事</a:t>
            </a:r>
            <a:r>
              <a:rPr lang="en-US" sz="32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Best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，把他们领到耶稣面前。 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CA" sz="3200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30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8806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1534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三、呈现福音的大能：三个层面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4019550"/>
          </a:xfrm>
        </p:spPr>
        <p:txBody>
          <a:bodyPr/>
          <a:lstStyle/>
          <a:p>
            <a:pPr marL="0" marR="0" indent="7429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可二</a:t>
            </a:r>
            <a:r>
              <a:rPr lang="en-US" sz="3000" b="1" kern="100" dirty="0">
                <a:solidFill>
                  <a:schemeClr val="tx1"/>
                </a:solidFill>
                <a:latin typeface="KaiTi"/>
                <a:ea typeface="DengXian"/>
                <a:cs typeface="Times New Roman"/>
              </a:rPr>
              <a:t>3-5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：</a:t>
            </a:r>
            <a:r>
              <a:rPr lang="zh-CN" altLang="en-US" sz="30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有人带着一个瘫子来见耶稣，是用四个人抬来的；因为人多，不得近前，就把耶稣所在的房子，拆了房顶，既拆通了，就把瘫子连所躺卧的褥子都缒下来。耶稣见他们的信心，就对瘫子说：‘小子，你的罪赦了。’”</a:t>
            </a:r>
            <a:endParaRPr lang="en-CA" sz="3000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7429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这四个人就代表了一个幸福小组。那个瘫子就代表了</a:t>
            </a:r>
            <a:r>
              <a:rPr lang="en-US" sz="30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Best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。福长和同工的配搭服事就是一个群体的见证，把</a:t>
            </a:r>
            <a:r>
              <a:rPr lang="en-US" sz="30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Best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带到耶稣的面前，使他得到宝贵的救恩。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CA" sz="3200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31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8806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1534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三、呈现福音的大能：三个层面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4019550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b="1" kern="100" dirty="0" smtClean="0">
                <a:solidFill>
                  <a:srgbClr val="2E24FC"/>
                </a:solidFill>
                <a:latin typeface="DengXian"/>
                <a:ea typeface="DengXian"/>
                <a:cs typeface="Times New Roman"/>
              </a:rPr>
              <a:t>2</a:t>
            </a:r>
            <a:r>
              <a:rPr lang="zh-CN" altLang="en-US" sz="32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、</a:t>
            </a:r>
            <a:r>
              <a:rPr lang="en-US" altLang="zh-CN" sz="32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《</a:t>
            </a:r>
            <a:r>
              <a:rPr lang="zh-CN" altLang="en-US" sz="32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爱住千家</a:t>
            </a:r>
            <a:r>
              <a:rPr lang="en-US" altLang="zh-CN" sz="32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》</a:t>
            </a:r>
            <a:endParaRPr lang="en-CA" sz="3200" b="1" kern="100" dirty="0">
              <a:solidFill>
                <a:srgbClr val="2E24FC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今年神把</a:t>
            </a:r>
            <a:r>
              <a:rPr lang="en-US" altLang="zh-CN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《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爱住千家</a:t>
            </a:r>
            <a:r>
              <a:rPr lang="en-US" altLang="zh-CN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》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团队带进佳恩教会。这个团队不只是传讲真道，教导圣经，他们本身就是一个群体的见证，把他们所传讲和教导的真道呈现出来。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他们团队的群体见证所呈现的是一种神家文化，包括尊荣、真爱和真实。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CA" sz="3200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32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8806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1534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三、呈现福音的大能：三个层面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943350"/>
          </a:xfrm>
        </p:spPr>
        <p:txBody>
          <a:bodyPr/>
          <a:lstStyle/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今年，</a:t>
            </a:r>
            <a:r>
              <a:rPr lang="en-US" altLang="zh-CN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《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爱住千家</a:t>
            </a:r>
            <a:r>
              <a:rPr lang="en-US" altLang="zh-CN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》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在佳恩所作的群体见证主要集中在长牧团和副舰长这个层次，已经带来了一些关键性的突破。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预计明年，</a:t>
            </a:r>
            <a:r>
              <a:rPr lang="en-US" altLang="zh-CN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《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爱住千家</a:t>
            </a:r>
            <a:r>
              <a:rPr lang="en-US" altLang="zh-CN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》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的群体见证会进入区、组长这个层次，最后再进到全体会众的层面。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CA" sz="3200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33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8806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1534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三、呈现福音的大能：三个层面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943350"/>
          </a:xfrm>
        </p:spPr>
        <p:txBody>
          <a:bodyPr/>
          <a:lstStyle/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为什么要遵循由上而下的次序呢？这是根据诗篇一三三的原则，神祝福的膏油是从上往下的：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如果违反这个次序，可能不仅带不下神祝福的膏油，反而可能会造成混乱和分裂，过去教会在这方面有过许多的教训，作为我们的借鉴。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CA" sz="3200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34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8806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1534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三、呈现福音的大能：三个层面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4019550"/>
          </a:xfrm>
        </p:spPr>
        <p:txBody>
          <a:bodyPr/>
          <a:lstStyle/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诗篇一三三</a:t>
            </a:r>
            <a:r>
              <a:rPr lang="en-US" sz="32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1-3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：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“看哪！弟兄和睦同居，是何等的善！何等地美！</a:t>
            </a:r>
            <a:endParaRPr lang="en-CA" sz="3200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这好比那贵重的油，浇在亚伦头上，流到胡须，又流到他的衣襟。</a:t>
            </a:r>
            <a:endParaRPr lang="en-CA" sz="3200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又好比黑门的甘露，降在锡安山，因为那里有耶和华所命定的福，就是永远的生命。”</a:t>
            </a:r>
            <a:endParaRPr lang="en-CA" sz="3200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CA" sz="3200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35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880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40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一、</a:t>
            </a:r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什么是福音的大能？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4019550"/>
          </a:xfrm>
        </p:spPr>
        <p:txBody>
          <a:bodyPr/>
          <a:lstStyle/>
          <a:p>
            <a:pPr marL="0" marR="0" indent="6858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福音的目标是天国降临全地，这正是耶稣传讲的福音，又称为天国的福音。</a:t>
            </a:r>
            <a:endParaRPr lang="en-CA" sz="2800" b="1" kern="100" dirty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  <a:cs typeface="Times New Roman"/>
            </a:endParaRPr>
          </a:p>
          <a:p>
            <a:pPr marL="0" marR="0" indent="6858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福音的核心是整全的救恩。整全的救恩有两种表达方式：一是马太福音的表达方式；二是保罗的表达方式。</a:t>
            </a:r>
            <a:endParaRPr lang="en-CA" sz="2800" b="1" kern="100" dirty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  <a:cs typeface="Times New Roman"/>
            </a:endParaRPr>
          </a:p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kern="100" dirty="0" smtClean="0">
                <a:solidFill>
                  <a:srgbClr val="2E24FC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1</a:t>
            </a:r>
            <a:r>
              <a:rPr lang="zh-CN" altLang="en-US" sz="2800" b="1" kern="100" dirty="0">
                <a:solidFill>
                  <a:srgbClr val="2E24FC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、整全救恩在马太福音中的表达方式：</a:t>
            </a:r>
            <a:endParaRPr lang="en-CA" sz="2800" b="1" kern="100" dirty="0">
              <a:solidFill>
                <a:srgbClr val="2E24FC"/>
              </a:solidFill>
              <a:latin typeface="DengXian" panose="02010600030101010101" pitchFamily="2" charset="-122"/>
              <a:ea typeface="DengXian" panose="02010600030101010101" pitchFamily="2" charset="-122"/>
              <a:cs typeface="Times New Roman"/>
            </a:endParaRPr>
          </a:p>
          <a:p>
            <a:pPr marL="0" marR="0" indent="6858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太七</a:t>
            </a:r>
            <a:r>
              <a:rPr lang="en-US" sz="2800" b="1" kern="100" dirty="0">
                <a:solidFill>
                  <a:schemeClr val="tx1"/>
                </a:solidFill>
                <a:latin typeface="KaiTi"/>
                <a:ea typeface="DengXian"/>
                <a:cs typeface="Times New Roman"/>
              </a:rPr>
              <a:t>13-14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：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“你们要进窄门；因为引到灭亡，那门是宽的，路是大的，找着的人也多；引到永生，那门是窄的，路是小的，找着的人也少。”</a:t>
            </a:r>
            <a:endParaRPr lang="en-CA" sz="2800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CA" sz="3200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4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650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40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一、</a:t>
            </a:r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什么是福音的大能？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4019550"/>
          </a:xfrm>
        </p:spPr>
        <p:txBody>
          <a:bodyPr/>
          <a:lstStyle/>
          <a:p>
            <a:pPr marL="0" marR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 b="1" kern="100" dirty="0" smtClean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2</a:t>
            </a:r>
            <a:r>
              <a:rPr lang="zh-CN" altLang="en-US" sz="28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、整全救恩在保罗书信中的表达方式：</a:t>
            </a:r>
            <a:endParaRPr lang="en-CA" sz="2800" b="1" kern="100" dirty="0">
              <a:solidFill>
                <a:srgbClr val="2E24FC"/>
              </a:solidFill>
              <a:latin typeface="Calibri"/>
              <a:ea typeface="DengXian"/>
              <a:cs typeface="Times New Roman"/>
            </a:endParaRPr>
          </a:p>
          <a:p>
            <a:pPr marL="0" marR="0" indent="6858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林前十三</a:t>
            </a:r>
            <a:r>
              <a:rPr lang="en-US" sz="2800" b="1" kern="100" dirty="0">
                <a:solidFill>
                  <a:schemeClr val="tx1"/>
                </a:solidFill>
                <a:latin typeface="KaiTi"/>
                <a:ea typeface="DengXian"/>
                <a:cs typeface="Times New Roman"/>
              </a:rPr>
              <a:t>13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：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“如今常存的有信，有望，有爱，这三样，其中最大的是爱。”</a:t>
            </a:r>
            <a:endParaRPr lang="en-CA" sz="2800" b="1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6858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整全的救恩可以用如下公式表达：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6858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整全的救恩</a:t>
            </a:r>
            <a:r>
              <a:rPr lang="en-US" sz="28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 = 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进窄门</a:t>
            </a:r>
            <a:r>
              <a:rPr lang="en-US" sz="28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 + 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走小路</a:t>
            </a:r>
            <a:r>
              <a:rPr lang="en-US" sz="28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 + 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得永生</a:t>
            </a:r>
            <a:r>
              <a:rPr lang="en-US" sz="28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        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（</a:t>
            </a:r>
            <a:r>
              <a:rPr lang="en-US" sz="28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1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）</a:t>
            </a:r>
            <a:endParaRPr lang="en-CA" sz="2800" b="1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68580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		         =  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信</a:t>
            </a:r>
            <a:r>
              <a:rPr lang="en-US" sz="28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  +  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爱</a:t>
            </a:r>
            <a:r>
              <a:rPr lang="en-US" sz="28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  +  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望</a:t>
            </a:r>
            <a:r>
              <a:rPr lang="en-US" sz="28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                             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（</a:t>
            </a:r>
            <a:r>
              <a:rPr lang="en-US" sz="28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2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）</a:t>
            </a:r>
            <a:endParaRPr lang="en-CA" sz="2800" b="1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6858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信、爱、望这三样中，最大的是爱，最基本的是信，而最真实的是盼望。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CA" sz="3200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5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650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40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一、</a:t>
            </a:r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什么是福音的大能？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700" y="1200150"/>
            <a:ext cx="9131300" cy="3943350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kern="100" dirty="0" smtClean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（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二）福音是神拯救的大能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30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  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罗一</a:t>
            </a:r>
            <a:r>
              <a:rPr lang="en-US" sz="3000" b="1" kern="100" dirty="0">
                <a:solidFill>
                  <a:schemeClr val="tx1"/>
                </a:solidFill>
                <a:latin typeface="KaiTi"/>
                <a:ea typeface="DengXian"/>
                <a:cs typeface="Times New Roman"/>
              </a:rPr>
              <a:t>16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：</a:t>
            </a:r>
            <a:r>
              <a:rPr lang="zh-CN" altLang="en-US" sz="30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“我不以福音为耻；这福音本是神的大能，要救一切相信的，先是犹太人，后是希利尼人。”</a:t>
            </a:r>
            <a:endParaRPr lang="en-CA" sz="3000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7429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3000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	</a:t>
            </a:r>
            <a:r>
              <a:rPr lang="zh-CN" altLang="en-US" sz="30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“我不以福音为耻”</a:t>
            </a:r>
            <a:r>
              <a:rPr lang="en-US" altLang="zh-CN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——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保罗虽然为福音的缘故遭受了极大的逼迫和苦难，但他却不以福音为耻，反而以福音为荣。这又是因为什么呢？答案是因为福音的性质：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CA" sz="3200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6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650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40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一、</a:t>
            </a:r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什么是福音的大能？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4019550"/>
          </a:xfrm>
        </p:spPr>
        <p:txBody>
          <a:bodyPr/>
          <a:lstStyle/>
          <a:p>
            <a:pPr marL="0" marR="0" indent="6286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“这福音本是神的大能，要救一切相信的”</a:t>
            </a:r>
            <a:r>
              <a:rPr lang="en-US" altLang="zh-CN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——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这分句点出了福音的性质：福音是神拯救的大能，其中主要包括了三重意思：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lv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28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	</a:t>
            </a:r>
            <a:r>
              <a:rPr lang="en-US" altLang="zh-CN" sz="2800" b="1" kern="100" dirty="0" smtClean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1</a:t>
            </a:r>
            <a:r>
              <a:rPr lang="zh-CN" altLang="en-US" sz="28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、从属灵争战的角度来看</a:t>
            </a:r>
            <a:r>
              <a:rPr lang="zh-CN" altLang="en-US" sz="2800" kern="100" dirty="0">
                <a:latin typeface="Calibri"/>
                <a:ea typeface="DengXian"/>
                <a:cs typeface="Times New Roman"/>
              </a:rPr>
              <a:t>，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福音是一场抢救灵魂的争夺战，是将灵魂从魔鬼的掌控之下拯救出来，进入神的家中获得自由。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6286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  徒二十六</a:t>
            </a:r>
            <a:r>
              <a:rPr lang="en-US" sz="2800" b="1" kern="100" dirty="0">
                <a:solidFill>
                  <a:schemeClr val="tx1"/>
                </a:solidFill>
                <a:latin typeface="KaiTi"/>
                <a:ea typeface="DengXian"/>
                <a:cs typeface="Times New Roman"/>
              </a:rPr>
              <a:t>18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上：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“我差你到他们那里去，要叫他们眼睛得开，从黑暗中归向光明，从撒旦权下归向神”。</a:t>
            </a:r>
            <a:endParaRPr lang="en-CA" sz="2800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CA" sz="3200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7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650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40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一、</a:t>
            </a:r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什么是福音的大能？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401955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32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         </a:t>
            </a:r>
            <a:r>
              <a:rPr lang="en-US" altLang="zh-CN" sz="32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2</a:t>
            </a:r>
            <a:r>
              <a:rPr lang="zh-CN" altLang="en-US" sz="32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、从最后审判的角度来看</a:t>
            </a:r>
            <a:r>
              <a:rPr lang="zh-CN" altLang="en-US" sz="3200" kern="100" dirty="0">
                <a:latin typeface="Calibri"/>
                <a:ea typeface="DengXian"/>
                <a:cs typeface="Times New Roman"/>
              </a:rPr>
              <a:t>，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福音是一场神圣法庭的宣判，将灵魂从地狱的刑罚中拯救出来，宣告无罪、算为公义，从而进入天国。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         罗三</a:t>
            </a:r>
            <a:r>
              <a:rPr lang="en-US" sz="3200" b="1" kern="100" dirty="0">
                <a:solidFill>
                  <a:schemeClr val="tx1"/>
                </a:solidFill>
                <a:latin typeface="KaiTi"/>
                <a:ea typeface="DengXian"/>
                <a:cs typeface="Times New Roman"/>
              </a:rPr>
              <a:t>23-24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：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“因为世人都犯了罪，亏缺了神的荣耀；如今却蒙神的恩典，因基督耶稣的救赎，就白白地称义。”</a:t>
            </a:r>
            <a:endParaRPr lang="en-CA" sz="3200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          罗八</a:t>
            </a:r>
            <a:r>
              <a:rPr lang="en-US" sz="3200" b="1" kern="100" dirty="0">
                <a:solidFill>
                  <a:schemeClr val="tx1"/>
                </a:solidFill>
                <a:latin typeface="KaiTi"/>
                <a:ea typeface="DengXian"/>
                <a:cs typeface="Times New Roman"/>
              </a:rPr>
              <a:t>1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：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“如今，那些在基督耶稣里的，就不定罪了。”</a:t>
            </a:r>
            <a:endParaRPr lang="en-CA" sz="3200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CA" sz="3200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8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650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40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一、</a:t>
            </a:r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什么是福音的大能？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943350"/>
          </a:xfrm>
        </p:spPr>
        <p:txBody>
          <a:bodyPr/>
          <a:lstStyle/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32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          </a:t>
            </a:r>
            <a:r>
              <a:rPr lang="en-US" altLang="zh-CN" sz="32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3</a:t>
            </a:r>
            <a:r>
              <a:rPr lang="zh-CN" altLang="en-US" sz="32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、从新创造的角度来看</a:t>
            </a:r>
            <a:r>
              <a:rPr lang="zh-CN" altLang="en-US" sz="3200" kern="100" dirty="0">
                <a:latin typeface="Calibri"/>
                <a:ea typeface="DengXian"/>
                <a:cs typeface="Times New Roman"/>
              </a:rPr>
              <a:t>，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福音是一个在基督里的新创造，将我们的旧人在基督里转化为新人，或新造的人。从这个角度来看，福音是神转化生命的大能</a:t>
            </a:r>
            <a:r>
              <a:rPr lang="zh-CN" altLang="en-US" sz="3200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。</a:t>
            </a:r>
            <a:endParaRPr lang="en-CA" altLang="zh-CN" sz="3200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         林后五</a:t>
            </a:r>
            <a:r>
              <a:rPr lang="en-US" sz="3200" b="1" kern="100" dirty="0">
                <a:solidFill>
                  <a:schemeClr val="tx1"/>
                </a:solidFill>
                <a:latin typeface="KaiTi"/>
                <a:ea typeface="DengXian"/>
                <a:cs typeface="Times New Roman"/>
              </a:rPr>
              <a:t>17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：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“若有人在基督里，他就是新造的人；旧事已过，都变成新的了。”</a:t>
            </a:r>
            <a:endParaRPr lang="en-CA" sz="3200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CA" sz="3200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9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6504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f6879e44-dabe-44df-9d80-704a5c3c2e0f"/>
  <p:tag name="COMMONDATA" val="eyJoZGlkIjoiYTNmNGMxYmY0MzM5Nzc4ZmViMmY5YjU0NWE1ZmM3MWYifQ==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101790490[1]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ecatur">
    <a:dk1>
      <a:sysClr val="windowText" lastClr="000000"/>
    </a:dk1>
    <a:lt1>
      <a:sysClr val="window" lastClr="FFFFFF"/>
    </a:lt1>
    <a:dk2>
      <a:srgbClr val="55554A"/>
    </a:dk2>
    <a:lt2>
      <a:srgbClr val="D7DAE1"/>
    </a:lt2>
    <a:accent1>
      <a:srgbClr val="F4680B"/>
    </a:accent1>
    <a:accent2>
      <a:srgbClr val="ABB19F"/>
    </a:accent2>
    <a:accent3>
      <a:srgbClr val="948774"/>
    </a:accent3>
    <a:accent4>
      <a:srgbClr val="7EB8E7"/>
    </a:accent4>
    <a:accent5>
      <a:srgbClr val="E3B651"/>
    </a:accent5>
    <a:accent6>
      <a:srgbClr val="96756C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1004</TotalTime>
  <Words>2877</Words>
  <Application>Microsoft Office PowerPoint</Application>
  <PresentationFormat>On-screen Show (16:9)</PresentationFormat>
  <Paragraphs>174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TS101790490[1]</vt:lpstr>
      <vt:lpstr>PowerPoint Presentation</vt:lpstr>
      <vt:lpstr>PowerPoint Presentation</vt:lpstr>
      <vt:lpstr>一、什么是福音的大能？</vt:lpstr>
      <vt:lpstr>一、什么是福音的大能？</vt:lpstr>
      <vt:lpstr>一、什么是福音的大能？</vt:lpstr>
      <vt:lpstr>一、什么是福音的大能？</vt:lpstr>
      <vt:lpstr>一、什么是福音的大能？</vt:lpstr>
      <vt:lpstr>一、什么是福音的大能？</vt:lpstr>
      <vt:lpstr>一、什么是福音的大能？</vt:lpstr>
      <vt:lpstr>一、什么是福音的大能？</vt:lpstr>
      <vt:lpstr>一、什么是福音的大能？</vt:lpstr>
      <vt:lpstr>二、经历福音的大能：由里而外的原则</vt:lpstr>
      <vt:lpstr>（一）由里而外的原则：人性结构示意图</vt:lpstr>
      <vt:lpstr>二、经历福音的大能：由里而外的原则</vt:lpstr>
      <vt:lpstr>二、经历福音的大能：由里而外的原则</vt:lpstr>
      <vt:lpstr>二、经历福音的大能：由里而外的原则</vt:lpstr>
      <vt:lpstr>二、经历福音的大能：由里而外的原则</vt:lpstr>
      <vt:lpstr>二、经历福音的大能：由里而外的原则</vt:lpstr>
      <vt:lpstr>二、经历福音的大能：由里而外的原则</vt:lpstr>
      <vt:lpstr>二、经历福音的大能：由里而外的原则</vt:lpstr>
      <vt:lpstr>三、呈现福音的大能：三个层面</vt:lpstr>
      <vt:lpstr>三、呈现福音的大能：三个层面</vt:lpstr>
      <vt:lpstr>三、呈现福音的大能：三个层面</vt:lpstr>
      <vt:lpstr>三、呈现福音的大能：三个层面</vt:lpstr>
      <vt:lpstr>三、呈现福音的大能：三个层面</vt:lpstr>
      <vt:lpstr>三、呈现福音的大能：三个层面</vt:lpstr>
      <vt:lpstr>三、呈现福音的大能：三个层面</vt:lpstr>
      <vt:lpstr>三、呈现福音的大能：三个层面</vt:lpstr>
      <vt:lpstr>三、呈现福音的大能：三个层面</vt:lpstr>
      <vt:lpstr>三、呈现福音的大能：三个层面</vt:lpstr>
      <vt:lpstr>三、呈现福音的大能：三个层面</vt:lpstr>
      <vt:lpstr>三、呈现福音的大能：三个层面</vt:lpstr>
      <vt:lpstr>三、呈现福音的大能：三个层面</vt:lpstr>
      <vt:lpstr>三、呈现福音的大能：三个层面</vt:lpstr>
      <vt:lpstr>三、呈现福音的大能：三个层面</vt:lpstr>
    </vt:vector>
  </TitlesOfParts>
  <Company>AGCF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 Yang</dc:creator>
  <cp:lastModifiedBy>Leon Yang</cp:lastModifiedBy>
  <cp:revision>830</cp:revision>
  <dcterms:created xsi:type="dcterms:W3CDTF">2021-02-28T22:09:00Z</dcterms:created>
  <dcterms:modified xsi:type="dcterms:W3CDTF">2024-10-04T17:13:17Z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2052-11.1.0.14036</vt:lpwstr>
  </property>
  <property fmtid="{D5CDD505-2E9C-101B-9397-08002B2CF9AE}" pid="3" name="ICV">
    <vt:lpwstr>1889F7E977E2449282041897C006D1A4_13</vt:lpwstr>
  </property>
</Properties>
</file>