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7"/>
  </p:notesMasterIdLst>
  <p:sldIdLst>
    <p:sldId id="849" r:id="rId2"/>
    <p:sldId id="1256" r:id="rId3"/>
    <p:sldId id="1259" r:id="rId4"/>
    <p:sldId id="1213" r:id="rId5"/>
    <p:sldId id="1260" r:id="rId6"/>
    <p:sldId id="1261" r:id="rId7"/>
    <p:sldId id="1262" r:id="rId8"/>
    <p:sldId id="1263" r:id="rId9"/>
    <p:sldId id="1264" r:id="rId10"/>
    <p:sldId id="1265" r:id="rId11"/>
    <p:sldId id="1266" r:id="rId12"/>
    <p:sldId id="1267" r:id="rId13"/>
    <p:sldId id="1268" r:id="rId14"/>
    <p:sldId id="1269" r:id="rId15"/>
    <p:sldId id="1270" r:id="rId16"/>
    <p:sldId id="1271" r:id="rId17"/>
    <p:sldId id="1272" r:id="rId18"/>
    <p:sldId id="1273" r:id="rId19"/>
    <p:sldId id="1274" r:id="rId20"/>
    <p:sldId id="1275" r:id="rId21"/>
    <p:sldId id="1276" r:id="rId22"/>
    <p:sldId id="1277" r:id="rId23"/>
    <p:sldId id="1278" r:id="rId24"/>
    <p:sldId id="1279" r:id="rId25"/>
    <p:sldId id="1280" r:id="rId26"/>
    <p:sldId id="1281" r:id="rId27"/>
    <p:sldId id="1282" r:id="rId28"/>
    <p:sldId id="1283" r:id="rId29"/>
    <p:sldId id="1299" r:id="rId30"/>
    <p:sldId id="1284" r:id="rId31"/>
    <p:sldId id="1285" r:id="rId32"/>
    <p:sldId id="1286" r:id="rId33"/>
    <p:sldId id="1287" r:id="rId34"/>
    <p:sldId id="1288" r:id="rId35"/>
    <p:sldId id="1289" r:id="rId36"/>
    <p:sldId id="1290" r:id="rId37"/>
    <p:sldId id="1291" r:id="rId38"/>
    <p:sldId id="1292" r:id="rId39"/>
    <p:sldId id="1293" r:id="rId40"/>
    <p:sldId id="1294" r:id="rId41"/>
    <p:sldId id="1295" r:id="rId42"/>
    <p:sldId id="1300" r:id="rId43"/>
    <p:sldId id="1296" r:id="rId44"/>
    <p:sldId id="1297" r:id="rId45"/>
    <p:sldId id="1298" r:id="rId46"/>
  </p:sldIdLst>
  <p:sldSz cx="9144000" cy="5143500" type="screen16x9"/>
  <p:notesSz cx="6858000" cy="9144000"/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2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1" autoAdjust="0"/>
    <p:restoredTop sz="0" autoAdjust="0"/>
  </p:normalViewPr>
  <p:slideViewPr>
    <p:cSldViewPr showGuides="1">
      <p:cViewPr>
        <p:scale>
          <a:sx n="100" d="100"/>
          <a:sy n="100" d="100"/>
        </p:scale>
        <p:origin x="-1022" y="-264"/>
      </p:cViewPr>
      <p:guideLst>
        <p:guide orient="horz" pos="1620"/>
        <p:guide pos="2876"/>
      </p:guideLst>
    </p:cSldViewPr>
  </p:slideViewPr>
  <p:outlineViewPr>
    <p:cViewPr>
      <p:scale>
        <a:sx n="33" d="100"/>
        <a:sy n="33" d="100"/>
      </p:scale>
      <p:origin x="34" y="1306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2E1D3-F534-4B3C-9EB2-6DCC39E34294}" type="datetimeFigureOut">
              <a:rPr lang="en-CA" smtClean="0"/>
              <a:t>2024-09-06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3F03A-D942-4AFF-81B7-D344BF8BA01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073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3F03A-D942-4AFF-81B7-D344BF8BA018}" type="slidenum">
              <a:rPr lang="en-CA" smtClean="0"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gradFill rotWithShape="1">
          <a:gsLst>
            <a:gs pos="0">
              <a:srgbClr val="3E3E35"/>
            </a:gs>
            <a:gs pos="47501">
              <a:srgbClr val="70706A"/>
            </a:gs>
            <a:gs pos="58501">
              <a:srgbClr val="7C7C77"/>
            </a:gs>
            <a:gs pos="100000">
              <a:srgbClr val="3E3E35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7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4680B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4680B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114550"/>
            <a:ext cx="8686800" cy="1102519"/>
          </a:xfrm>
        </p:spPr>
        <p:txBody>
          <a:bodyPr anchor="b">
            <a:noAutofit/>
          </a:bodyPr>
          <a:lstStyle>
            <a:lvl1pPr>
              <a:defRPr sz="60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3600450"/>
            <a:ext cx="8001000" cy="4000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11" name="灯片编号占位符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616E-460A-41C6-87F7-6E50302701E1}" type="slidenum">
              <a:rPr lang="en-US" altLang="zh-CN">
                <a:solidFill>
                  <a:srgbClr val="D7DAE1"/>
                </a:solidFill>
              </a:rPr>
              <a:t>‹#›</a:t>
            </a:fld>
            <a:endParaRPr lang="en-US" altLang="zh-CN">
              <a:solidFill>
                <a:srgbClr val="D7DAE1"/>
              </a:solidFill>
            </a:endParaRPr>
          </a:p>
        </p:txBody>
      </p:sp>
      <p:sp>
        <p:nvSpPr>
          <p:cNvPr id="12" name="页脚占位符 1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D7DAE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3C9B6-C6AA-4521-A0A0-771A4DD55D70}" type="datetime3">
              <a:rPr lang="zh-CN" altLang="en-US">
                <a:solidFill>
                  <a:srgbClr val="55554A"/>
                </a:solidFill>
              </a:rPr>
              <a:t>2024年9月6日星期五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7217B-BEEF-4D93-96E9-8118FF21A411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5448300" y="1552575"/>
            <a:ext cx="51435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 rot="5400000">
            <a:off x="5525294" y="1713706"/>
            <a:ext cx="51435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 rot="5400000">
            <a:off x="4538663" y="2497138"/>
            <a:ext cx="51435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7" name="图片 13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6" y="160735"/>
            <a:ext cx="1000125" cy="75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1017974"/>
            <a:ext cx="1447800" cy="3576649"/>
          </a:xfrm>
        </p:spPr>
        <p:txBody>
          <a:bodyPr vert="eaVert" anchor="b"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353175" cy="4388644"/>
          </a:xfrm>
        </p:spPr>
        <p:txBody>
          <a:bodyPr vert="eaVert"/>
          <a:lstStyle>
            <a:lvl1pPr>
              <a:buFont typeface="Wingdings" panose="05000000000000000000" pitchFamily="2" charset="2"/>
              <a:buChar char="u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DEC54-6D4C-4162-B571-EF9EA81DC2C0}" type="datetime3">
              <a:rPr lang="zh-CN" altLang="en-US">
                <a:solidFill>
                  <a:srgbClr val="55554A"/>
                </a:solidFill>
              </a:rPr>
              <a:t>2024年9月6日星期五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4767263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CC54C-A312-4638-BB09-760122D3D7F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Ø"/>
              <a:defRPr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gradFill rotWithShape="1">
          <a:gsLst>
            <a:gs pos="0">
              <a:srgbClr val="A0A3A8"/>
            </a:gs>
            <a:gs pos="47501">
              <a:srgbClr val="D0D3D9"/>
            </a:gs>
            <a:gs pos="58501">
              <a:srgbClr val="D2D5DA"/>
            </a:gs>
            <a:gs pos="100000">
              <a:srgbClr val="A0A3A8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1908572"/>
            <a:ext cx="9144000" cy="244197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2000250"/>
            <a:ext cx="9144000" cy="20550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4108848"/>
            <a:ext cx="9144000" cy="17740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19650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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8013" y="3195638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3200">
                <a:solidFill>
                  <a:srgbClr val="FFFFFF"/>
                </a:solidFill>
                <a:latin typeface="Franklin Gothic Book" pitchFamily="34" charset="0"/>
                <a:sym typeface="Wingdings" panose="05000000000000000000" pitchFamily="2" charset="2"/>
              </a:rPr>
              <a:t></a:t>
            </a:r>
            <a:endParaRPr lang="en-US" altLang="zh-CN" sz="3200">
              <a:solidFill>
                <a:srgbClr val="FFFFFF"/>
              </a:solidFill>
              <a:latin typeface="Franklin Gothic Book" pitchFamily="34" charset="0"/>
            </a:endParaRPr>
          </a:p>
        </p:txBody>
      </p:sp>
      <p:pic>
        <p:nvPicPr>
          <p:cNvPr id="9" name="图片 15" descr="AGCF_Logo150透明背景1深色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89360"/>
            <a:ext cx="1143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114550"/>
            <a:ext cx="8686800" cy="1097280"/>
          </a:xfrm>
        </p:spPr>
        <p:txBody>
          <a:bodyPr anchor="b">
            <a:noAutofit/>
          </a:bodyPr>
          <a:lstStyle>
            <a:lvl1pPr algn="ctr">
              <a:defRPr sz="6000" b="0" cap="none" baseline="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3600450"/>
            <a:ext cx="8001000" cy="41148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4767263"/>
            <a:ext cx="2895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6" y="3292079"/>
            <a:ext cx="1216025" cy="273844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80BDE66-8CD0-46E0-ADFF-C185EFD091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3115C-8B76-4425-A764-DE1DC9E9066A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56FA-624A-4BC6-BA19-F78C9CA25CD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00439-0681-4786-9A87-1A0F99C608BC}" type="datetime3">
              <a:rPr lang="zh-CN" altLang="en-US">
                <a:solidFill>
                  <a:srgbClr val="55554A"/>
                </a:solidFill>
              </a:rPr>
              <a:t>2024年9月6日星期五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CA31-49B0-44F7-9023-A88C74DD4F0E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E55F9-20D3-466A-BBB9-7B310D7DB210}" type="datetime3">
              <a:rPr lang="zh-CN" altLang="en-US">
                <a:solidFill>
                  <a:srgbClr val="55554A"/>
                </a:solidFill>
              </a:rPr>
              <a:t>2024年9月6日星期五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D41C-FEAD-4965-943D-A84FF7E6F7A7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5638800" cy="709613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289304"/>
            <a:ext cx="8247888" cy="3401568"/>
          </a:xfrm>
        </p:spPr>
        <p:txBody>
          <a:bodyPr/>
          <a:lstStyle>
            <a:lvl1pPr>
              <a:buFont typeface="Wingdings" panose="05000000000000000000" pitchFamily="2" charset="2"/>
              <a:buChar char="Ø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05740"/>
            <a:ext cx="2743200" cy="70866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2A40-33CF-4A79-933F-B5FC3BC9902B}" type="datetime3">
              <a:rPr lang="zh-CN" altLang="en-US">
                <a:solidFill>
                  <a:srgbClr val="55554A"/>
                </a:solidFill>
              </a:rPr>
              <a:t>2024年9月6日星期五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AAFEF-CB30-4EEE-AA69-1F602477EFAF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21444"/>
            <a:ext cx="2971800" cy="8643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6145213" y="100013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287780"/>
            <a:ext cx="8249920" cy="339852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5638800" cy="75438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171450"/>
            <a:ext cx="2819400" cy="7543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AA213-04D5-49A6-A31A-AFB86F89DD35}" type="datetime3">
              <a:rPr lang="zh-CN" altLang="en-US">
                <a:solidFill>
                  <a:srgbClr val="55554A"/>
                </a:solidFill>
              </a:rPr>
              <a:t>2024年9月6日星期五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55554A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078A-61A4-41A6-96D6-3B4F0DB86023}" type="slidenum">
              <a:rPr lang="en-US" altLang="zh-CN">
                <a:solidFill>
                  <a:srgbClr val="55554A"/>
                </a:solidFill>
              </a:rPr>
              <a:t>‹#›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010"/>
            <a:ext cx="9144000" cy="1090613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6207"/>
            <a:ext cx="9144000" cy="86558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6922"/>
            <a:ext cx="7329488" cy="8334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defRPr sz="1200">
                <a:solidFill>
                  <a:schemeClr val="tx2"/>
                </a:solidFill>
                <a:latin typeface="Franklin Gothic Book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7E9B1-5DFC-408D-AEC5-D380FDDEAA58}" type="slidenum">
              <a:rPr lang="en-US" altLang="zh-CN">
                <a:solidFill>
                  <a:srgbClr val="55554A"/>
                </a:solidFill>
                <a:ea typeface="SimSun" panose="02010600030101010101" pitchFamily="2" charset="-122"/>
              </a:rPr>
              <a:t>‹#›</a:t>
            </a:fld>
            <a:endParaRPr lang="en-US" altLang="zh-CN">
              <a:solidFill>
                <a:srgbClr val="55554A"/>
              </a:solidFill>
              <a:ea typeface="SimSun" panose="02010600030101010101" pitchFamily="2" charset="-122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026319"/>
            <a:ext cx="9144000" cy="111919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FFFFFF"/>
              </a:solidFill>
              <a:ea typeface="SimSun" panose="02010600030101010101" pitchFamily="2" charset="-122"/>
            </a:endParaRPr>
          </a:p>
        </p:txBody>
      </p:sp>
      <p:pic>
        <p:nvPicPr>
          <p:cNvPr id="1034" name="图片 9" descr="AGCF_Logo150透明背景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6" y="214313"/>
            <a:ext cx="881063" cy="66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Arial" panose="020B0604020202020204" pitchFamily="34" charset="0"/>
          <a:ea typeface="+mn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48774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EB8E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E3B65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00150"/>
            <a:ext cx="9144000" cy="3943350"/>
          </a:xfrm>
        </p:spPr>
        <p:txBody>
          <a:bodyPr/>
          <a:lstStyle/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6600" b="1" dirty="0">
                <a:solidFill>
                  <a:srgbClr val="FF0000"/>
                </a:solidFill>
                <a:latin typeface="+mn-ea"/>
                <a:cs typeface="Times New Roman"/>
              </a:rPr>
              <a:t>拥有产业、进入命定</a:t>
            </a:r>
            <a:endParaRPr lang="en-CA" sz="6600" kern="100" dirty="0">
              <a:solidFill>
                <a:srgbClr val="FF0000"/>
              </a:solidFill>
              <a:latin typeface="+mn-ea"/>
              <a:cs typeface="Times New Roman"/>
            </a:endParaRPr>
          </a:p>
          <a:p>
            <a:pPr marL="0" marR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5400" b="1" dirty="0">
                <a:solidFill>
                  <a:srgbClr val="2E24FC"/>
                </a:solidFill>
                <a:latin typeface="+mn-ea"/>
                <a:cs typeface="Times New Roman"/>
              </a:rPr>
              <a:t>——</a:t>
            </a:r>
            <a:r>
              <a:rPr lang="en-US" sz="5400" b="1" dirty="0">
                <a:solidFill>
                  <a:srgbClr val="2E24FC"/>
                </a:solidFill>
                <a:latin typeface="+mn-ea"/>
                <a:cs typeface="Times New Roman"/>
              </a:rPr>
              <a:t>5785</a:t>
            </a:r>
            <a:r>
              <a:rPr lang="zh-CN" altLang="en-US" sz="5400" b="1" dirty="0">
                <a:solidFill>
                  <a:srgbClr val="2E24FC"/>
                </a:solidFill>
                <a:latin typeface="+mn-ea"/>
                <a:cs typeface="Times New Roman"/>
              </a:rPr>
              <a:t>年主题</a:t>
            </a:r>
            <a:endParaRPr lang="en-US" altLang="zh-CN" sz="5400" b="1" dirty="0">
              <a:solidFill>
                <a:srgbClr val="2E24FC"/>
              </a:solidFill>
              <a:ea typeface="KaiTi"/>
              <a:cs typeface="Times New Roman"/>
            </a:endParaRPr>
          </a:p>
          <a:p>
            <a:pPr marL="0" marR="0" indent="0" algn="ctr">
              <a:spcBef>
                <a:spcPts val="2400"/>
              </a:spcBef>
              <a:spcAft>
                <a:spcPts val="0"/>
              </a:spcAft>
              <a:buNone/>
            </a:pP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周小安牧师</a:t>
            </a:r>
            <a:endParaRPr lang="en-CA" sz="3200" b="1" kern="100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  <a:cs typeface="Times New Roman" panose="02020603050405020304"/>
            </a:endParaRP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2024</a:t>
            </a: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年</a:t>
            </a:r>
            <a:r>
              <a:rPr lang="en-US" altLang="zh-CN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9</a:t>
            </a: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月</a:t>
            </a:r>
            <a:r>
              <a:rPr lang="en-US" altLang="zh-CN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8</a:t>
            </a:r>
            <a:r>
              <a:rPr lang="zh-CN" altLang="en-US" sz="3200" b="1" kern="100" dirty="0">
                <a:solidFill>
                  <a:srgbClr val="0070C0"/>
                </a:solidFill>
                <a:latin typeface="KaiTi" panose="02010609060101010101" charset="-122"/>
                <a:ea typeface="KaiTi" panose="02010609060101010101" charset="-122"/>
                <a:cs typeface="DengXian" panose="02010600030101010101" charset="-122"/>
                <a:sym typeface="+mn-ea"/>
              </a:rPr>
              <a:t>日</a:t>
            </a:r>
            <a:endParaRPr lang="en-US" altLang="zh-CN" sz="3200" b="1" dirty="0">
              <a:solidFill>
                <a:srgbClr val="0070C0"/>
              </a:solidFill>
              <a:latin typeface="KaiTi" panose="02010609060101010101" charset="-122"/>
              <a:ea typeface="KaiTi" panose="02010609060101010101" charset="-122"/>
            </a:endParaRPr>
          </a:p>
          <a:p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三、从终极目标看佳恩教会的产业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    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（二）通过历史回顾来看佳恩的终极目标和产业</a:t>
            </a:r>
            <a:endParaRPr lang="en-CA" sz="30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虽然通过历史回顾可以看到佳恩的终极目标，但这需要特殊的眼光。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主要是因为佳恩的历史还没有写完，就像一个工程仍在施工中，不容易看见全貌。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但是，神已经向我们启示了佳恩的终极目标，就是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末世新妇异象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 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47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四、从末世神学看佳恩的产业</a:t>
            </a:r>
            <a: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（一）末世论与末世神学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末世论是狭义的末世教义，是专门研究圣经中关于地球和人类历史终结时的预言而形成的教义。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末世神学则是广义的末世教义，是通过研究全本圣经，从而发现神最终极的计划和目标。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 </a:t>
            </a:r>
            <a:endParaRPr lang="en-CA" sz="28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47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四、从末世神学看佳恩的产业</a:t>
            </a:r>
            <a: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末世神学虽然内容十分丰富深奥，但基本架构并不复杂，其中涉及了三个主题和两个关系：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三个主题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是：</a:t>
            </a:r>
            <a:r>
              <a:rPr 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1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、创造，</a:t>
            </a:r>
            <a:r>
              <a:rPr 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2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、救赎和</a:t>
            </a:r>
            <a:r>
              <a:rPr 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3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、末世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（狭义）。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两个关系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是：</a:t>
            </a:r>
            <a:r>
              <a:rPr 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1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、创造和救赎的关系，</a:t>
            </a:r>
            <a:r>
              <a:rPr 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2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、救赎和末世的关系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39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四、从末世神学看佳恩的产业</a:t>
            </a:r>
            <a: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创造和救赎的关系是：救赎不仅解决人类始祖犯罪堕落带来的后果，而且成全创造的原初目的。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救赎与末世（狭义）的关系是：末世（狭义）成全救赎的目的，也就是成全创造的原初目的。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39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四、从末世神学看佳恩的产业</a:t>
            </a:r>
            <a: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（二）从末世神学看佳恩的产业：末世新妇异象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神起初创造人类的终极目的是什么？又是如何实现的？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我们在这里先从使徒保罗的角度来回答这个问题，下一节我们再从启示录的角度来回答同一个问题。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28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39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四、从末世神学看佳恩的产业</a:t>
            </a:r>
            <a: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弗五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25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下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-27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，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31-32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</a:t>
            </a:r>
            <a:r>
              <a:rPr lang="en-US" sz="32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……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正如基督爱教会，为教会舍己。要用水籍着道将教会洗净，成为圣洁，可以献给自己，作个荣耀的教会，毫无玷污、皱纹等类的病，乃是圣洁没有瑕疵的。</a:t>
            </a:r>
            <a:r>
              <a:rPr lang="en-US" sz="3200" b="1" kern="100" dirty="0">
                <a:solidFill>
                  <a:srgbClr val="FF0000"/>
                </a:solidFill>
                <a:latin typeface="KaiTi"/>
                <a:ea typeface="DengXian"/>
                <a:cs typeface="Times New Roman"/>
              </a:rPr>
              <a:t>……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为这个缘故，人要离开父母，与妻子连合，二人成为一体。这是极大的奥秘，但我是指着基督和教会说的。”</a:t>
            </a:r>
            <a:endParaRPr lang="en-CA" sz="32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39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四、从末世神学看佳恩的产业</a:t>
            </a:r>
            <a: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在这里，保罗把亚当和夏娃的婚姻关系视为基督和教会的关系的预表，并把这个预表称为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“极大的奥秘”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这就是说，神起初创造人类的终极目的就隐含在亚当和夏娃的婚姻奥秘中，那就是要为祂的儿子预备一个新妇。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虽然始祖的犯罪堕落使人类偏离了这个终极目的，但籍着耶稣基督的救赎，这个终极目的又回到正轨上来了 （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即：救赎满足创造的原初目的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39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四、从末世神学看佳恩的产业</a:t>
            </a:r>
            <a:r>
              <a:rPr lang="en-US" altLang="zh-CN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:</a:t>
            </a:r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 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当末日基督再来时，这个救赎的目标就得以完全实现（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即：末世满足救赎的目的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），届时将举行盛大荣耀的羔羊的婚宴。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由此可见，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从末世神学来看，神创造人类的终极目的是要为祂儿子预备一个新妇。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这个终极目的也正是佳恩教会的产业：末世新妇异象。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 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28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39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有关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新妇的</a:t>
            </a:r>
            <a:r>
              <a:rPr lang="zh-CN" altLang="en-US" sz="3200" b="1" kern="1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奥秘，圣经中其他书卷只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含有种子，启示录才包括全貌。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实际上，新约圣经中第一次出现“新妇”一词是在启示录十九</a:t>
            </a:r>
            <a:r>
              <a:rPr 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7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altLang="zh-CN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（一）启示录的奥秘结构</a:t>
            </a:r>
            <a:r>
              <a:rPr 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启示录是一卷奥秘之书，它就像一个洋葱，大体上可以分为两个部分：外层部分和内层部分。</a:t>
            </a: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339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我们可以把启示录的奥秘用一个公式表达如下：</a:t>
            </a:r>
            <a:endParaRPr lang="en-US" altLang="zh-CN" sz="3000" b="1" kern="100" dirty="0">
              <a:solidFill>
                <a:schemeClr val="tx1"/>
              </a:solidFill>
              <a:latin typeface="Calibri"/>
              <a:ea typeface="DengXian"/>
              <a:cs typeface="DengXi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启示录的奥秘 </a:t>
            </a:r>
            <a:r>
              <a:rPr lang="en-US" sz="3000" b="1" kern="100" dirty="0">
                <a:solidFill>
                  <a:srgbClr val="FF0000"/>
                </a:solidFill>
                <a:latin typeface="DengXian"/>
                <a:ea typeface="DengXian"/>
                <a:cs typeface="DengXian"/>
              </a:rPr>
              <a:t>= 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外层部分的奥秘 </a:t>
            </a:r>
            <a:r>
              <a:rPr lang="en-US" sz="3000" b="1" kern="100" dirty="0">
                <a:solidFill>
                  <a:srgbClr val="FF0000"/>
                </a:solidFill>
                <a:latin typeface="DengXian"/>
                <a:ea typeface="DengXian"/>
                <a:cs typeface="DengXian"/>
              </a:rPr>
              <a:t>+ 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内层部分的奥秘   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                     </a:t>
            </a: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	</a:t>
            </a:r>
            <a:r>
              <a:rPr lang="en-US" altLang="zh-CN" sz="30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                                                                                     (</a:t>
            </a:r>
            <a:r>
              <a:rPr lang="en-US" sz="3000" b="1" kern="100" dirty="0">
                <a:solidFill>
                  <a:srgbClr val="FF0000"/>
                </a:solidFill>
                <a:latin typeface="DengXian"/>
                <a:ea typeface="DengXian"/>
                <a:cs typeface="DengXian"/>
              </a:rPr>
              <a:t>1)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 </a:t>
            </a:r>
            <a:endParaRPr lang="en-CA" sz="30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其中，外层部分的奥秘一般称作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“七年大灾”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的奥秘，其中又包括了众多和大大小小的奥秘，就如七印、七号、七雷、七碗、两个见证人、男孩子、十四万四千人、海兽、地兽、大淫妇、兽印和兽的数目六六六等等。 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19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B42D47E-4DAD-B215-337E-939E00CA2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0"/>
            <a:ext cx="9135035" cy="39433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6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	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诗篇十六</a:t>
            </a:r>
            <a:r>
              <a:rPr lang="en-US" sz="36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6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“用绳量给我的地界，坐落在佳美之处，我的产业实在美好。”</a:t>
            </a:r>
            <a:endParaRPr lang="en-CA" sz="36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6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	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路十五</a:t>
            </a:r>
            <a:r>
              <a:rPr lang="en-US" sz="36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31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“父亲对他说：‘儿啊！你常和我同在，我一切所有的，都是你的。’”</a:t>
            </a:r>
            <a:endParaRPr lang="en-CA" sz="36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endParaRPr lang="en-US" sz="2800" b="1" dirty="0">
              <a:solidFill>
                <a:srgbClr val="FF0000"/>
              </a:solidFill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84AD2D4A-9A9F-CE41-C7C7-AA67B88D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02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内层部分的奥秘叫做核心奥秘，又包括了三层奥秘，它们分别是：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b="1" kern="100" dirty="0">
                <a:solidFill>
                  <a:srgbClr val="FF0000"/>
                </a:solidFill>
                <a:latin typeface="DengXian"/>
                <a:ea typeface="DengXian"/>
                <a:cs typeface="DengXian"/>
              </a:rPr>
              <a:t>1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、全备福音或整全救恩的奥秘：其中包括了基督两次降临地上（双焦点），和基督救恩的入门和目标。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indent="68580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2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、两类得胜者的奥秘；和</a:t>
            </a:r>
            <a:endParaRPr lang="en-CA" sz="28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indent="68580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3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、新妇的奥秘。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dirty="0">
                <a:solidFill>
                  <a:schemeClr val="tx1"/>
                </a:solidFill>
                <a:ea typeface="DengXian"/>
                <a:cs typeface="DengXian"/>
              </a:rPr>
              <a:t>由此可见，新妇的奥秘是启示录中最核心的奥秘，也是全本圣经中最核心的奥秘。</a:t>
            </a:r>
            <a:endParaRPr lang="zh-CN" altLang="en-US" sz="30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HanWang WeiBeiMedium-Gb5"/>
              </a:rPr>
              <a:t>      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DengXian"/>
                <a:cs typeface="HanWang WeiBeiMedium-Gb5"/>
              </a:rPr>
              <a:t>（二）两类得胜者的奥秘</a:t>
            </a:r>
            <a:endParaRPr lang="en-CA" sz="36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许多人都知道，启示录二、三两章记载了基督写给七间教会的信；在每一封信中，基督都给得胜者一个应许。但是，很少有人知道，这七个应许可以分为两类，是分别给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两类得胜者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的应许。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实际上，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新妇的奥秘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就是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两类得胜者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的奥秘，因为只有启示录才清楚地告诉我们，这两类得胜者的永恒结局大不相同：一类得胜者住在圣城新耶路撒冷城内，另一类则住在城外，允许进城。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	</a:t>
            </a:r>
            <a:r>
              <a:rPr lang="en-US" sz="2800" b="1" kern="100" dirty="0">
                <a:solidFill>
                  <a:srgbClr val="FF0000"/>
                </a:solidFill>
                <a:latin typeface="DengXian"/>
                <a:ea typeface="DengXian"/>
                <a:cs typeface="DengXian"/>
              </a:rPr>
              <a:t>1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、第一类得胜者的应许</a:t>
            </a:r>
            <a:endParaRPr lang="en-CA" altLang="zh-CN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	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（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1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）士每拿教会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FangSong"/>
                <a:cs typeface="FangSong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“得胜的，必不受第二次死的害。”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（启二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11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下）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	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（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2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）撒狄教会：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“凡得胜的，我必不从生命册上涂抹他的名。”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（启三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5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）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74295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FangSong"/>
              </a:rPr>
              <a:t>显然，这些对得胜者的应许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表示仅仅得救，没有失落救恩。这个得胜是第一类得胜，可以被称为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“持守救恩”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的得胜（林前十五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1-2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）。 </a:t>
            </a: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	</a:t>
            </a:r>
            <a:r>
              <a:rPr lang="en-US" sz="3200" b="1" kern="100" dirty="0">
                <a:solidFill>
                  <a:srgbClr val="FF0000"/>
                </a:solidFill>
                <a:latin typeface="DengXian"/>
                <a:ea typeface="DengXian"/>
                <a:cs typeface="DengXian"/>
              </a:rPr>
              <a:t>2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、第二类得胜者的应许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FangSong"/>
                <a:cs typeface="FangSong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（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1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）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DengXian"/>
              </a:rPr>
              <a:t>推雅推喇教会：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“那得胜又遵守我命令到底的，我要赐给他权柄制伏列国。他必用铁杖辖管他们，将他们如同窑户的瓦器打得粉碎，像我从我父领受的权柄一样。我又要把晨星赐给他。”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（启二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26-27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）</a:t>
            </a: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	</a:t>
            </a:r>
            <a:r>
              <a:rPr lang="zh-CN" altLang="en-US" sz="36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（</a:t>
            </a:r>
            <a:r>
              <a:rPr lang="en-US" sz="36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2</a:t>
            </a:r>
            <a:r>
              <a:rPr lang="zh-CN" altLang="en-US" sz="36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）非拉铁非教会：</a:t>
            </a:r>
            <a:r>
              <a:rPr lang="zh-CN" altLang="en-US" sz="36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“得胜的，我要叫他在我神的殿中作柱子，他也必不再从那里出去。我又要将我神的名和我神城的名（这城就是从天上、从我神那里降下来的新耶路撒冷），并我的新名，都写在他上面。”</a:t>
            </a:r>
            <a:r>
              <a:rPr lang="zh-CN" altLang="en-US" sz="36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（启三</a:t>
            </a:r>
            <a:r>
              <a:rPr lang="en-US" sz="36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10, 12</a:t>
            </a:r>
            <a:r>
              <a:rPr lang="zh-CN" altLang="en-US" sz="36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）</a:t>
            </a:r>
            <a:endParaRPr lang="en-CA" sz="36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（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3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）老底嘉教会：</a:t>
            </a:r>
            <a:r>
              <a:rPr lang="zh-CN" altLang="en-US" sz="36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“得胜的，我要赐他在我宝座上与我同坐，就如我得了胜，在我父的宝座上与他同坐一般。”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（启三</a:t>
            </a:r>
            <a:r>
              <a:rPr 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21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FangSong"/>
              </a:rPr>
              <a:t>）</a:t>
            </a:r>
            <a:endParaRPr lang="en-US" altLang="zh-CN" sz="32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DengXi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DengXian"/>
              </a:rPr>
              <a:t>首先，</a:t>
            </a:r>
            <a:r>
              <a:rPr lang="zh-CN" altLang="en-US" sz="36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/>
              </a:rPr>
              <a:t>“赐给他权柄制伏列国”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DengXian"/>
              </a:rPr>
              <a:t>是给君王的应许，这是救恩的最高目标。这也是给</a:t>
            </a:r>
            <a:r>
              <a:rPr lang="zh-CN" altLang="en-US" sz="36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DengXian"/>
              </a:rPr>
              <a:t>“男孩子”</a:t>
            </a:r>
            <a:r>
              <a:rPr lang="zh-CN" altLang="en-US" sz="3200" b="1" kern="100" dirty="0">
                <a:solidFill>
                  <a:schemeClr val="tx1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DengXian"/>
              </a:rPr>
              <a:t>（启十二章）的应许。</a:t>
            </a:r>
            <a:endParaRPr lang="en-CA" sz="3200" b="1" kern="100" dirty="0">
              <a:solidFill>
                <a:schemeClr val="tx1"/>
              </a:solidFill>
              <a:latin typeface="DengXian" panose="02010600030101010101" pitchFamily="2" charset="-122"/>
              <a:ea typeface="DengXian" panose="02010600030101010101" pitchFamily="2" charset="-122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</a:t>
            </a: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其次，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DengXian"/>
              </a:rPr>
              <a:t>“将我神的名和我神城的名（这城就是从天上、从我神那里降下来的新耶路撒冷），并我的新名，都写在他上面。”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这是给新妇的应许，也是救恩的最高应许。</a:t>
            </a:r>
            <a:endParaRPr lang="en-US" altLang="zh-CN" sz="3200" b="1" kern="100" dirty="0">
              <a:solidFill>
                <a:schemeClr val="tx1"/>
              </a:solidFill>
              <a:latin typeface="Calibri"/>
              <a:ea typeface="DengXian"/>
              <a:cs typeface="DengXi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第三，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DengXian"/>
              </a:rPr>
              <a:t>“赐他在我宝座上与我同坐”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是给君王的应许，也是最高的救恩应许。</a:t>
            </a:r>
            <a:endParaRPr lang="en-US" altLang="zh-CN" sz="3200" b="1" kern="100" dirty="0">
              <a:solidFill>
                <a:schemeClr val="tx1"/>
              </a:solidFill>
              <a:latin typeface="Calibri"/>
              <a:ea typeface="DengXian"/>
              <a:cs typeface="DengXi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总之，第二类得胜者的应许是给君王、新妇和祭司的应许，是救恩的最高应许。</a:t>
            </a:r>
            <a:endParaRPr lang="en-US" altLang="zh-CN" sz="2800" kern="100" dirty="0">
              <a:solidFill>
                <a:schemeClr val="tx1"/>
              </a:solidFill>
              <a:latin typeface="Calibri"/>
              <a:ea typeface="DengXian"/>
              <a:cs typeface="DengXian"/>
            </a:endParaRPr>
          </a:p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值得特别留意的是，这两类得胜者的最终结局和标记都是不同的：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第一类得胜的最终结局是在千禧年之后才经历复活，并在新天新地中住在城外，允许进城；他们的标记是：名字记在生命册或羔羊的生命册上。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</a:t>
            </a: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28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AF89DAF-6750-2318-7DB9-55D579776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922"/>
            <a:ext cx="8001000" cy="833438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AF101F3F-65DB-78E5-6678-94B91AB05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1"/>
            <a:ext cx="9144000" cy="3840956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	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第二类得胜者的最终结局是在基督再来之时经历被提与复活，进入羔羊婚宴和千禧年，并成为圣城新耶路撒冷的一部分；</a:t>
            </a:r>
            <a:endParaRPr lang="en-US" altLang="zh-CN" sz="3600" b="1" kern="100" dirty="0">
              <a:solidFill>
                <a:srgbClr val="FF0000"/>
              </a:solidFill>
              <a:latin typeface="Calibri"/>
              <a:ea typeface="DengXian"/>
              <a:cs typeface="DengXian"/>
            </a:endParaRPr>
          </a:p>
          <a:p>
            <a:pPr marL="0" indent="0">
              <a:buNone/>
            </a:pPr>
            <a:r>
              <a:rPr lang="en-US" altLang="zh-CN" sz="36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	</a:t>
            </a:r>
            <a:r>
              <a:rPr lang="zh-CN" altLang="en-US" sz="36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他们的标记是：父和子的名字写在他们额上。</a:t>
            </a:r>
            <a:endParaRPr lang="en-CA" sz="36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0BD808BD-883B-B49F-03C6-BEB3A28E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29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67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1F527AC-E71D-8038-DA39-229FB3EC9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0"/>
            <a:ext cx="9067800" cy="3943349"/>
          </a:xfrm>
        </p:spPr>
        <p:txBody>
          <a:bodyPr/>
          <a:lstStyle/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我们进入了犹太新年</a:t>
            </a:r>
            <a:r>
              <a:rPr 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5785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年（</a:t>
            </a:r>
            <a:r>
              <a:rPr 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9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月</a:t>
            </a:r>
            <a:r>
              <a:rPr 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3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日）。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诗篇六十五</a:t>
            </a:r>
            <a:r>
              <a:rPr 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11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“你以恩典为年岁的冠冕，你的路径都滴下脂油。”</a:t>
            </a:r>
            <a:endParaRPr lang="en-CA" sz="36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这个月也正是佳恩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29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周年庆的日子。回顾佳恩过去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29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年走过的历程，我们心中不禁充满了对阿爸天父的感恩之情。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C40957DD-9785-02B5-10F4-2C291B9E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3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93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HanWang WeiBeiMedium-Gb5"/>
              </a:rPr>
              <a:t>       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HanWang WeiBeiMedium-Gb5"/>
              </a:rPr>
              <a:t>（三）新妇的奥秘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最后我们来看新妇的奥秘。这个奥秘在启示录中是最后才揭开的奥秘。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事实上，启示录直到十九章开始，才首次出现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“新妇”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这个词，并且总共出现了四次。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可见，启示录中新妇的奥秘要到十九章才开始揭开，它是启示录中最核心的奥秘。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3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FangSong"/>
                <a:cs typeface="FangSong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启十九</a:t>
            </a:r>
            <a:r>
              <a:rPr 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7-8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“我们要欢喜快乐，将荣耀归给祂。因为羔羊婚娶的时候到了，新妇也自己预备好了，就蒙恩得穿光明洁白的细麻衣。这细麻衣就是圣徒所行的义。”</a:t>
            </a:r>
            <a:endParaRPr lang="en-CA" sz="3200" kern="1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启二十一</a:t>
            </a:r>
            <a:r>
              <a:rPr 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2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“我又看见圣城新耶路撒冷由神那里从天而降，预备好了，就如新妇装饰整齐，等候丈夫。”</a:t>
            </a:r>
            <a:endParaRPr lang="en-CA" sz="3200" kern="1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06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FangSong"/>
                <a:cs typeface="FangSong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启二十一</a:t>
            </a:r>
            <a:r>
              <a:rPr 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9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“拿着七个金碗，盛满末后七灾的七位天使中，有一位来对我说：‘你到这里来，我要将新妇，就是羔羊的妻，指给你看。’”</a:t>
            </a:r>
            <a:endParaRPr lang="en-CA" sz="3200" kern="1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启二十二</a:t>
            </a:r>
            <a:r>
              <a:rPr 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17</a:t>
            </a:r>
            <a:r>
              <a:rPr lang="zh-CN" altLang="en-US" sz="3200" b="1" kern="1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：</a:t>
            </a:r>
            <a:r>
              <a:rPr lang="zh-CN" altLang="en-US" sz="32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FangSong"/>
              </a:rPr>
              <a:t>“圣灵和新妇都说：‘来！’听见的人也该说：‘来！’口渴的人也当来；愿意的，都可以白白取生命的水喝。”</a:t>
            </a:r>
            <a:endParaRPr lang="en-CA" sz="3200" kern="1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32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062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6858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为什么新妇的奥秘一直要到启示录十九章才揭开呢？因为在教会时代还没有过去的时候，新妇必须是隐藏的，或者更准确地说，新妇还没有成型。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只有当教会时代要结束的时候，或基督再临的时候，或举办羔羊婚宴的时候，这个奥秘才完全被揭开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。</a:t>
            </a:r>
            <a:r>
              <a:rPr lang="en-US" sz="28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                                                                    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为什么说新妇的奥秘是启示录中最核心的奥秘呢？这不仅是因为它是一个最后才完全启示出来的奥秘，更是因为它是关乎神创造和救赎人类最终极的心意和目的。</a:t>
            </a:r>
            <a:endParaRPr lang="en-CA" sz="28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062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诗篇十六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6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6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“用绳量给我的地界，坐落在佳美之处，我的产业实在美好。”</a:t>
            </a:r>
            <a:endParaRPr lang="en-CA" sz="3600" b="1" kern="1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神把新妇的奥秘开启并且托付给佳恩教会，这是神对佳恩教会的厚恩和拣选。新妇的奥秘就是佳恩的产业：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末世新妇异象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062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路十五</a:t>
            </a:r>
            <a:r>
              <a:rPr lang="en-US" sz="3200" b="1" kern="100" dirty="0">
                <a:solidFill>
                  <a:schemeClr val="tx1"/>
                </a:solidFill>
                <a:latin typeface="KaiTi"/>
                <a:ea typeface="DengXian"/>
                <a:cs typeface="Times New Roman"/>
              </a:rPr>
              <a:t>31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KaiTi"/>
                <a:cs typeface="Times New Roman"/>
              </a:rPr>
              <a:t>：</a:t>
            </a:r>
            <a:r>
              <a:rPr lang="zh-CN" altLang="en-US" sz="3600" b="1" kern="1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cs typeface="Times New Roman"/>
              </a:rPr>
              <a:t>“父亲对他说：‘儿啊！你常和我同在，我一切所有的，都是你的。’”</a:t>
            </a:r>
            <a:endParaRPr lang="en-CA" sz="3600" kern="1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只有看重这份产业，拥有这份产业，并且愿意为此付上任何代价的佳恩人才能最终获得这份产业。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06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启十七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DengXian"/>
              </a:rPr>
              <a:t>14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下：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KaiTi"/>
                <a:cs typeface="DengXian"/>
              </a:rPr>
              <a:t>“同着羔羊的，就是蒙召、被选、有忠心的，也必得胜。”</a:t>
            </a:r>
            <a:endParaRPr lang="en-CA" sz="36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这里所说的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KaiTi"/>
                <a:cs typeface="DengXian"/>
              </a:rPr>
              <a:t>“同着羔羊的”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不是指天使，也不是全体教会成员，而是指新妇或第二类得胜者。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我盼望每一个佳恩的家人都能拥有和持守佳恩的产业，并最终获得这份无比荣耀的产业。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06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五、从启示录看佳恩的产业：末世新妇异象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每一个来到佳恩的家人都是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蒙召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作新妇的；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然而，只有那些委身佳恩教会并且拥有佳恩新妇异象和产业的家人，才是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被拣选的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；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并且，只有那些为了预备自己成为新妇，甘愿付上任何代价的家人，才是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有忠心的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DengXian"/>
              </a:rPr>
              <a:t>新妇。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我盼望每一个佳恩的家人都能拥有和持守佳恩的产业，并甘愿为获得这份无比荣耀的产业而付上任何代价。</a:t>
            </a:r>
            <a:endParaRPr lang="en-CA" sz="28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DengXian"/>
              </a:rPr>
              <a:t>没有付不起的代价，只有看不见的价值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DengXian"/>
              </a:rPr>
              <a:t>！</a:t>
            </a:r>
            <a:endParaRPr lang="en-CA" sz="28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062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六、拥有产业、进入命定的两个条件和功课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如何才能拥有佳恩的产业，进入佳恩的命定呢？关键在于同时拥有佳恩双重遮盖的产业。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（一）拥有锡安或回家的产业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锡安或回家的产业非常丰富。从大体上说，就是神家文化，包括尊荣、真爱和真实文化。我们要籍着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爱住千家</a:t>
            </a:r>
            <a:r>
              <a:rPr lang="en-US" altLang="zh-CN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的帮助，来领受并且拥有这份产业。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062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六、拥有产业、进入命定的两个条件和功课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这里的一个关键是：只有经历破碎才能带出尊荣、真爱和真实，只有自己先破碎，才能给他人带来尊荣、真爱和真实。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r>
              <a:rPr lang="en-US" sz="3200" b="1" kern="100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、按立牧师的见证。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rgbClr val="2E24FC"/>
                </a:solidFill>
                <a:latin typeface="DengXian"/>
                <a:ea typeface="DengXian"/>
                <a:cs typeface="Times New Roman"/>
              </a:rPr>
              <a:t>	2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、建立世代同行的教会。</a:t>
            </a:r>
            <a:endParaRPr lang="en-CA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39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0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佳恩成立</a:t>
            </a:r>
            <a:r>
              <a:rPr 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29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周年回顾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lvl="0" indent="800100">
              <a:spcBef>
                <a:spcPts val="600"/>
              </a:spcBef>
              <a:spcAft>
                <a:spcPts val="0"/>
              </a:spcAft>
              <a:buClr>
                <a:srgbClr val="F4680B"/>
              </a:buClr>
              <a:buNone/>
            </a:pPr>
            <a:r>
              <a:rPr lang="zh-CN" alt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回顾佳恩过去</a:t>
            </a:r>
            <a:r>
              <a:rPr 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29</a:t>
            </a:r>
            <a:r>
              <a:rPr lang="zh-CN" alt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年的历程，我们大体上走过了四个阶段：</a:t>
            </a:r>
            <a:endParaRPr lang="en-CA" sz="3000" b="1" kern="100" dirty="0">
              <a:solidFill>
                <a:prstClr val="black"/>
              </a:solidFill>
              <a:latin typeface="Calibri"/>
              <a:ea typeface="DengXian"/>
              <a:cs typeface="Times New Roman"/>
            </a:endParaRPr>
          </a:p>
          <a:p>
            <a:pPr marL="0" lvl="0" indent="0">
              <a:spcBef>
                <a:spcPts val="600"/>
              </a:spcBef>
              <a:spcAft>
                <a:spcPts val="0"/>
              </a:spcAft>
              <a:buClr>
                <a:srgbClr val="F4680B"/>
              </a:buClr>
              <a:buNone/>
            </a:pP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一、孕育阶段：</a:t>
            </a:r>
            <a:r>
              <a:rPr 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1990-1998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年</a:t>
            </a:r>
            <a:endParaRPr lang="en-CA" sz="30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lvl="1" indent="800100">
              <a:spcBef>
                <a:spcPts val="600"/>
              </a:spcBef>
              <a:spcAft>
                <a:spcPts val="0"/>
              </a:spcAft>
              <a:buClr>
                <a:srgbClr val="ABB19F"/>
              </a:buClr>
              <a:buNone/>
            </a:pPr>
            <a:r>
              <a:rPr lang="zh-CN" alt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我</a:t>
            </a:r>
            <a:r>
              <a:rPr 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1990</a:t>
            </a:r>
            <a:r>
              <a:rPr lang="zh-CN" alt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年信主，信主</a:t>
            </a:r>
            <a:r>
              <a:rPr 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2</a:t>
            </a:r>
            <a:r>
              <a:rPr lang="zh-CN" alt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年后读神学，并且在神学院学习了</a:t>
            </a:r>
            <a:r>
              <a:rPr 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6</a:t>
            </a:r>
            <a:r>
              <a:rPr lang="zh-CN" alt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年。</a:t>
            </a:r>
            <a:endParaRPr lang="en-CA" sz="3000" b="1" kern="100" dirty="0">
              <a:solidFill>
                <a:prstClr val="black"/>
              </a:solidFill>
              <a:latin typeface="Calibri"/>
              <a:ea typeface="DengXian"/>
              <a:cs typeface="Times New Roman"/>
            </a:endParaRPr>
          </a:p>
          <a:p>
            <a:pPr marL="0" lvl="0" indent="800100">
              <a:spcBef>
                <a:spcPts val="600"/>
              </a:spcBef>
              <a:spcAft>
                <a:spcPts val="0"/>
              </a:spcAft>
              <a:buClr>
                <a:srgbClr val="F4680B"/>
              </a:buClr>
              <a:buNone/>
            </a:pPr>
            <a:r>
              <a:rPr lang="zh-CN" alt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佳恩成立于</a:t>
            </a:r>
            <a:r>
              <a:rPr 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1995</a:t>
            </a:r>
            <a:r>
              <a:rPr lang="zh-CN" alt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年</a:t>
            </a:r>
            <a:r>
              <a:rPr 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9</a:t>
            </a:r>
            <a:r>
              <a:rPr lang="zh-CN" alt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月，记念杨柳溪牧师和杨师母。</a:t>
            </a:r>
            <a:endParaRPr lang="en-CA" sz="3000" b="1" kern="100" dirty="0">
              <a:solidFill>
                <a:prstClr val="black"/>
              </a:solidFill>
              <a:latin typeface="Calibri"/>
              <a:ea typeface="DengXian"/>
              <a:cs typeface="Times New Roman"/>
            </a:endParaRPr>
          </a:p>
          <a:p>
            <a:pPr marL="0" lvl="0" indent="800100">
              <a:spcBef>
                <a:spcPts val="600"/>
              </a:spcBef>
              <a:spcAft>
                <a:spcPts val="0"/>
              </a:spcAft>
              <a:buClr>
                <a:srgbClr val="F4680B"/>
              </a:buClr>
              <a:buNone/>
            </a:pPr>
            <a:r>
              <a:rPr lang="zh-CN" altLang="en-US" sz="3000" b="1" kern="100" dirty="0">
                <a:solidFill>
                  <a:prstClr val="black"/>
                </a:solidFill>
                <a:latin typeface="Calibri"/>
                <a:ea typeface="DengXian"/>
                <a:cs typeface="Times New Roman"/>
              </a:rPr>
              <a:t>双重母腹：喜讯会和锡安教会。</a:t>
            </a:r>
            <a:endParaRPr lang="en-CA" sz="3000" b="1" kern="100" dirty="0">
              <a:solidFill>
                <a:prstClr val="black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六、拥有产业、进入命定的两个条件和功课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（二）拥有喜讯会的产业</a:t>
            </a:r>
            <a:endParaRPr lang="en-CA" altLang="zh-CN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锡安和喜讯会这两份产业是同源的，都源自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1948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年的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“春雨运动”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。然而，两者的侧重点稍有不同，相对而言，喜讯会偏重灵恩，锡安教会则偏重神家文化。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2019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</a:t>
            </a:r>
            <a:r>
              <a:rPr lang="en-US" sz="32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月高雄东正茂牧师领受的神对佳恩的预言和呼召：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40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082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六、拥有产业、进入命定的两个条件和功课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047750"/>
            <a:ext cx="9131300" cy="4095750"/>
          </a:xfrm>
        </p:spPr>
        <p:txBody>
          <a:bodyPr/>
          <a:lstStyle/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  约珥书二</a:t>
            </a:r>
            <a:r>
              <a:rPr lang="en-US" sz="36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23-24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“锡安的民哪！你们要快乐，为耶和华你们的神欢喜；因祂赐给你们合宜的秋雨，为你们降下甘霖，就是秋雨、春雨，和先前一样。禾场必满了麦子，酒榨与油榨必有新酒和油盈溢。”</a:t>
            </a:r>
            <a:endParaRPr lang="en-CA" sz="3600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41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082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18076F3-BD6D-F014-2137-3223E74CC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六、拥有产业、进入命定的两个条件和功课</a:t>
            </a:r>
            <a:endParaRPr 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90B84AE-F46D-E68E-FC76-F2D72EAD7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0151"/>
            <a:ext cx="9067800" cy="3840956"/>
          </a:xfrm>
        </p:spPr>
        <p:txBody>
          <a:bodyPr/>
          <a:lstStyle/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“春雨，和先前一样”</a:t>
            </a:r>
            <a:r>
              <a:rPr lang="en-US" altLang="zh-CN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——</a:t>
            </a:r>
            <a:r>
              <a:rPr lang="zh-CN" altLang="en-US" sz="36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这就是重挖古井，再现复兴的应许；</a:t>
            </a:r>
            <a:endParaRPr lang="en-CA" sz="36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“禾场必满了麦子”</a:t>
            </a:r>
            <a:r>
              <a:rPr lang="en-US" altLang="zh-CN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——</a:t>
            </a:r>
            <a:r>
              <a:rPr lang="zh-CN" altLang="en-US" sz="3600" b="1" kern="100" dirty="0">
                <a:solidFill>
                  <a:srgbClr val="2E24FC"/>
                </a:solidFill>
                <a:latin typeface="DengXian" panose="02010600030101010101" pitchFamily="2" charset="-122"/>
                <a:ea typeface="DengXian" panose="02010600030101010101" pitchFamily="2" charset="-122"/>
                <a:cs typeface="Times New Roman"/>
              </a:rPr>
              <a:t>这</a:t>
            </a:r>
            <a:r>
              <a:rPr lang="zh-CN" altLang="en-US" sz="36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是福音大收割的应许；</a:t>
            </a:r>
            <a:endParaRPr lang="en-CA" sz="36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“酒榨与油榨必有新酒和油盈溢”</a:t>
            </a:r>
            <a:r>
              <a:rPr lang="en-US" altLang="zh-CN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——</a:t>
            </a:r>
            <a:r>
              <a:rPr lang="zh-CN" altLang="en-US" sz="36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这是圣灵大浇灌，教会大复兴的应许。</a:t>
            </a:r>
            <a:endParaRPr lang="en-CA" sz="36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7D710D8D-9EB5-0BE1-2999-FCB1029A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 smtClean="0">
                <a:solidFill>
                  <a:srgbClr val="55554A"/>
                </a:solidFill>
              </a:rPr>
              <a:t>42</a:t>
            </a:fld>
            <a:endParaRPr lang="en-US" altLang="zh-CN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875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六、拥有产业、进入命定的两个条件和功课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实现这个应许和领受这份产业一定会遭遇激烈的属灵争战，而且也必须要付出昂贵的代价。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我的领受是，这里的关键学习</a:t>
            </a:r>
            <a:r>
              <a:rPr lang="zh-CN" altLang="en-US" sz="3600" b="1" kern="100" dirty="0">
                <a:solidFill>
                  <a:srgbClr val="FF0000"/>
                </a:solidFill>
                <a:latin typeface="Calibri"/>
                <a:ea typeface="KaiTi"/>
                <a:cs typeface="Times New Roman"/>
              </a:rPr>
              <a:t>“活在遮盖下”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这个功课。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每个佳恩人都需要做好充分的心理准备，带着充足的信心来迎接挑战，就必能看见复兴！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 </a:t>
            </a: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43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082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8486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七、总结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200150"/>
            <a:ext cx="9131300" cy="39433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我们可以用下面一个图表来总结佳恩、锡安和喜讯会这三个教会的产业之间的关系：</a:t>
            </a:r>
            <a:endParaRPr lang="en-US" altLang="zh-CN" sz="3200" b="1" kern="100" dirty="0">
              <a:solidFill>
                <a:srgbClr val="2E24FC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28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44</a:t>
            </a:fld>
            <a:endParaRPr lang="en-US" altLang="zh-CN" dirty="0">
              <a:solidFill>
                <a:srgbClr val="55554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18315"/>
              </p:ext>
            </p:extLst>
          </p:nvPr>
        </p:nvGraphicFramePr>
        <p:xfrm>
          <a:off x="76200" y="2266949"/>
          <a:ext cx="8915400" cy="2667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6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kern="100" dirty="0">
                          <a:effectLst/>
                        </a:rPr>
                        <a:t>教会</a:t>
                      </a:r>
                      <a:endParaRPr lang="en-CA" sz="3200" kern="100" dirty="0"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kern="100">
                          <a:effectLst/>
                        </a:rPr>
                        <a:t>呼召</a:t>
                      </a:r>
                      <a:endParaRPr lang="en-CA" sz="3200" kern="100"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kern="100">
                          <a:effectLst/>
                        </a:rPr>
                        <a:t>三一神</a:t>
                      </a:r>
                      <a:endParaRPr lang="en-CA" sz="3200" kern="100"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kern="100">
                          <a:effectLst/>
                        </a:rPr>
                        <a:t>三诫命</a:t>
                      </a:r>
                      <a:endParaRPr lang="en-CA" sz="3200" kern="100"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kern="100" dirty="0">
                          <a:effectLst/>
                        </a:rPr>
                        <a:t>佳恩</a:t>
                      </a:r>
                      <a:endParaRPr lang="en-CA" sz="3200" kern="100" dirty="0"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b="1" kern="100" dirty="0">
                          <a:solidFill>
                            <a:srgbClr val="2E24FC"/>
                          </a:solidFill>
                          <a:effectLst/>
                        </a:rPr>
                        <a:t>末世新妇</a:t>
                      </a:r>
                      <a:endParaRPr lang="en-CA" sz="3200" b="1" kern="100" dirty="0">
                        <a:solidFill>
                          <a:srgbClr val="2E24FC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b="1" kern="100" dirty="0">
                          <a:solidFill>
                            <a:srgbClr val="2E24FC"/>
                          </a:solidFill>
                          <a:effectLst/>
                        </a:rPr>
                        <a:t>圣子</a:t>
                      </a:r>
                      <a:endParaRPr lang="en-CA" sz="3200" b="1" kern="100" dirty="0">
                        <a:solidFill>
                          <a:srgbClr val="2E24FC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b="1" kern="100" dirty="0">
                          <a:solidFill>
                            <a:srgbClr val="2E24FC"/>
                          </a:solidFill>
                          <a:effectLst/>
                        </a:rPr>
                        <a:t>大诫命</a:t>
                      </a:r>
                      <a:endParaRPr lang="en-CA" sz="3200" b="1" kern="100" dirty="0">
                        <a:solidFill>
                          <a:srgbClr val="2E24FC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kern="100">
                          <a:effectLst/>
                        </a:rPr>
                        <a:t>锡安</a:t>
                      </a:r>
                      <a:endParaRPr lang="en-CA" sz="3200" kern="100"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b="1" kern="100" dirty="0">
                          <a:solidFill>
                            <a:srgbClr val="2E24FC"/>
                          </a:solidFill>
                          <a:effectLst/>
                        </a:rPr>
                        <a:t>神家文化</a:t>
                      </a:r>
                      <a:endParaRPr lang="en-CA" sz="3200" b="1" kern="100" dirty="0">
                        <a:solidFill>
                          <a:srgbClr val="2E24FC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b="1" kern="100" dirty="0">
                          <a:solidFill>
                            <a:srgbClr val="2E24FC"/>
                          </a:solidFill>
                          <a:effectLst/>
                        </a:rPr>
                        <a:t>圣父</a:t>
                      </a:r>
                      <a:endParaRPr lang="en-CA" sz="3200" b="1" kern="100" dirty="0">
                        <a:solidFill>
                          <a:srgbClr val="2E24FC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b="1" kern="100" dirty="0">
                          <a:solidFill>
                            <a:srgbClr val="2E24FC"/>
                          </a:solidFill>
                          <a:effectLst/>
                        </a:rPr>
                        <a:t>新命令</a:t>
                      </a:r>
                      <a:endParaRPr lang="en-CA" sz="3200" b="1" kern="100" dirty="0">
                        <a:solidFill>
                          <a:srgbClr val="2E24FC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kern="100">
                          <a:effectLst/>
                        </a:rPr>
                        <a:t>喜讯会</a:t>
                      </a:r>
                      <a:endParaRPr lang="en-CA" sz="3200" kern="100"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b="1" kern="100" dirty="0">
                          <a:solidFill>
                            <a:srgbClr val="2E24FC"/>
                          </a:solidFill>
                          <a:effectLst/>
                        </a:rPr>
                        <a:t>普世宣教</a:t>
                      </a:r>
                      <a:endParaRPr lang="en-CA" sz="3200" b="1" kern="100" dirty="0">
                        <a:solidFill>
                          <a:srgbClr val="2E24FC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b="1" kern="100" dirty="0">
                          <a:solidFill>
                            <a:srgbClr val="2E24FC"/>
                          </a:solidFill>
                          <a:effectLst/>
                        </a:rPr>
                        <a:t>圣灵</a:t>
                      </a:r>
                      <a:endParaRPr lang="en-CA" sz="3200" b="1" kern="100" dirty="0">
                        <a:solidFill>
                          <a:srgbClr val="2E24FC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3200" b="1" kern="100" dirty="0">
                          <a:solidFill>
                            <a:srgbClr val="2E24FC"/>
                          </a:solidFill>
                          <a:effectLst/>
                        </a:rPr>
                        <a:t>大使命</a:t>
                      </a:r>
                      <a:endParaRPr lang="en-CA" sz="3200" b="1" kern="100" dirty="0">
                        <a:solidFill>
                          <a:srgbClr val="2E24FC"/>
                        </a:solidFill>
                        <a:effectLst/>
                        <a:latin typeface="Calibri"/>
                        <a:ea typeface="DengXi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82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84582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</a:rPr>
              <a:t>讨论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2400" y="1221441"/>
            <a:ext cx="9131300" cy="394335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1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、这篇信息哪一点对你最有感动？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2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、神对你说了什么？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3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、你打算如何回应？</a:t>
            </a:r>
            <a:endParaRPr lang="en-CA" sz="36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4</a:t>
            </a:r>
            <a:r>
              <a:rPr lang="zh-CN" altLang="en-US" sz="36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、在本周用实际行动回应，并在周末小组聚会上分享。</a:t>
            </a:r>
            <a:r>
              <a:rPr lang="en-US" sz="3600" kern="100" dirty="0">
                <a:solidFill>
                  <a:schemeClr val="tx1"/>
                </a:solidFill>
                <a:latin typeface="DengXian"/>
                <a:ea typeface="DengXian"/>
                <a:cs typeface="Times New Roman"/>
              </a:rPr>
              <a:t>	</a:t>
            </a:r>
            <a:endParaRPr lang="en-CA" sz="36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57250"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sz="2800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45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0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佳恩成立</a:t>
            </a:r>
            <a:r>
              <a:rPr 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29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周年回顾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二、细胞小组阶段：</a:t>
            </a:r>
            <a:r>
              <a:rPr 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1998-2011</a:t>
            </a:r>
            <a:r>
              <a:rPr lang="zh-CN" altLang="en-US" sz="32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年</a:t>
            </a:r>
            <a:endParaRPr lang="en-CA" sz="32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1</a:t>
            </a:r>
            <a:r>
              <a:rPr lang="zh-CN" alt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、</a:t>
            </a:r>
            <a:r>
              <a:rPr 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1998</a:t>
            </a:r>
            <a:r>
              <a:rPr lang="zh-CN" alt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年和</a:t>
            </a:r>
            <a:r>
              <a:rPr 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1999</a:t>
            </a:r>
            <a:r>
              <a:rPr lang="zh-CN" altLang="en-US" sz="3200" b="1" kern="100" dirty="0">
                <a:solidFill>
                  <a:srgbClr val="7030A0"/>
                </a:solidFill>
                <a:latin typeface="Calibri"/>
                <a:ea typeface="DengXian"/>
                <a:cs typeface="Times New Roman"/>
              </a:rPr>
              <a:t>年先后两次去新加坡坚信浸信会参加国际细胞小组特会。</a:t>
            </a:r>
            <a:endParaRPr lang="en-CA" sz="3200" b="1" kern="100" dirty="0">
              <a:solidFill>
                <a:srgbClr val="7030A0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1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）记念张道强牧师和张师母，佳恩第二任牧师。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</a:t>
            </a:r>
            <a:r>
              <a:rPr 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2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）记念</a:t>
            </a:r>
            <a:r>
              <a:rPr 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Alex</a:t>
            </a:r>
            <a:r>
              <a:rPr lang="zh-CN" altLang="en-US" sz="32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桂弟兄夫妇，将门徒训练来给我们夫妇。 </a:t>
            </a:r>
            <a:endParaRPr lang="en-CA" sz="32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5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3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佳恩成立</a:t>
            </a:r>
            <a:r>
              <a:rPr 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29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周年回顾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857250" marR="0" indent="-85725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   三、末世新妇阶段：</a:t>
            </a:r>
            <a:r>
              <a:rPr 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2011-2019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年 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857250" marR="0" indent="-85725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1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2011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11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月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11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日温哥华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“半夜呐喊者”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特会；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857250" marR="0" indent="-85725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2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2013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8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月慕主先锋团队来佳恩召开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“新妇爱火燃烧”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特会；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857250" marR="0" indent="-85725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3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2013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9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月我们夫妇参加美国密苏里州布兰松市鹰石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“召唤我的北美新妇”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特会；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857250" marR="0" indent="-85725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4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、在温哥华、中国大陆、香港、台湾、美国召开多次</a:t>
            </a: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新妇订婚特会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857250" lvl="1" indent="-85725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5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记念佳恩新妇代祷团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6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35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kern="100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一、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佳恩成立</a:t>
            </a:r>
            <a:r>
              <a:rPr 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29</a:t>
            </a:r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周年回顾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23950"/>
            <a:ext cx="9131301" cy="4019550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四、进入命定阶段：</a:t>
            </a:r>
            <a:r>
              <a:rPr 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2020</a:t>
            </a: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年至今 </a:t>
            </a:r>
            <a:endParaRPr lang="en-CA" sz="30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幸福小组转型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2020-2023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年，五次开跑幸福小组。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en-US" sz="30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进入教会新生态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</a:t>
            </a:r>
            <a:r>
              <a:rPr 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2024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年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34290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1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</a:t>
            </a:r>
            <a:r>
              <a:rPr lang="en-US" altLang="zh-CN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幸福小组</a:t>
            </a:r>
            <a:r>
              <a:rPr lang="en-US" altLang="zh-CN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：第六次开跑、三代门徒训练；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34290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2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</a:t>
            </a:r>
            <a:r>
              <a:rPr lang="en-US" altLang="zh-CN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爱住千家</a:t>
            </a:r>
            <a:r>
              <a:rPr lang="en-US" altLang="zh-CN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：建造神家（尊荣、真爱、真实）文化；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342900" lvl="1" indent="0">
              <a:spcBef>
                <a:spcPts val="600"/>
              </a:spcBef>
              <a:spcAft>
                <a:spcPts val="0"/>
              </a:spcAft>
              <a:buClrTx/>
              <a:buNone/>
            </a:pPr>
            <a:r>
              <a:rPr lang="en-US" altLang="zh-CN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	3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）</a:t>
            </a:r>
            <a:r>
              <a:rPr lang="en-US" altLang="zh-CN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《</a:t>
            </a:r>
            <a:r>
              <a:rPr lang="zh-CN" altLang="en-US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超越</a:t>
            </a:r>
            <a:r>
              <a:rPr lang="en-US" altLang="zh-CN" sz="30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》</a:t>
            </a:r>
            <a:r>
              <a:rPr lang="zh-CN" altLang="en-US" sz="30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：印度宣教。</a:t>
            </a:r>
            <a:endParaRPr lang="en-CA" sz="30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7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35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二、从历史看佳恩教会的产业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123950"/>
            <a:ext cx="9131300" cy="4019550"/>
          </a:xfrm>
        </p:spPr>
        <p:txBody>
          <a:bodyPr/>
          <a:lstStyle/>
          <a:p>
            <a:pPr marL="1028700" marR="0" indent="-10287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（一）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孕育阶段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：双重母腹：锡安教会和喜讯会的双重传承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1028700" marR="0" indent="-10287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（二）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细胞小组阶段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：主日崇拜、细胞小组、门徒训练、信徒皆祭司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1028700" marR="0" indent="-10287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（三）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末世新妇阶段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：末世、新妇、内在生活、先知性代祷、五重职事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1028700" marR="0" indent="-10287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（四）</a:t>
            </a:r>
            <a:r>
              <a:rPr lang="zh-CN" altLang="en-US" sz="2800" b="1" kern="100" dirty="0">
                <a:solidFill>
                  <a:srgbClr val="2E24FC"/>
                </a:solidFill>
                <a:latin typeface="Calibri"/>
                <a:ea typeface="DengXian"/>
                <a:cs typeface="Times New Roman"/>
              </a:rPr>
              <a:t>进入命定阶段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：幸福小组、三代门徒、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G12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、神家文化（尊荣、真爱、真实）、普世宣教</a:t>
            </a:r>
            <a:r>
              <a:rPr 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……</a:t>
            </a: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进入得胜新妇行列。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8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3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36922"/>
            <a:ext cx="7924800" cy="833438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solidFill>
                  <a:srgbClr val="FF0000"/>
                </a:solidFill>
                <a:effectLst/>
                <a:latin typeface="+mn-ea"/>
                <a:cs typeface="Times New Roman"/>
              </a:rPr>
              <a:t>三、从终极目标看佳恩教会的产业</a:t>
            </a:r>
            <a:endParaRPr lang="zh-CN" altLang="en-US" sz="40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" y="1047750"/>
            <a:ext cx="9131300" cy="4095750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rgbClr val="FF0000"/>
                </a:solidFill>
                <a:latin typeface="Calibri"/>
                <a:ea typeface="DengXian"/>
                <a:cs typeface="Times New Roman"/>
              </a:rPr>
              <a:t>      （一）为什么要从终极目标看佳恩的产业？</a:t>
            </a:r>
            <a:endParaRPr lang="en-CA" sz="2800" b="1" kern="100" dirty="0">
              <a:solidFill>
                <a:srgbClr val="FF0000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我们可以用楼房来比喻来回答这个问题。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从终极目标看佳恩的产业就像从楼房的顶层看楼房，只有从顶层看才能涵盖整栋楼房，因为每层楼房都是以它下面的楼层为基础。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685800">
              <a:spcBef>
                <a:spcPts val="600"/>
              </a:spcBef>
              <a:spcAft>
                <a:spcPts val="0"/>
              </a:spcAft>
              <a:buNone/>
            </a:pPr>
            <a:r>
              <a:rPr lang="zh-CN" altLang="en-US" sz="2800" b="1" kern="100" dirty="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所以，以终极目标看佳恩的产业，就像从楼房的顶层看楼房，不是只抓住顶层，把根基和以下各层都忽略了，而是以顶层为终极目标，为总纲，纲举才能目张，涵盖整座楼。</a:t>
            </a:r>
            <a:endParaRPr lang="en-CA" sz="2800" b="1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marR="0" indent="8001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CA" sz="3200" kern="100" dirty="0">
              <a:solidFill>
                <a:schemeClr val="tx1"/>
              </a:solidFill>
              <a:latin typeface="Calibri"/>
              <a:ea typeface="DengXian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zh-CN" altLang="en-US" b="1" dirty="0">
              <a:solidFill>
                <a:schemeClr val="tx1"/>
              </a:solidFill>
              <a:latin typeface="KaiTi" panose="02010609060101010101" charset="-122"/>
              <a:ea typeface="KaiTi" panose="02010609060101010101" charset="-122"/>
              <a:cs typeface="KaiTi" panose="02010609060101010101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8D9E91-53C4-4B6F-B0E4-0BD86C09558B}" type="slidenum">
              <a:rPr lang="en-US" altLang="zh-CN">
                <a:solidFill>
                  <a:srgbClr val="55554A"/>
                </a:solidFill>
              </a:rPr>
              <a:t>9</a:t>
            </a:fld>
            <a:endParaRPr lang="en-US" altLang="zh-CN" dirty="0">
              <a:solidFill>
                <a:srgbClr val="5555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4078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6879e44-dabe-44df-9d80-704a5c3c2e0f"/>
  <p:tag name="COMMONDATA" val="eyJoZGlkIjoiYTNmNGMxYmY0MzM5Nzc4ZmViMmY5YjU0NWE1ZmM3MWY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1790490[1]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2722</Words>
  <Application>Microsoft Office PowerPoint</Application>
  <PresentationFormat>On-screen Show (16:9)</PresentationFormat>
  <Paragraphs>244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TS101790490[1]</vt:lpstr>
      <vt:lpstr>PowerPoint Presentation</vt:lpstr>
      <vt:lpstr>PowerPoint Presentation</vt:lpstr>
      <vt:lpstr>PowerPoint Presentation</vt:lpstr>
      <vt:lpstr>一、佳恩成立29周年回顾</vt:lpstr>
      <vt:lpstr>一、佳恩成立29周年回顾</vt:lpstr>
      <vt:lpstr>一、佳恩成立29周年回顾</vt:lpstr>
      <vt:lpstr>一、佳恩成立29周年回顾</vt:lpstr>
      <vt:lpstr>二、从历史看佳恩教会的产业</vt:lpstr>
      <vt:lpstr>三、从终极目标看佳恩教会的产业</vt:lpstr>
      <vt:lpstr>三、从终极目标看佳恩教会的产业</vt:lpstr>
      <vt:lpstr>四、从末世神学看佳恩的产业:末世新妇异象</vt:lpstr>
      <vt:lpstr>四、从末世神学看佳恩的产业:末世新妇异象</vt:lpstr>
      <vt:lpstr>四、从末世神学看佳恩的产业:末世新妇异象</vt:lpstr>
      <vt:lpstr>四、从末世神学看佳恩的产业:末世新妇异象</vt:lpstr>
      <vt:lpstr>四、从末世神学看佳恩的产业:末世新妇异象</vt:lpstr>
      <vt:lpstr>四、从末世神学看佳恩的产业:末世新妇异象</vt:lpstr>
      <vt:lpstr>四、从末世神学看佳恩的产业:末世新妇异象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五、从启示录看佳恩的产业：末世新妇异象</vt:lpstr>
      <vt:lpstr>六、拥有产业、进入命定的两个条件和功课</vt:lpstr>
      <vt:lpstr>六、拥有产业、进入命定的两个条件和功课</vt:lpstr>
      <vt:lpstr>六、拥有产业、进入命定的两个条件和功课</vt:lpstr>
      <vt:lpstr>六、拥有产业、进入命定的两个条件和功课</vt:lpstr>
      <vt:lpstr>六、拥有产业、进入命定的两个条件和功课</vt:lpstr>
      <vt:lpstr>六、拥有产业、进入命定的两个条件和功课</vt:lpstr>
      <vt:lpstr>七、总结</vt:lpstr>
      <vt:lpstr>讨论</vt:lpstr>
    </vt:vector>
  </TitlesOfParts>
  <Company>AGCF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 Yang</dc:creator>
  <cp:lastModifiedBy>Leon Yang</cp:lastModifiedBy>
  <cp:revision>819</cp:revision>
  <dcterms:created xsi:type="dcterms:W3CDTF">2021-02-28T22:09:00Z</dcterms:created>
  <dcterms:modified xsi:type="dcterms:W3CDTF">2024-09-06T20:34:59Z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1889F7E977E2449282041897C006D1A4_13</vt:lpwstr>
  </property>
</Properties>
</file>