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  <p:sldMasterId id="2147483662" r:id="rId6"/>
    <p:sldMasterId id="214748366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y="5143500" cx="9144000"/>
  <p:notesSz cx="6858000" cy="9144000"/>
  <p:embeddedFontLst>
    <p:embeddedFont>
      <p:font typeface="Libre Franklin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LibreFranklin-regular.fntdata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font" Target="fonts/LibreFranklin-italic.fntdata"/><Relationship Id="rId10" Type="http://schemas.openxmlformats.org/officeDocument/2006/relationships/slide" Target="slides/slide2.xml"/><Relationship Id="rId32" Type="http://schemas.openxmlformats.org/officeDocument/2006/relationships/font" Target="fonts/LibreFranklin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34" Type="http://schemas.openxmlformats.org/officeDocument/2006/relationships/font" Target="fonts/LibreFranklin-bold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31331ada7_0_79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29" name="Google Shape;129;g2b31331ada7_0_79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2b31331ada7_0_79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37eeb188c_0_1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92" name="Google Shape;192;g2f37eeb188c_0_1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g2f37eeb188c_0_1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37eeb188c_0_15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99" name="Google Shape;199;g2f37eeb188c_0_15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g2f37eeb188c_0_15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f37eeb188c_0_22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06" name="Google Shape;206;g2f37eeb188c_0_22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g2f37eeb188c_0_22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f37eeb188c_0_81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13" name="Google Shape;213;g2f37eeb188c_0_81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g2f37eeb188c_0_81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f3be94b611_0_0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20" name="Google Shape;220;g2f3be94b611_0_0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g2f3be94b611_0_0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f3be0097f0_0_0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28" name="Google Shape;228;g2f3be0097f0_0_0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g2f3be0097f0_0_0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37eeb188c_0_136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35" name="Google Shape;235;g2f37eeb188c_0_136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g2f37eeb188c_0_136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37eeb188c_0_142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42" name="Google Shape;242;g2f37eeb188c_0_142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g2f37eeb188c_0_142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f37eeb188c_0_154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49" name="Google Shape;249;g2f37eeb188c_0_154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g2f37eeb188c_0_154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f37eeb188c_0_148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57" name="Google Shape;257;g2f37eeb188c_0_148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g2f37eeb188c_0_148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31331ada7_0_85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6" name="Google Shape;136;g2b31331ada7_0_85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b31331ada7_0_85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f37eeb188c_0_161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64" name="Google Shape;264;g2f37eeb188c_0_161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g2f37eeb188c_0_161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813dcd3be0_0_6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71" name="Google Shape;271;g2813dcd3be0_0_6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g2813dcd3be0_0_6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813dcd3be0_0_0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78" name="Google Shape;278;g2813dcd3be0_0_0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g2813dcd3be0_0_0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334e43600_0_1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3" name="Google Shape;143;g2f334e43600_0_1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f334e43600_0_1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307ad683c_0_1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0" name="Google Shape;150;g2b307ad683c_0_1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b307ad683c_0_1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6d5897018_0_9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7" name="Google Shape;157;g266d5897018_0_9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266d5897018_0_9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334e43600_0_26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4" name="Google Shape;164;g2f334e43600_0_26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g2f334e43600_0_26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334e43600_0_20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71" name="Google Shape;171;g2f334e43600_0_20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g2f334e43600_0_20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334e43600_0_57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78" name="Google Shape;178;g2f334e43600_0_57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2f334e43600_0_57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334e43600_0_69:notes"/>
          <p:cNvSpPr/>
          <p:nvPr>
            <p:ph idx="2" type="sldImg"/>
          </p:nvPr>
        </p:nvSpPr>
        <p:spPr>
          <a:xfrm>
            <a:off x="397565" y="685487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5" name="Google Shape;185;g2f334e43600_0_69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g2f334e43600_0_69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228599" y="2114550"/>
            <a:ext cx="86868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ibre Franklin"/>
              <a:buNone/>
              <a:defRPr b="0" sz="6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571499" y="3600450"/>
            <a:ext cx="8001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5791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3959225" y="3292078"/>
            <a:ext cx="12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◆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indent="-336550" lvl="1" marL="914400" rtl="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15" name="Google Shape;115;p15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5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indent="-336550" lvl="1" marL="914400" rtl="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17" name="Google Shape;117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indent="-358140" lvl="1" marL="914400" rtl="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23" name="Google Shape;123;p1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indent="-358140" lvl="1" marL="914400" rtl="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24" name="Google Shape;124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◆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7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62" name="Google Shape;62;p8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63" name="Google Shape;63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228599" y="2114550"/>
            <a:ext cx="86868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ibre Franklin"/>
              <a:buNone/>
              <a:defRPr b="0" sz="6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571499" y="3600450"/>
            <a:ext cx="8001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1" type="ftr"/>
          </p:nvPr>
        </p:nvSpPr>
        <p:spPr>
          <a:xfrm>
            <a:off x="5791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2" type="sldNum"/>
          </p:nvPr>
        </p:nvSpPr>
        <p:spPr>
          <a:xfrm>
            <a:off x="3959225" y="3292078"/>
            <a:ext cx="12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0A3A8"/>
            </a:gs>
            <a:gs pos="47500">
              <a:srgbClr val="D0D3D9"/>
            </a:gs>
            <a:gs pos="58499">
              <a:srgbClr val="D2D5DA"/>
            </a:gs>
            <a:gs pos="100000">
              <a:srgbClr val="A0A3A8"/>
            </a:gs>
          </a:gsLst>
          <a:lin ang="360000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0" y="1908571"/>
            <a:ext cx="9144000" cy="24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0" y="2000250"/>
            <a:ext cx="9144000" cy="205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0" y="4108847"/>
            <a:ext cx="9144000" cy="17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4819650" y="3195638"/>
            <a:ext cx="121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"/>
              <a:buNone/>
            </a:pPr>
            <a:r>
              <a:rPr b="0" i="0" lang="zh-CN" sz="3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3148012" y="3195638"/>
            <a:ext cx="121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"/>
              <a:buNone/>
            </a:pPr>
            <a:r>
              <a:rPr b="0" i="0" lang="zh-CN" sz="3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GCF_Logo150透明背景1深色.png"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29062" y="589359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5791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3959225" y="3292078"/>
            <a:ext cx="12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/>
        </p:nvSpPr>
        <p:spPr>
          <a:xfrm>
            <a:off x="0" y="75009"/>
            <a:ext cx="9144000" cy="10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0" y="126206"/>
            <a:ext cx="9144000" cy="86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" name="Google Shape;26;p3"/>
          <p:cNvSpPr txBox="1"/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0" y="1026319"/>
            <a:ext cx="9144000" cy="11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AGCF_Logo150透明背景.png" id="32" name="Google Shape;32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58125" y="214313"/>
            <a:ext cx="660796" cy="66079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0A3A8"/>
            </a:gs>
            <a:gs pos="47500">
              <a:srgbClr val="D0D3D9"/>
            </a:gs>
            <a:gs pos="58499">
              <a:srgbClr val="D2D5DA"/>
            </a:gs>
            <a:gs pos="100000">
              <a:srgbClr val="A0A3A8"/>
            </a:gs>
          </a:gsLst>
          <a:lin ang="3600008" scaled="0"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/>
        </p:nvSpPr>
        <p:spPr>
          <a:xfrm>
            <a:off x="0" y="1908571"/>
            <a:ext cx="9144000" cy="24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0" y="2000250"/>
            <a:ext cx="9144000" cy="205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0" y="4108847"/>
            <a:ext cx="9144000" cy="17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4819650" y="3195638"/>
            <a:ext cx="121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"/>
              <a:buNone/>
            </a:pPr>
            <a:r>
              <a:rPr b="0" i="0" lang="zh-CN" sz="32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🙢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3148012" y="3195638"/>
            <a:ext cx="121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"/>
              <a:buNone/>
            </a:pPr>
            <a:r>
              <a:rPr b="0" i="0" lang="zh-CN" sz="32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🙠</a:t>
            </a:r>
            <a:endParaRPr/>
          </a:p>
        </p:txBody>
      </p:sp>
      <p:pic>
        <p:nvPicPr>
          <p:cNvPr descr="AGCF_Logo150透明背景1深色.png" id="72" name="Google Shape;72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29062" y="589359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/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5791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3959225" y="3292078"/>
            <a:ext cx="121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  <a:defRPr b="0" i="0" sz="240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/>
        </p:nvSpPr>
        <p:spPr>
          <a:xfrm>
            <a:off x="0" y="75009"/>
            <a:ext cx="9144000" cy="10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0" y="126206"/>
            <a:ext cx="9144000" cy="86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7" name="Google Shape;87;p11"/>
          <p:cNvSpPr txBox="1"/>
          <p:nvPr>
            <p:ph type="title"/>
          </p:nvPr>
        </p:nvSpPr>
        <p:spPr>
          <a:xfrm>
            <a:off x="457200" y="136922"/>
            <a:ext cx="73296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0" y="1026319"/>
            <a:ext cx="9144000" cy="11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AGCF_Logo150透明背景.png" id="93" name="Google Shape;93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58125" y="214313"/>
            <a:ext cx="660796" cy="66079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iRZDbba6JBM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youtube.com/watch?v=iRZDbba6JBM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idx="4294967295" type="title"/>
          </p:nvPr>
        </p:nvSpPr>
        <p:spPr>
          <a:xfrm>
            <a:off x="110975" y="1626950"/>
            <a:ext cx="8718900" cy="16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"/>
              <a:buNone/>
            </a:pPr>
            <a:r>
              <a:t/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"/>
              <a:buNone/>
            </a:pPr>
            <a:r>
              <a:t/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"/>
              <a:buNone/>
            </a:pPr>
            <a:r>
              <a:t/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"/>
              <a:buNone/>
            </a:pPr>
            <a:r>
              <a:rPr b="1" lang="zh-CN" sz="4800">
                <a:solidFill>
                  <a:schemeClr val="lt1"/>
                </a:solidFill>
              </a:rPr>
              <a:t>超越事工与华人宣教</a:t>
            </a:r>
            <a:endParaRPr b="1" sz="4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ibre Franklin"/>
              <a:buNone/>
            </a:pPr>
            <a:r>
              <a:rPr b="1" lang="zh-CN" sz="3000"/>
              <a:t>（ 太28:18-20,徒1:8,太24:14）</a:t>
            </a:r>
            <a:endParaRPr b="1" sz="3000"/>
          </a:p>
        </p:txBody>
      </p:sp>
      <p:sp>
        <p:nvSpPr>
          <p:cNvPr id="133" name="Google Shape;133;p17"/>
          <p:cNvSpPr txBox="1"/>
          <p:nvPr/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b="0" i="0" lang="zh-CN" sz="12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二.中国宣教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7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首先简单介绍一下中国差遣宣教的历史，如下：</a:t>
            </a:r>
            <a:endParaRPr b="1" sz="27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7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</a:t>
            </a:r>
            <a:r>
              <a:rPr b="1" lang="zh-CN" sz="27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）回归耶路撒冷(BTJ) 运动</a:t>
            </a:r>
            <a:endParaRPr b="1" sz="27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起源于二十世纪20年代山东的“耶稣家庭教会”(JesusFamily church)的异象。在40年代，一小群中国基督徒发起了传福音运动。他们的异象就是把福音带到中国偏远地区，然后通过西南、西北双线延申，经过中亚和中东，一路传回耶路撒冷。</a:t>
            </a:r>
            <a:endParaRPr b="1" sz="23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他们形成了这条“回归耶路撒冷运动福音带”，并且有一小队先锋宣教士向新疆出发了。他们打算学习土耳其语和阿拉伯语，最后走出中国，到达以伊斯兰教为主的地区。可惜，这个小队只到了新疆喀什。</a:t>
            </a:r>
            <a:endParaRPr b="1" sz="23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二.中国宣教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27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b）九十年代后的家庭教会复兴运动(House Church movement)</a:t>
            </a:r>
            <a:endParaRPr b="1" sz="27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上世纪80年代圣灵在中华大地大大运行，20-30年的大复兴催生了中国家庭教会，中国教会老一代福音回归耶路撒冷的异象，在他们心中更新复燃，并在世纪之交作为一项宣教事工通过赞美诗、文章、书籍、聚会和网络讨论的形式迅速传播开。</a:t>
            </a:r>
            <a:endParaRPr b="1"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他们计划将十万名中国宣教士差派去穆斯林地区，并最终前往基督教的发源地耶路撒冷。根据这个异象，中国教会借此就可以手握福音最后的接力棒，在耶稣基督再来之前完成</a:t>
            </a:r>
            <a:r>
              <a:rPr b="1"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大使命。</a:t>
            </a:r>
            <a:endParaRPr b="1"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二.中国宣教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当后基督教世界的西方教会对这项使命激动不已，满怀期待的时候，中国教会并没有如期有所作为，却直接经受着它带来的疼痛、焦灼和沮丧。这场运动也毫无疑问饱受争议，带来很多的质疑。为此，作者对中国宣教在如下几个方面作出了深入剖析：</a:t>
            </a:r>
            <a:endParaRPr b="1"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Microsoft Yahei"/>
              <a:buChar char="●"/>
            </a:pPr>
            <a:r>
              <a:rPr b="1" lang="zh-CN" sz="2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中国教会的不足</a:t>
            </a:r>
            <a:endParaRPr b="1" sz="21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Microsoft Yahei"/>
              <a:buChar char="●"/>
            </a:pPr>
            <a:r>
              <a:rPr b="1" lang="zh-CN" sz="2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中国教会的优势</a:t>
            </a:r>
            <a:endParaRPr b="1" sz="21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Microsoft Yahei"/>
              <a:buChar char="●"/>
            </a:pPr>
            <a:r>
              <a:rPr b="1" lang="zh-CN" sz="2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中国教会当向全球教会学习的地方</a:t>
            </a:r>
            <a:endParaRPr b="1" sz="21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Microsoft Yahei"/>
              <a:buChar char="●"/>
            </a:pPr>
            <a:r>
              <a:rPr b="1" lang="zh-CN" sz="2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中国教会的机遇和挑战</a:t>
            </a:r>
            <a:endParaRPr b="1" sz="21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Microsoft Yahei"/>
              <a:buChar char="●"/>
            </a:pPr>
            <a:r>
              <a:rPr b="1" lang="zh-CN" sz="2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总结和建议</a:t>
            </a:r>
            <a:endParaRPr b="1" sz="21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200">
                <a:latin typeface="Microsoft Yahei"/>
                <a:ea typeface="Microsoft Yahei"/>
                <a:cs typeface="Microsoft Yahei"/>
                <a:sym typeface="Microsoft Yahei"/>
              </a:rPr>
              <a:t>今天看来，作者还是遗漏了一个很重大原因：</a:t>
            </a:r>
            <a:r>
              <a:rPr b="1" lang="zh-CN" sz="2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中国宣教大多</a:t>
            </a:r>
            <a:r>
              <a:rPr b="1" lang="zh-CN" sz="2400">
                <a:solidFill>
                  <a:srgbClr val="FF0000"/>
                </a:solidFill>
              </a:rPr>
              <a:t>没有准备向印度宣教。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三.超越印度宣教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500">
                <a:solidFill>
                  <a:schemeClr val="dk1"/>
                </a:solidFill>
              </a:rPr>
              <a:t>超越-神拣选的海外中国普通人的普世宣教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500">
                <a:solidFill>
                  <a:schemeClr val="dk1"/>
                </a:solidFill>
              </a:rPr>
              <a:t>印度-通指印度及周边国家(华人基督徒的中国心和当有的天国心)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800">
                <a:solidFill>
                  <a:srgbClr val="C00000"/>
                </a:solidFill>
              </a:rPr>
              <a:t>1）上周超越介绍回顾：</a:t>
            </a:r>
            <a:endParaRPr b="1" i="1" sz="3200">
              <a:solidFill>
                <a:srgbClr val="C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lphaLcParenR"/>
            </a:pPr>
            <a:r>
              <a:rPr b="1" lang="zh-CN" sz="2500">
                <a:solidFill>
                  <a:schemeClr val="dk1"/>
                </a:solidFill>
              </a:rPr>
              <a:t>超越宣教异象(略)</a:t>
            </a:r>
            <a:endParaRPr b="1"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lphaLcParenR"/>
            </a:pPr>
            <a:r>
              <a:rPr b="1" lang="zh-CN" sz="2500">
                <a:solidFill>
                  <a:schemeClr val="dk1"/>
                </a:solidFill>
              </a:rPr>
              <a:t>世界最未得之民的现况：</a:t>
            </a:r>
            <a:endParaRPr b="1" sz="25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●"/>
            </a:pPr>
            <a:r>
              <a:rPr b="1" lang="zh-CN" sz="2200">
                <a:solidFill>
                  <a:srgbClr val="FF0000"/>
                </a:solidFill>
              </a:rPr>
              <a:t>世界5000个最未得之族群（少于0.1%的基督徒）20亿人口-最多在印度和东南亚。</a:t>
            </a:r>
            <a:endParaRPr b="1" sz="2200"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●"/>
            </a:pPr>
            <a:r>
              <a:rPr b="1" lang="zh-CN" sz="2200">
                <a:solidFill>
                  <a:srgbClr val="FF0000"/>
                </a:solidFill>
              </a:rPr>
              <a:t>前30位最未得之民MUPG国家（占87%，17亿人口）。</a:t>
            </a:r>
            <a:endParaRPr b="1" sz="2200"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●"/>
            </a:pPr>
            <a:r>
              <a:rPr b="1" lang="zh-CN" sz="2200">
                <a:solidFill>
                  <a:srgbClr val="FF0000"/>
                </a:solidFill>
              </a:rPr>
              <a:t>前6位最未得之民MUPG国家（占68%，14亿人口，印度，巴基斯坦，中国，孟加拉，尼泊尔，印尼）。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三.超越印度宣教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25" name="Google Shape;22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0" y="1139100"/>
            <a:ext cx="9028627" cy="400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三.超越印度宣教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500">
                <a:solidFill>
                  <a:schemeClr val="dk1"/>
                </a:solidFill>
              </a:rPr>
              <a:t>c</a:t>
            </a:r>
            <a:r>
              <a:rPr b="1" lang="zh-CN" sz="2500">
                <a:solidFill>
                  <a:schemeClr val="dk1"/>
                </a:solidFill>
              </a:rPr>
              <a:t>)</a:t>
            </a:r>
            <a:r>
              <a:rPr b="1" lang="zh-CN" sz="2500">
                <a:solidFill>
                  <a:schemeClr val="dk1"/>
                </a:solidFill>
              </a:rPr>
              <a:t>超越宣教事工计划</a:t>
            </a:r>
            <a:endParaRPr b="1" sz="25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●"/>
            </a:pPr>
            <a:r>
              <a:rPr b="1" lang="zh-CN" sz="2200">
                <a:solidFill>
                  <a:srgbClr val="FF0000"/>
                </a:solidFill>
              </a:rPr>
              <a:t>10年覆盖前30个MUPG国家（2022-2032年）</a:t>
            </a:r>
            <a:endParaRPr b="1" sz="2200"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●"/>
            </a:pPr>
            <a:r>
              <a:rPr b="1" lang="zh-CN" sz="2200">
                <a:solidFill>
                  <a:srgbClr val="FF0000"/>
                </a:solidFill>
              </a:rPr>
              <a:t>3年覆盖前6个MUPG国家（2022-2025年）</a:t>
            </a:r>
            <a:endParaRPr b="1" sz="2200"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●"/>
            </a:pPr>
            <a:r>
              <a:rPr b="1" lang="zh-CN" sz="2200">
                <a:solidFill>
                  <a:srgbClr val="FF0000"/>
                </a:solidFill>
              </a:rPr>
              <a:t>求主兴起300位超越勇士，带领团队覆盖30个MUPG国家。</a:t>
            </a:r>
            <a:endParaRPr b="1" sz="2200"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●"/>
            </a:pPr>
            <a:r>
              <a:rPr b="1" lang="zh-CN" sz="2200">
                <a:solidFill>
                  <a:srgbClr val="FF0000"/>
                </a:solidFill>
              </a:rPr>
              <a:t>在前30个MUPG国家中，建立30个培训中心。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500">
                <a:solidFill>
                  <a:schemeClr val="dk1"/>
                </a:solidFill>
              </a:rPr>
              <a:t>d)超越宣教策略（网宣+实地，加入普世宣教）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500">
                <a:solidFill>
                  <a:schemeClr val="dk1"/>
                </a:solidFill>
              </a:rPr>
              <a:t>e)超越2021年11月-2024年8月历次宣教战果(不含一次网宣)：</a:t>
            </a:r>
            <a:endParaRPr b="1" sz="25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●"/>
            </a:pPr>
            <a:r>
              <a:rPr b="1" lang="zh-CN" sz="2200">
                <a:solidFill>
                  <a:srgbClr val="FF0000"/>
                </a:solidFill>
              </a:rPr>
              <a:t>进入2946个村庄</a:t>
            </a:r>
            <a:endParaRPr b="1" sz="2200"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●"/>
            </a:pPr>
            <a:r>
              <a:rPr b="1" lang="zh-CN" sz="2200">
                <a:solidFill>
                  <a:srgbClr val="FF0000"/>
                </a:solidFill>
              </a:rPr>
              <a:t>27452位听闻福音</a:t>
            </a:r>
            <a:endParaRPr b="1" sz="2200"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●"/>
            </a:pPr>
            <a:r>
              <a:rPr b="1" lang="zh-CN" sz="2200">
                <a:solidFill>
                  <a:srgbClr val="FF0000"/>
                </a:solidFill>
              </a:rPr>
              <a:t>20321位接受耶稣基督，14140位受洗</a:t>
            </a:r>
            <a:endParaRPr b="1" sz="2200"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●"/>
            </a:pPr>
            <a:r>
              <a:rPr b="1" lang="zh-CN" sz="2200">
                <a:solidFill>
                  <a:srgbClr val="FF0000"/>
                </a:solidFill>
              </a:rPr>
              <a:t>建立3413个家庭教会</a:t>
            </a:r>
            <a:endParaRPr b="1" sz="2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三.超越印度宣教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9" name="Google Shape;239;p32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C00000"/>
                </a:solidFill>
              </a:rPr>
              <a:t>2）到现在为止，佳恩参加三次超越网宣：</a:t>
            </a:r>
            <a:endParaRPr b="1" sz="30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</a:rPr>
              <a:t>三次网宣共：509个未得之民村庄，向3456个人传讲福音（2806信主，2383受洗），建立668个家庭教会（所有数据包括有小部分是穆斯林），许多神迹奇事伴随发生。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</a:rPr>
              <a:t>今年年末到明年初，我们将有部分弟兄姐妹报名参加实地宣教，到现在为止，共有11位，预计将有15位左右，有四位牧者先后参加。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C00000"/>
                </a:solidFill>
              </a:rPr>
              <a:t>感谢赞美主！荣耀归给神！</a:t>
            </a:r>
            <a:endParaRPr b="1" sz="30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三.超越印度宣教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6" name="Google Shape;246;p33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C00000"/>
                </a:solidFill>
              </a:rPr>
              <a:t>3）超越印度宣教与中国宣教</a:t>
            </a:r>
            <a:endParaRPr b="1" sz="30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</a:rPr>
              <a:t>她们都是普世宣教（也称：地极宣教）的一部分。上周周牧师关于超越印度宣教的三大特点，再回顾如下：</a:t>
            </a:r>
            <a:endParaRPr b="1" sz="2000">
              <a:solidFill>
                <a:srgbClr val="C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b="1" lang="zh-CN" sz="2100">
                <a:solidFill>
                  <a:srgbClr val="FF0000"/>
                </a:solidFill>
              </a:rPr>
              <a:t>随从圣灵的步伐（徒1：8），跟随圣灵地图和导航，参与圣灵此时此刻在印度的福音大能大力的运行之中。</a:t>
            </a:r>
            <a:endParaRPr b="1" sz="2100">
              <a:solidFill>
                <a:srgbClr val="FF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b="1" lang="zh-CN" sz="2100">
                <a:solidFill>
                  <a:srgbClr val="FF0000"/>
                </a:solidFill>
              </a:rPr>
              <a:t>和当地教会和机构联合，建立当地教会，不是从零开始，也不是建立自己宗派和自己的教会分支，而是将自己融入国度，融入普世宣教。</a:t>
            </a:r>
            <a:endParaRPr b="1" sz="2100">
              <a:solidFill>
                <a:srgbClr val="FF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b="1" lang="zh-CN" sz="2100">
                <a:solidFill>
                  <a:srgbClr val="FF0000"/>
                </a:solidFill>
              </a:rPr>
              <a:t>和本地教会（现阶段主要是北美中国教会）联合，集合力量共同参与，</a:t>
            </a:r>
            <a:endParaRPr b="1" sz="2100"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800">
                <a:solidFill>
                  <a:schemeClr val="dk1"/>
                </a:solidFill>
              </a:rPr>
              <a:t>总结一句话：天时地利人和。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</a:t>
            </a: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.</a:t>
            </a: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超越</a:t>
            </a: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3" name="Google Shape;253;p34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C00000"/>
                </a:solidFill>
              </a:rPr>
              <a:t>了解</a:t>
            </a:r>
            <a:r>
              <a:rPr b="1" lang="zh-CN" sz="3000">
                <a:solidFill>
                  <a:srgbClr val="C00000"/>
                </a:solidFill>
              </a:rPr>
              <a:t>一带一路(</a:t>
            </a:r>
            <a:r>
              <a:rPr b="1" lang="zh-CN" sz="3000">
                <a:solidFill>
                  <a:srgbClr val="C00000"/>
                </a:solidFill>
              </a:rPr>
              <a:t>一带:陆地北线,一路:海上南线)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54" name="Google Shape;2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0" y="1760325"/>
            <a:ext cx="9081898" cy="338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三.超越印度宣教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1" name="Google Shape;261;p35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C00000"/>
                </a:solidFill>
              </a:rPr>
              <a:t>3）超越印度宣教与中国宣教</a:t>
            </a:r>
            <a:endParaRPr b="1" sz="30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200">
                <a:solidFill>
                  <a:schemeClr val="dk1"/>
                </a:solidFill>
              </a:rPr>
              <a:t>超越宣教是神在海外兴起的一支中国宣教的生力军，是神为中国宣教开辟的另一条新的宣教之路。过去中国宣教</a:t>
            </a:r>
            <a:r>
              <a:rPr b="1" lang="zh-CN" sz="2200">
                <a:solidFill>
                  <a:schemeClr val="dk1"/>
                </a:solidFill>
              </a:rPr>
              <a:t>计划</a:t>
            </a:r>
            <a:r>
              <a:rPr b="1" lang="zh-CN" sz="2200">
                <a:solidFill>
                  <a:schemeClr val="dk1"/>
                </a:solidFill>
              </a:rPr>
              <a:t>走的是北线，是</a:t>
            </a:r>
            <a:r>
              <a:rPr b="1" lang="zh-CN" sz="2200">
                <a:solidFill>
                  <a:schemeClr val="dk1"/>
                </a:solidFill>
              </a:rPr>
              <a:t>一带一路中的“一带”，从中国西北进入中亚到穆斯林到耶路撒冷。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200">
                <a:solidFill>
                  <a:schemeClr val="dk1"/>
                </a:solidFill>
              </a:rPr>
              <a:t>上面在分析中国宣教的文章中，作者分析了中国宣教受阻的各种原因。</a:t>
            </a:r>
            <a:r>
              <a:rPr b="1" lang="zh-CN" sz="2200">
                <a:solidFill>
                  <a:srgbClr val="FF0000"/>
                </a:solidFill>
              </a:rPr>
              <a:t>我想其中最大的原因是我们一直要走的是北线，没有准备好向印度宣教。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200">
                <a:solidFill>
                  <a:schemeClr val="dk1"/>
                </a:solidFill>
              </a:rPr>
              <a:t>而圣灵现在运行在印度，在一带一路的南线路径上，神没有忘记和遗漏印度这个最大的未得之民和人口最多的国家。上周周牧师分享超越印度宣教取</a:t>
            </a:r>
            <a:r>
              <a:rPr b="1" lang="zh-CN" sz="2400">
                <a:solidFill>
                  <a:schemeClr val="dk1"/>
                </a:solidFill>
              </a:rPr>
              <a:t>得成功的三大特点中，跟随</a:t>
            </a:r>
            <a:r>
              <a:rPr b="1" lang="zh-CN" sz="2400">
                <a:solidFill>
                  <a:srgbClr val="FF0000"/>
                </a:solidFill>
              </a:rPr>
              <a:t>圣灵大复兴的步伐</a:t>
            </a:r>
            <a:r>
              <a:rPr b="1" lang="zh-CN" sz="2400">
                <a:solidFill>
                  <a:schemeClr val="dk1"/>
                </a:solidFill>
              </a:rPr>
              <a:t>是最大的原因。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b="1" lang="zh-CN" sz="5300"/>
              <a:t> </a:t>
            </a:r>
            <a:r>
              <a:rPr b="1" lang="zh-CN" sz="5633">
                <a:solidFill>
                  <a:schemeClr val="dk1"/>
                </a:solidFill>
              </a:rPr>
              <a:t>经文（太28:18-20）</a:t>
            </a:r>
            <a:r>
              <a:rPr b="1" i="0" lang="zh-CN" sz="5633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1" i="0" lang="zh-CN" sz="5555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r>
              <a:rPr b="1" i="0" lang="zh-CN" sz="67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</a:t>
            </a:r>
            <a:br>
              <a:rPr b="0" i="0" lang="zh-CN" sz="4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0" y="1200150"/>
            <a:ext cx="91440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4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耶稣进前来，对他们说：“天上地下所有的权柄都赐给我了。 所以，你们要去，使万民作我的门徒，奉父、子、圣灵的名给他们施洗， 凡我所吩咐你们的，都教导他们遵守，我就常与你们同在，直到世界的末了。”(马太福音 28:18-20 和合本2010)</a:t>
            </a:r>
            <a:endParaRPr b="1" sz="3400">
              <a:solidFill>
                <a:schemeClr val="dk1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0">
              <a:solidFill>
                <a:schemeClr val="dk1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-17145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t/>
            </a:r>
            <a:endParaRPr b="1" i="0" sz="2900" u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三.超越印度宣教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8" name="Google Shape;268;p36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C00000"/>
                </a:solidFill>
              </a:rPr>
              <a:t>4）《宣教的中国》诗歌</a:t>
            </a:r>
            <a:endParaRPr b="1" sz="30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600" u="sng">
                <a:solidFill>
                  <a:schemeClr val="hlink"/>
                </a:solidFill>
                <a:hlinkClick r:id="rId3"/>
              </a:rPr>
              <a:t>https://www.youtube.com/watch?v=iRZDbba6JBM</a:t>
            </a:r>
            <a:endParaRPr b="1" sz="26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200">
                <a:solidFill>
                  <a:schemeClr val="dk1"/>
                </a:solidFill>
              </a:rPr>
              <a:t>这首诗歌，唱响在中国大地及至全球华人教会几十年，字字句句我们都琅琅上口，曾触摸搅动了许许多多华人牧者领袖和弟兄姐妹的心。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200">
                <a:solidFill>
                  <a:schemeClr val="dk1"/>
                </a:solidFill>
              </a:rPr>
              <a:t>这首诗歌也将神对中国宣教的心意真切地显明出来。我们中国教会曾经为此大大火热回应过，但因为受挫渐渐冷淡，今天神借助超越印度宣教，指出了我们的误区和改变的方向，给了中国教会重新进入呼召的机会，我们要重新唱响这首诗歌回应神对中国宣教的呼召。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三.超越印度宣教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C00000"/>
                </a:solidFill>
              </a:rPr>
              <a:t>4）《宣教的中国》诗歌</a:t>
            </a:r>
            <a:endParaRPr b="1" sz="30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 u="sng">
                <a:solidFill>
                  <a:schemeClr val="hlink"/>
                </a:solidFill>
                <a:hlinkClick r:id="rId3"/>
              </a:rPr>
              <a:t>https://www.youtube.com/watch?v=iRZDbba6JBM</a:t>
            </a:r>
            <a:endParaRPr b="1" sz="26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>
                <a:solidFill>
                  <a:schemeClr val="dk1"/>
                </a:solidFill>
              </a:rPr>
              <a:t>有一种爱，像那夏虫永长鸣，春蚕吐丝吐不尽。</a:t>
            </a:r>
            <a:r>
              <a:rPr lang="zh-CN" sz="2100">
                <a:solidFill>
                  <a:srgbClr val="FF0000"/>
                </a:solidFill>
              </a:rPr>
              <a:t>-爱，是中国宣教的真正动力</a:t>
            </a:r>
            <a:r>
              <a:rPr lang="zh-CN" sz="21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>
                <a:solidFill>
                  <a:schemeClr val="dk1"/>
                </a:solidFill>
              </a:rPr>
              <a:t>有一个声音，催促我要勇敢前行，圣灵在前引导我的心。</a:t>
            </a:r>
            <a:r>
              <a:rPr lang="zh-CN" sz="2100">
                <a:solidFill>
                  <a:srgbClr val="FF0000"/>
                </a:solidFill>
              </a:rPr>
              <a:t>-圣灵是地图和导航</a:t>
            </a:r>
            <a:r>
              <a:rPr lang="zh-CN" sz="21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>
                <a:solidFill>
                  <a:schemeClr val="dk1"/>
                </a:solidFill>
              </a:rPr>
              <a:t>迈开步伐，向耶路撒冷，风霜雪雨，意志更坚定。</a:t>
            </a:r>
            <a:r>
              <a:rPr lang="zh-CN" sz="2100">
                <a:solidFill>
                  <a:srgbClr val="FF0000"/>
                </a:solidFill>
              </a:rPr>
              <a:t>-中国宣教是普世宣教</a:t>
            </a:r>
            <a:r>
              <a:rPr lang="zh-CN" sz="21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>
                <a:solidFill>
                  <a:schemeClr val="dk1"/>
                </a:solidFill>
              </a:rPr>
              <a:t>我要传扬，传扬主的名，誓要得胜，在神的国度里。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>
                <a:solidFill>
                  <a:schemeClr val="dk1"/>
                </a:solidFill>
              </a:rPr>
              <a:t>我带着使命向前走，要唤醒</a:t>
            </a:r>
            <a:r>
              <a:rPr lang="zh-CN" sz="2100" u="sng">
                <a:solidFill>
                  <a:schemeClr val="dk1"/>
                </a:solidFill>
              </a:rPr>
              <a:t>沉睡的中国</a:t>
            </a:r>
            <a:r>
              <a:rPr lang="zh-CN" sz="2100">
                <a:solidFill>
                  <a:schemeClr val="dk1"/>
                </a:solidFill>
              </a:rPr>
              <a:t>。</a:t>
            </a:r>
            <a:r>
              <a:rPr lang="zh-CN" sz="2100">
                <a:solidFill>
                  <a:srgbClr val="FF0000"/>
                </a:solidFill>
              </a:rPr>
              <a:t>-中国本土宣教</a:t>
            </a:r>
            <a:endParaRPr sz="21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>
                <a:solidFill>
                  <a:schemeClr val="dk1"/>
                </a:solidFill>
              </a:rPr>
              <a:t>纵然流血的时候， 我也永远不回头。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>
                <a:solidFill>
                  <a:schemeClr val="dk1"/>
                </a:solidFill>
              </a:rPr>
              <a:t>我带着异象向前走，要看到</a:t>
            </a:r>
            <a:r>
              <a:rPr lang="zh-CN" sz="2100" u="sng">
                <a:solidFill>
                  <a:schemeClr val="dk1"/>
                </a:solidFill>
              </a:rPr>
              <a:t>宣教的中国</a:t>
            </a:r>
            <a:r>
              <a:rPr lang="zh-CN" sz="2100">
                <a:solidFill>
                  <a:schemeClr val="dk1"/>
                </a:solidFill>
              </a:rPr>
              <a:t>，</a:t>
            </a:r>
            <a:r>
              <a:rPr lang="zh-CN" sz="2100">
                <a:solidFill>
                  <a:srgbClr val="FF0000"/>
                </a:solidFill>
              </a:rPr>
              <a:t>- 中国差遣宣教</a:t>
            </a:r>
            <a:endParaRPr sz="21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>
                <a:solidFill>
                  <a:schemeClr val="dk1"/>
                </a:solidFill>
              </a:rPr>
              <a:t>将福音传遍</a:t>
            </a:r>
            <a:r>
              <a:rPr lang="zh-CN" sz="2100" u="sng">
                <a:solidFill>
                  <a:schemeClr val="dk1"/>
                </a:solidFill>
              </a:rPr>
              <a:t>世界每个角落</a:t>
            </a:r>
            <a:r>
              <a:rPr lang="zh-CN" sz="2100">
                <a:solidFill>
                  <a:schemeClr val="dk1"/>
                </a:solidFill>
              </a:rPr>
              <a:t>。</a:t>
            </a:r>
            <a:r>
              <a:rPr lang="zh-CN" sz="2100">
                <a:solidFill>
                  <a:srgbClr val="FF0000"/>
                </a:solidFill>
              </a:rPr>
              <a:t>-融入普世宣教（地极宣教）</a:t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三.超越印度宣教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2" name="Google Shape;282;p38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C00000"/>
                </a:solidFill>
              </a:rPr>
              <a:t>5）我们的回应</a:t>
            </a:r>
            <a:endParaRPr b="1" sz="30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200">
                <a:solidFill>
                  <a:schemeClr val="dk1"/>
                </a:solidFill>
              </a:rPr>
              <a:t>感谢主！神透过刘爸将超越印度宣教带进我们教会，我们教会从上到下有非常好的回应，我们海内外估计超百人报名参加三个月训练，35人参加网宣，估计将有15人报名参加实地宣教，我们有四位牧者将先后参加实地宣教。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200">
                <a:solidFill>
                  <a:schemeClr val="dk1"/>
                </a:solidFill>
              </a:rPr>
              <a:t>感谢主！这支队伍只是我们教会汇入神普世宣教的一小批代表，是代表我们全体教会来参加的。周牧师分享的用脚（网宣+实地宣）、用手（奉献支持）、用膝（忠心的守望代祷）来参与，总有一样是我们可以选择的。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b="1" lang="zh-CN" sz="5300"/>
              <a:t> </a:t>
            </a:r>
            <a:r>
              <a:rPr b="1" lang="zh-CN" sz="5633">
                <a:solidFill>
                  <a:schemeClr val="dk1"/>
                </a:solidFill>
              </a:rPr>
              <a:t>经文（徒1:8）</a:t>
            </a:r>
            <a:r>
              <a:rPr b="1" i="0" lang="zh-CN" sz="5633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1" i="0" lang="zh-CN" sz="5555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r>
              <a:rPr b="1" i="0" lang="zh-CN" sz="67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</a:t>
            </a:r>
            <a:br>
              <a:rPr b="0" i="0" lang="zh-CN" sz="4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0" y="1200150"/>
            <a:ext cx="91440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4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圣灵降临在你们身上，你们就必得着能力，并要在耶路撒冷、犹太全地和撒玛利亚，直到地极，作我的见证。” (使徒行传 1:8 和合本2010)</a:t>
            </a:r>
            <a:endParaRPr b="1" sz="3400">
              <a:solidFill>
                <a:schemeClr val="dk1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0">
              <a:solidFill>
                <a:schemeClr val="dk1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-17145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t/>
            </a:r>
            <a:endParaRPr b="1" i="0" sz="2900" u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8"/>
              <a:buFont typeface="Libre Franklin"/>
              <a:buNone/>
            </a:pPr>
            <a:r>
              <a:rPr b="1" lang="zh-CN" sz="5300"/>
              <a:t> </a:t>
            </a:r>
            <a:r>
              <a:rPr b="1" lang="zh-CN" sz="5633">
                <a:solidFill>
                  <a:schemeClr val="dk1"/>
                </a:solidFill>
              </a:rPr>
              <a:t>大纲</a:t>
            </a:r>
            <a:r>
              <a:rPr b="1" i="0" lang="zh-CN" sz="5633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1" i="0" lang="zh-CN" sz="5555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r>
              <a:rPr b="1" i="0" lang="zh-CN" sz="67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</a:t>
            </a:r>
            <a:br>
              <a:rPr b="0" i="0" lang="zh-CN" sz="4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0" y="1200150"/>
            <a:ext cx="91440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6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一.普世宣教</a:t>
            </a:r>
            <a:endParaRPr b="1" sz="36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6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二.中国宣教</a:t>
            </a:r>
            <a:endParaRPr b="1" sz="36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6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三.超越印度宣教</a:t>
            </a:r>
            <a:endParaRPr b="1" sz="36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800">
              <a:solidFill>
                <a:schemeClr val="dk1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0">
              <a:solidFill>
                <a:schemeClr val="dk1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-17145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t/>
            </a:r>
            <a:endParaRPr b="1" i="0" sz="2900" u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一.普世宣教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Microsoft Yahei"/>
              <a:buAutoNum type="arabicPeriod"/>
            </a:pPr>
            <a:r>
              <a:rPr b="1" lang="zh-CN" sz="3000">
                <a:latin typeface="Microsoft Yahei"/>
                <a:ea typeface="Microsoft Yahei"/>
                <a:cs typeface="Microsoft Yahei"/>
                <a:sym typeface="Microsoft Yahei"/>
              </a:rPr>
              <a:t>普世宣教的命令</a:t>
            </a:r>
            <a:endParaRPr b="1"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5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耶稣进前来，对他们说：“天上地下所有的权柄都赐给我了。 所以，你们要去，使万民作我的门徒，奉父、子、圣灵的名给他们施洗， 凡我所吩咐你们的，都教导他们遵守，我就常与你们同在，直到世界的末了。”(马太福音 28:18-20 和合本2010)</a:t>
            </a:r>
            <a:endParaRPr b="1" sz="25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一.普世宣教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  普世宣教的启动、能力、蓝图与导航</a:t>
            </a:r>
            <a:endParaRPr b="1" sz="3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5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圣灵降临在你们身上，你们就必得着能力，并要在耶路撒冷、犹太全地和撒玛利亚，直到地极，作我的见证。” (使徒行传 1:8 和合本2010)</a:t>
            </a:r>
            <a:endParaRPr b="1" sz="2500">
              <a:solidFill>
                <a:schemeClr val="dk1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3.  普世宣教的结束（升天-再来）</a:t>
            </a:r>
            <a:endParaRPr b="1" sz="3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这天国的福音要传遍天下，对万民作见证，然后终结才来到。”(马太福音 24:14 和合本2010)</a:t>
            </a:r>
            <a:endParaRPr b="1" sz="2400">
              <a:solidFill>
                <a:schemeClr val="dk1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</a:t>
            </a: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.</a:t>
            </a: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中国</a:t>
            </a: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中国宣教是</a:t>
            </a:r>
            <a:r>
              <a:rPr b="1" lang="zh-CN" sz="2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普世宣教的</a:t>
            </a:r>
            <a:r>
              <a:rPr b="1" lang="zh-CN" sz="2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一部分，中国宣教有两层意思</a:t>
            </a:r>
            <a:endParaRPr b="1" sz="2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：</a:t>
            </a:r>
            <a:r>
              <a:rPr b="1" lang="zh-CN" sz="2600">
                <a:latin typeface="Microsoft Yahei"/>
                <a:ea typeface="Microsoft Yahei"/>
                <a:cs typeface="Microsoft Yahei"/>
                <a:sym typeface="Microsoft Yahei"/>
              </a:rPr>
              <a:t>向中国宣教（来华宣教，本土宣教）和中国向外差传宣教。</a:t>
            </a:r>
            <a:endParaRPr b="1" sz="26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1）向中国宣教（来华宣教，本土宣教）</a:t>
            </a:r>
            <a:endParaRPr b="1" sz="2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a）来华宣教</a:t>
            </a:r>
            <a:endParaRPr b="1" sz="2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基督教传入中国最早的确切记载是唐朝开始的景教（635年），后经元朝、明朝、清朝、民国时期，历时1300多年（新教入华约两世纪）。他们前仆后继地来到中华大地，将生命献在这块土地上，如同一粒一粒麦子落在地里死去，到了时候就一</a:t>
            </a:r>
            <a:endParaRPr b="1" sz="2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二.中国宣教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b)中国本土宣教(AG老代和现在都在融入这个部分)</a:t>
            </a:r>
            <a:endParaRPr b="1" sz="30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定会结出许多籽粒。</a:t>
            </a:r>
            <a:r>
              <a:rPr b="1"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直到上世纪80年代开始，1300多年来一代一代来华宣教士如同落在地里死去的麦子，终于在中华大地开始结出许多籽粒了。圣灵在中国大地福音大复兴，历时20-30年时间，使中国本土教会大大兴起，这同时也伴随着中国经济和国家地位大提升的改革开放30年，这一点全世界有目共睹。</a:t>
            </a:r>
            <a:endParaRPr b="1"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神州电视片《十字架-耶稣在中国》，记录了中国家庭教会最初发展的历史和感人镜头，请大家抽时去观看，对我们中国基督徒是一个美好的回忆。</a:t>
            </a:r>
            <a:endParaRPr b="1"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98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idx="4294967295" type="title"/>
          </p:nvPr>
        </p:nvSpPr>
        <p:spPr>
          <a:xfrm>
            <a:off x="0" y="137156"/>
            <a:ext cx="77868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17"/>
              <a:buFont typeface="Libre Franklin"/>
              <a:buNone/>
            </a:pPr>
            <a:r>
              <a:rPr b="1" lang="zh-CN" sz="5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二.中国宣教</a:t>
            </a:r>
            <a:br>
              <a:rPr b="0" i="0" lang="zh-CN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4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2325" y="1139125"/>
            <a:ext cx="91440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2）中国差遣宣教</a:t>
            </a:r>
            <a:endParaRPr b="1" sz="3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现在我要重点说的是中国教会对外的宣教，如果你去</a:t>
            </a:r>
            <a:r>
              <a:rPr b="1" lang="zh-CN" sz="2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网络搜索中国宣教这个主题，大多数是宣教士来华宣教，很少查到中国差派宣教士宣教，这其中固然有安全考虑的原因，但主要还是我们差</a:t>
            </a:r>
            <a:r>
              <a:rPr b="1" lang="zh-CN" sz="2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遣出去的宣教士还没有规模，没有影响力的缘故。</a:t>
            </a:r>
            <a:endParaRPr b="1" sz="2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有一篇文章，</a:t>
            </a:r>
            <a:r>
              <a:rPr b="1" lang="zh-CN" sz="25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《中国的崛起-本土化宣教运动的反思》</a:t>
            </a:r>
            <a:r>
              <a:rPr b="1" lang="zh-CN" sz="2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对中国宣教有一个很好的整理和思考，对我们中国宣教是一个很好的反思，推荐大家</a:t>
            </a:r>
            <a:r>
              <a:rPr b="1" lang="zh-CN" sz="2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看一看。下面我摘要一些这篇文章的重点：</a:t>
            </a:r>
            <a:endParaRPr b="1" sz="2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