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sldIdLst>
    <p:sldId id="849" r:id="rId2"/>
    <p:sldId id="1256" r:id="rId3"/>
    <p:sldId id="1259" r:id="rId4"/>
    <p:sldId id="1299" r:id="rId5"/>
    <p:sldId id="1300" r:id="rId6"/>
    <p:sldId id="1301" r:id="rId7"/>
    <p:sldId id="1302" r:id="rId8"/>
    <p:sldId id="1303" r:id="rId9"/>
    <p:sldId id="1304" r:id="rId10"/>
    <p:sldId id="1305" r:id="rId11"/>
    <p:sldId id="1306" r:id="rId12"/>
    <p:sldId id="1307" r:id="rId13"/>
    <p:sldId id="1308" r:id="rId14"/>
    <p:sldId id="1309" r:id="rId15"/>
    <p:sldId id="1310" r:id="rId16"/>
    <p:sldId id="1311" r:id="rId17"/>
    <p:sldId id="1312" r:id="rId18"/>
    <p:sldId id="1213" r:id="rId19"/>
    <p:sldId id="1313" r:id="rId20"/>
    <p:sldId id="1314" r:id="rId21"/>
    <p:sldId id="1315" r:id="rId22"/>
    <p:sldId id="1316" r:id="rId23"/>
    <p:sldId id="1317" r:id="rId24"/>
    <p:sldId id="1318" r:id="rId25"/>
    <p:sldId id="1319" r:id="rId26"/>
    <p:sldId id="1320" r:id="rId27"/>
    <p:sldId id="1321" r:id="rId28"/>
    <p:sldId id="1322" r:id="rId29"/>
    <p:sldId id="1323" r:id="rId30"/>
    <p:sldId id="1324" r:id="rId31"/>
    <p:sldId id="1325" r:id="rId32"/>
    <p:sldId id="1326" r:id="rId33"/>
    <p:sldId id="1327" r:id="rId34"/>
    <p:sldId id="1328" r:id="rId35"/>
    <p:sldId id="1329" r:id="rId36"/>
    <p:sldId id="1330" r:id="rId37"/>
    <p:sldId id="1331" r:id="rId38"/>
    <p:sldId id="1332" r:id="rId39"/>
    <p:sldId id="1333" r:id="rId40"/>
    <p:sldId id="1334" r:id="rId41"/>
    <p:sldId id="1335" r:id="rId42"/>
    <p:sldId id="1336" r:id="rId43"/>
    <p:sldId id="1337" r:id="rId44"/>
    <p:sldId id="1338" r:id="rId45"/>
    <p:sldId id="1339" r:id="rId46"/>
    <p:sldId id="1340" r:id="rId47"/>
    <p:sldId id="1341" r:id="rId48"/>
    <p:sldId id="1342" r:id="rId49"/>
    <p:sldId id="1343" r:id="rId50"/>
    <p:sldId id="1344" r:id="rId51"/>
  </p:sldIdLst>
  <p:sldSz cx="9144000" cy="5143500" type="screen16x9"/>
  <p:notesSz cx="6858000" cy="9144000"/>
  <p:custDataLst>
    <p:tags r:id="rId5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E24F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331" autoAdjust="0"/>
    <p:restoredTop sz="0" autoAdjust="0"/>
  </p:normalViewPr>
  <p:slideViewPr>
    <p:cSldViewPr showGuides="1">
      <p:cViewPr varScale="1">
        <p:scale>
          <a:sx n="113" d="100"/>
          <a:sy n="113" d="100"/>
        </p:scale>
        <p:origin x="-624" y="-77"/>
      </p:cViewPr>
      <p:guideLst>
        <p:guide orient="horz" pos="1620"/>
        <p:guide pos="2876"/>
      </p:guideLst>
    </p:cSldViewPr>
  </p:slideViewPr>
  <p:outlineViewPr>
    <p:cViewPr>
      <p:scale>
        <a:sx n="33" d="100"/>
        <a:sy n="33" d="100"/>
      </p:scale>
      <p:origin x="34" y="13061"/>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pPr/>
              <a:t>14/07/2024</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pPr/>
              <a:t>‹#›</a:t>
            </a:fld>
            <a:endParaRPr lang="en-CA"/>
          </a:p>
        </p:txBody>
      </p:sp>
    </p:spTree>
    <p:extLst>
      <p:ext uri="{BB962C8B-B14F-4D97-AF65-F5344CB8AC3E}">
        <p14:creationId xmlns:p14="http://schemas.microsoft.com/office/powerpoint/2010/main" xmlns=""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pPr/>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pPr>
                <a:defRPr/>
              </a:p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pPr>
                <a:defRPr/>
              </a:pPr>
              <a:t>2024年7月14日星期日</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pPr>
                <a:defRPr/>
              </a:pPr>
              <a:t>2024年7月14日星期日</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pPr>
                <a:defRPr/>
              </a:p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pPr>
                <a:defRPr/>
              </a:pPr>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pPr>
                <a:defRPr/>
              </a:pPr>
              <a:t>2024年7月14日星期日</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pPr>
                <a:defRPr/>
              </a:pPr>
              <a:t>2024年7月14日星期日</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pPr>
                <a:defRPr/>
              </a:pPr>
              <a:t>2024年7月14日星期日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pPr>
                <a:defRPr/>
              </a:pPr>
              <a:t>2024年7月14日星期日</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pPr>
                <a:defRPr/>
              </a:p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pPr fontAlgn="base">
                <a:spcBef>
                  <a:spcPct val="0"/>
                </a:spcBef>
                <a:spcAft>
                  <a:spcPct val="0"/>
                </a:spcAft>
                <a:defRPr/>
              </a:p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xmlns=""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123950"/>
            <a:ext cx="9144000" cy="4019550"/>
          </a:xfrm>
        </p:spPr>
        <p:txBody>
          <a:bodyPr/>
          <a:lstStyle/>
          <a:p>
            <a:pPr marL="0" marR="0" indent="0" algn="ctr">
              <a:spcBef>
                <a:spcPts val="600"/>
              </a:spcBef>
              <a:spcAft>
                <a:spcPts val="600"/>
              </a:spcAft>
              <a:buNone/>
            </a:pPr>
            <a:r>
              <a:rPr lang="zh-CN" altLang="en-US" sz="4800" b="1" dirty="0">
                <a:solidFill>
                  <a:srgbClr val="7030A0"/>
                </a:solidFill>
                <a:ea typeface="KaiTi"/>
                <a:cs typeface="Times New Roman"/>
              </a:rPr>
              <a:t>在神的家里彼此相爱</a:t>
            </a:r>
            <a:r>
              <a:rPr lang="zh-CN" altLang="en-US" sz="4800" b="1" kern="100" dirty="0">
                <a:solidFill>
                  <a:srgbClr val="7030A0"/>
                </a:solidFill>
                <a:latin typeface="Calibri"/>
                <a:ea typeface="KaiTi"/>
                <a:cs typeface="Times New Roman"/>
              </a:rPr>
              <a:t>：</a:t>
            </a:r>
            <a:endParaRPr lang="en-CA" sz="4800" kern="100" dirty="0">
              <a:solidFill>
                <a:srgbClr val="7030A0"/>
              </a:solidFill>
              <a:latin typeface="Calibri"/>
              <a:ea typeface="DengXian"/>
              <a:cs typeface="Times New Roman"/>
            </a:endParaRPr>
          </a:p>
          <a:p>
            <a:pPr marL="0" marR="0" indent="0" algn="ctr">
              <a:spcBef>
                <a:spcPts val="600"/>
              </a:spcBef>
              <a:spcAft>
                <a:spcPts val="600"/>
              </a:spcAft>
              <a:buNone/>
            </a:pPr>
            <a:r>
              <a:rPr lang="en-US" altLang="zh-CN" sz="5400" b="1" dirty="0">
                <a:solidFill>
                  <a:srgbClr val="FF0000"/>
                </a:solidFill>
                <a:ea typeface="KaiTi"/>
                <a:cs typeface="Times New Roman"/>
              </a:rPr>
              <a:t>——</a:t>
            </a:r>
            <a:r>
              <a:rPr lang="zh-CN" altLang="en-US" sz="5400" b="1" dirty="0">
                <a:solidFill>
                  <a:srgbClr val="FF0000"/>
                </a:solidFill>
                <a:ea typeface="KaiTi"/>
                <a:cs typeface="Times New Roman"/>
              </a:rPr>
              <a:t>听懂天父的心跳</a:t>
            </a:r>
            <a:endParaRPr lang="en-CA" sz="5400" kern="100" dirty="0">
              <a:solidFill>
                <a:srgbClr val="FF0000"/>
              </a:solidFill>
              <a:latin typeface="Calibri"/>
              <a:ea typeface="DengXian"/>
              <a:cs typeface="Times New Roman"/>
            </a:endParaRPr>
          </a:p>
          <a:p>
            <a:pPr marL="0" marR="0" indent="0" algn="ctr">
              <a:spcBef>
                <a:spcPts val="1800"/>
              </a:spcBef>
              <a:spcAft>
                <a:spcPts val="600"/>
              </a:spcAft>
              <a:buNone/>
            </a:pPr>
            <a:r>
              <a:rPr lang="zh-CN" altLang="en-US" b="1" dirty="0">
                <a:solidFill>
                  <a:schemeClr val="tx1"/>
                </a:solidFill>
                <a:latin typeface="Calibri"/>
                <a:ea typeface="DengXian"/>
                <a:cs typeface="Times New Roman"/>
              </a:rPr>
              <a:t>路十五</a:t>
            </a:r>
            <a:r>
              <a:rPr lang="en-US" b="1" dirty="0">
                <a:solidFill>
                  <a:schemeClr val="tx1"/>
                </a:solidFill>
                <a:latin typeface="Calibri"/>
                <a:ea typeface="DengXian"/>
                <a:cs typeface="Times New Roman"/>
              </a:rPr>
              <a:t>1-3</a:t>
            </a:r>
            <a:r>
              <a:rPr lang="zh-CN" altLang="en-US" b="1" dirty="0">
                <a:solidFill>
                  <a:schemeClr val="tx1"/>
                </a:solidFill>
                <a:latin typeface="Calibri"/>
                <a:ea typeface="DengXian"/>
                <a:cs typeface="Times New Roman"/>
              </a:rPr>
              <a:t>，</a:t>
            </a:r>
            <a:r>
              <a:rPr lang="en-US" b="1" dirty="0">
                <a:solidFill>
                  <a:schemeClr val="tx1"/>
                </a:solidFill>
                <a:latin typeface="Calibri"/>
                <a:ea typeface="DengXian"/>
                <a:cs typeface="Times New Roman"/>
              </a:rPr>
              <a:t>11-32</a:t>
            </a:r>
            <a:r>
              <a:rPr lang="zh-CN" altLang="en-US" b="1" dirty="0">
                <a:solidFill>
                  <a:schemeClr val="tx1"/>
                </a:solidFill>
                <a:latin typeface="Calibri"/>
                <a:ea typeface="DengXian"/>
                <a:cs typeface="Times New Roman"/>
              </a:rPr>
              <a:t>；约壹二</a:t>
            </a:r>
            <a:r>
              <a:rPr lang="en-US" b="1" dirty="0">
                <a:solidFill>
                  <a:schemeClr val="tx1"/>
                </a:solidFill>
                <a:latin typeface="Calibri"/>
                <a:ea typeface="DengXian"/>
                <a:cs typeface="Times New Roman"/>
              </a:rPr>
              <a:t>15</a:t>
            </a:r>
            <a:r>
              <a:rPr lang="zh-CN" altLang="en-US" b="1" dirty="0">
                <a:solidFill>
                  <a:schemeClr val="tx1"/>
                </a:solidFill>
                <a:latin typeface="Calibri"/>
                <a:ea typeface="DengXian"/>
                <a:cs typeface="Times New Roman"/>
              </a:rPr>
              <a:t>；</a:t>
            </a:r>
            <a:r>
              <a:rPr lang="zh-CN" altLang="en-US" b="1" dirty="0">
                <a:solidFill>
                  <a:schemeClr val="tx1"/>
                </a:solidFill>
                <a:ea typeface="DengXian"/>
                <a:cs typeface="Times New Roman"/>
              </a:rPr>
              <a:t>来十三</a:t>
            </a:r>
            <a:r>
              <a:rPr lang="en-US" b="1" dirty="0">
                <a:solidFill>
                  <a:schemeClr val="tx1"/>
                </a:solidFill>
                <a:latin typeface="DengXian"/>
                <a:cs typeface="Times New Roman"/>
              </a:rPr>
              <a:t>1</a:t>
            </a:r>
            <a:r>
              <a:rPr lang="zh-CN" altLang="en-US" b="1" dirty="0">
                <a:solidFill>
                  <a:schemeClr val="tx1"/>
                </a:solidFill>
                <a:ea typeface="DengXian"/>
                <a:cs typeface="Times New Roman"/>
              </a:rPr>
              <a:t>；林前十五</a:t>
            </a:r>
            <a:r>
              <a:rPr lang="en-US" b="1" dirty="0">
                <a:solidFill>
                  <a:schemeClr val="tx1"/>
                </a:solidFill>
                <a:latin typeface="DengXian"/>
                <a:cs typeface="Times New Roman"/>
              </a:rPr>
              <a:t>58</a:t>
            </a:r>
            <a:endParaRPr lang="en-CA" sz="2000" b="1" kern="100" dirty="0">
              <a:solidFill>
                <a:schemeClr val="tx1"/>
              </a:solidFill>
              <a:latin typeface="Calibri"/>
              <a:ea typeface="DengXian"/>
              <a:cs typeface="Times New Roman"/>
            </a:endParaRPr>
          </a:p>
          <a:p>
            <a:pPr marL="0" marR="0" indent="0" algn="ctr">
              <a:spcBef>
                <a:spcPts val="2400"/>
              </a:spcBef>
              <a:spcAft>
                <a:spcPts val="0"/>
              </a:spcAft>
              <a:buNone/>
            </a:pP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2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200" b="1" kern="100" dirty="0">
                <a:solidFill>
                  <a:srgbClr val="0070C0"/>
                </a:solidFill>
                <a:latin typeface="KaiTi" panose="02010609060101010101" charset="-122"/>
                <a:ea typeface="KaiTi" panose="02010609060101010101" charset="-122"/>
                <a:cs typeface="DengXian" panose="02010600030101010101" charset="-122"/>
                <a:sym typeface="+mn-ea"/>
              </a:rPr>
              <a:t>2024</a:t>
            </a: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200" b="1" kern="100" dirty="0">
                <a:solidFill>
                  <a:srgbClr val="0070C0"/>
                </a:solidFill>
                <a:latin typeface="KaiTi" panose="02010609060101010101" charset="-122"/>
                <a:ea typeface="KaiTi" panose="02010609060101010101" charset="-122"/>
                <a:cs typeface="DengXian" panose="02010600030101010101" charset="-122"/>
                <a:sym typeface="+mn-ea"/>
              </a:rPr>
              <a:t>7</a:t>
            </a: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200" b="1" kern="100" dirty="0">
                <a:solidFill>
                  <a:srgbClr val="0070C0"/>
                </a:solidFill>
                <a:latin typeface="KaiTi" panose="02010609060101010101" charset="-122"/>
                <a:ea typeface="KaiTi" panose="02010609060101010101" charset="-122"/>
                <a:cs typeface="DengXian" panose="02010600030101010101" charset="-122"/>
                <a:sym typeface="+mn-ea"/>
              </a:rPr>
              <a:t>14</a:t>
            </a:r>
            <a:r>
              <a:rPr lang="zh-CN" altLang="en-US" sz="32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2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123950"/>
            <a:ext cx="9067800" cy="4019549"/>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现在我们转到今天的主题：在神家里彼此相爱</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听懂天父的心跳。</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我先跟大家解释一下这个题目。若能把握这个题目的意思，也就领会了一半今天要分享的信息。</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今天的题目有一个正标题和一个副标题，它们之间有相互的关连。</a:t>
            </a:r>
            <a:endParaRPr lang="en-CA" sz="32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10</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首先来看正标题：在神家里彼此相爱。</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当你看到这个标题的时候，你心思里面有什么念头浮现出来？</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我想大多数人会想到，这不是新命令吗？或者说，这是关于第二诫命。</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你有这样的念头很正常。</a:t>
            </a:r>
            <a:endParaRPr lang="en-CA" sz="36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11</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不过，你需要问自己一个问题：我为什么要在神家里彼此相爱？</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这是一个动机和动力来源的问题。</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在神家里彼此相爱并非一件容易的事情；或者说，是一件需要付出极大代价的事情，需要付出放下自己、改变自己，甚至舍弃自己的代价。</a:t>
            </a:r>
            <a:endParaRPr lang="en-CA" sz="32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12</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123950"/>
            <a:ext cx="9067800" cy="4019549"/>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如何才能付出如此的代价呢？这就需要我们看见价值：在神家里彼此相爱有什么价值？</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答案就藏在副标题中：如果你能听懂天父的心跳，你就能看见在神家里彼此相爱的价值。或者说得更直白一点：</a:t>
            </a:r>
            <a:r>
              <a:rPr lang="zh-CN" altLang="en-US" sz="3200" b="1" kern="100" dirty="0">
                <a:solidFill>
                  <a:srgbClr val="FF0000"/>
                </a:solidFill>
                <a:latin typeface="Calibri"/>
                <a:ea typeface="DengXian"/>
                <a:cs typeface="Times New Roman"/>
              </a:rPr>
              <a:t>我们在神家里彼此相爱就是天父的心跳。</a:t>
            </a:r>
            <a:endParaRPr lang="en-CA" sz="3200" b="1" kern="100" dirty="0">
              <a:solidFill>
                <a:srgbClr val="FF0000"/>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13</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现在我们再来看副标题：听懂天父的心跳。</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当你看到这个标题的时候，你心思里面有什么念头浮现出来？</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我想大多数人会觉得好奇：天父的心跳？怎么听懂天父的心跳？这可不是一件容易的事情。</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听懂一个人的心跳殊属不易，为什么？因为人都有许多面具。</a:t>
            </a:r>
            <a:endParaRPr lang="en-CA" sz="32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14</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742950">
              <a:spcBef>
                <a:spcPts val="0"/>
              </a:spcBef>
              <a:spcAft>
                <a:spcPts val="0"/>
              </a:spcAft>
              <a:buNone/>
            </a:pPr>
            <a:r>
              <a:rPr lang="zh-CN" altLang="en-US" sz="2800" b="1" kern="100" dirty="0">
                <a:solidFill>
                  <a:schemeClr val="tx1"/>
                </a:solidFill>
                <a:latin typeface="Calibri"/>
                <a:ea typeface="DengXian"/>
                <a:cs typeface="Times New Roman"/>
              </a:rPr>
              <a:t>听懂配偶的心跳也很难，为什么？因为男女之间差别很大。</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听懂孩子的心跳更难。为什么？因为这个世代的文化中制造了很深的代沟。</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如何听懂天父的心跳呢？</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我建议：你不要问如何听懂天父的心跳，而要问：什么是天父的心跳？</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而答案就藏在正标题中：</a:t>
            </a:r>
            <a:r>
              <a:rPr lang="zh-CN" altLang="en-US" sz="2800" b="1" kern="100" dirty="0">
                <a:solidFill>
                  <a:srgbClr val="FF0000"/>
                </a:solidFill>
                <a:latin typeface="Calibri"/>
                <a:ea typeface="DengXian"/>
                <a:cs typeface="Times New Roman"/>
              </a:rPr>
              <a:t>在神家里彼此相爱，这就是天父的心跳。</a:t>
            </a:r>
            <a:endParaRPr lang="en-CA" sz="2800" b="1" kern="100" dirty="0">
              <a:solidFill>
                <a:srgbClr val="FF0000"/>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15</a:t>
            </a:fld>
            <a:endParaRPr lang="en-US" altLang="zh-CN">
              <a:solidFill>
                <a:srgbClr val="55554A"/>
              </a:solidFill>
            </a:endParaRPr>
          </a:p>
        </p:txBody>
      </p:sp>
    </p:spTree>
    <p:extLst>
      <p:ext uri="{BB962C8B-B14F-4D97-AF65-F5344CB8AC3E}">
        <p14:creationId xmlns:p14="http://schemas.microsoft.com/office/powerpoint/2010/main" xmlns="" val="3010645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你不妨这样设想一下：你的孩子在加拿大移民成家了。</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你作为父亲来到加拿大探访他们，住在他们家里。你心里最渴望的事情是什么？</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不就是你孩子的一家人都彼此相爱吗？</a:t>
            </a:r>
            <a:endParaRPr lang="en-CA" sz="3600" b="1" kern="100" dirty="0">
              <a:solidFill>
                <a:schemeClr val="tx1"/>
              </a:solidFill>
              <a:latin typeface="Calibri"/>
              <a:ea typeface="DengXian"/>
              <a:cs typeface="Times New Roman"/>
            </a:endParaRPr>
          </a:p>
          <a:p>
            <a:pPr marL="0" marR="0" indent="914400">
              <a:spcBef>
                <a:spcPts val="600"/>
              </a:spcBef>
              <a:spcAft>
                <a:spcPts val="600"/>
              </a:spcAft>
              <a:buNone/>
            </a:pPr>
            <a:r>
              <a:rPr lang="zh-CN" altLang="en-US" sz="3600" b="1" kern="100" dirty="0">
                <a:solidFill>
                  <a:schemeClr val="tx1"/>
                </a:solidFill>
                <a:latin typeface="Calibri"/>
                <a:ea typeface="DengXian"/>
                <a:cs typeface="Times New Roman"/>
              </a:rPr>
              <a:t>你的渴望其实跟天父的渴望很接近。</a:t>
            </a:r>
            <a:endParaRPr lang="en-CA" sz="36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16</a:t>
            </a:fld>
            <a:endParaRPr lang="en-US" altLang="zh-CN">
              <a:solidFill>
                <a:srgbClr val="55554A"/>
              </a:solidFill>
            </a:endParaRPr>
          </a:p>
        </p:txBody>
      </p:sp>
    </p:spTree>
    <p:extLst>
      <p:ext uri="{BB962C8B-B14F-4D97-AF65-F5344CB8AC3E}">
        <p14:creationId xmlns:p14="http://schemas.microsoft.com/office/powerpoint/2010/main" xmlns="" val="3010645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下面，我要跟大家分享的主题经文是：路十五</a:t>
            </a:r>
            <a:r>
              <a:rPr lang="en-US" sz="2800" b="1" kern="100" dirty="0">
                <a:solidFill>
                  <a:schemeClr val="tx1"/>
                </a:solidFill>
                <a:latin typeface="Calibri"/>
                <a:ea typeface="DengXian"/>
                <a:cs typeface="Times New Roman"/>
              </a:rPr>
              <a:t>1-3</a:t>
            </a:r>
            <a:r>
              <a:rPr lang="zh-CN" altLang="en-US" sz="2800" b="1" kern="100" dirty="0">
                <a:solidFill>
                  <a:schemeClr val="tx1"/>
                </a:solidFill>
                <a:latin typeface="Calibri"/>
                <a:ea typeface="DengXian"/>
                <a:cs typeface="Times New Roman"/>
              </a:rPr>
              <a:t>，</a:t>
            </a:r>
            <a:r>
              <a:rPr lang="en-US" sz="2800" b="1" kern="100" dirty="0">
                <a:solidFill>
                  <a:schemeClr val="tx1"/>
                </a:solidFill>
                <a:latin typeface="Calibri"/>
                <a:ea typeface="DengXian"/>
                <a:cs typeface="Times New Roman"/>
              </a:rPr>
              <a:t>11-32</a:t>
            </a:r>
            <a:r>
              <a:rPr lang="zh-CN" altLang="en-US" sz="2800" b="1" kern="100" dirty="0">
                <a:solidFill>
                  <a:schemeClr val="tx1"/>
                </a:solidFill>
                <a:latin typeface="Calibri"/>
                <a:ea typeface="DengXian"/>
                <a:cs typeface="Times New Roman"/>
              </a:rPr>
              <a:t>。这段经文大多数信徒都很熟悉，内容是</a:t>
            </a:r>
            <a:r>
              <a:rPr lang="zh-CN" altLang="en-US" sz="2800" b="1" kern="100" dirty="0">
                <a:solidFill>
                  <a:srgbClr val="FF0000"/>
                </a:solidFill>
                <a:latin typeface="Calibri"/>
                <a:ea typeface="KaiTi"/>
                <a:cs typeface="Times New Roman"/>
              </a:rPr>
              <a:t>“父亲和两个儿子”</a:t>
            </a:r>
            <a:r>
              <a:rPr lang="zh-CN" altLang="en-US" sz="2800" b="1" kern="100" dirty="0">
                <a:solidFill>
                  <a:schemeClr val="tx1"/>
                </a:solidFill>
                <a:latin typeface="Calibri"/>
                <a:ea typeface="DengXian"/>
                <a:cs typeface="Times New Roman"/>
              </a:rPr>
              <a:t>。 </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这段经文比较长，我们把它分为三段来分享：</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一、耶稣讲比喻的语境（路十五</a:t>
            </a:r>
            <a:r>
              <a:rPr lang="en-US" sz="2800" b="1" kern="100" dirty="0">
                <a:solidFill>
                  <a:schemeClr val="tx1"/>
                </a:solidFill>
                <a:latin typeface="Calibri"/>
                <a:ea typeface="DengXian"/>
                <a:cs typeface="Times New Roman"/>
              </a:rPr>
              <a:t>1-3</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二、福音的比喻：父亲和小儿子（路十五</a:t>
            </a:r>
            <a:r>
              <a:rPr lang="en-US" sz="2800" b="1" kern="100" dirty="0">
                <a:solidFill>
                  <a:schemeClr val="tx1"/>
                </a:solidFill>
                <a:latin typeface="Calibri"/>
                <a:ea typeface="DengXian"/>
                <a:cs typeface="Times New Roman"/>
              </a:rPr>
              <a:t>11-24</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三、天父的心跳：父亲和大儿子（路十五</a:t>
            </a:r>
            <a:r>
              <a:rPr lang="en-US" sz="2800" b="1" kern="100" dirty="0">
                <a:solidFill>
                  <a:schemeClr val="tx1"/>
                </a:solidFill>
                <a:latin typeface="Calibri"/>
                <a:ea typeface="DengXian"/>
                <a:cs typeface="Times New Roman"/>
              </a:rPr>
              <a:t>25-32</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17</a:t>
            </a:fld>
            <a:endParaRPr lang="en-US" altLang="zh-CN">
              <a:solidFill>
                <a:srgbClr val="55554A"/>
              </a:solidFill>
            </a:endParaRPr>
          </a:p>
        </p:txBody>
      </p:sp>
    </p:spTree>
    <p:extLst>
      <p:ext uri="{BB962C8B-B14F-4D97-AF65-F5344CB8AC3E}">
        <p14:creationId xmlns:p14="http://schemas.microsoft.com/office/powerpoint/2010/main" xmlns="" val="3010645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800100">
              <a:lnSpc>
                <a:spcPct val="107000"/>
              </a:lnSpc>
              <a:spcBef>
                <a:spcPts val="600"/>
              </a:spcBef>
              <a:spcAft>
                <a:spcPts val="600"/>
              </a:spcAft>
              <a:buNone/>
            </a:pPr>
            <a:r>
              <a:rPr lang="en-US" altLang="zh-CN" sz="3000" b="1" kern="100" dirty="0">
                <a:solidFill>
                  <a:schemeClr val="tx1"/>
                </a:solidFill>
                <a:latin typeface="Calibri"/>
                <a:ea typeface="KaiTi"/>
                <a:cs typeface="Times New Roman"/>
              </a:rPr>
              <a:t>	</a:t>
            </a:r>
            <a:r>
              <a:rPr lang="zh-CN" altLang="en-US" sz="3200" b="1" kern="100" dirty="0">
                <a:solidFill>
                  <a:schemeClr val="tx1"/>
                </a:solidFill>
                <a:latin typeface="Calibri"/>
                <a:ea typeface="KaiTi"/>
                <a:cs typeface="Times New Roman"/>
              </a:rPr>
              <a:t>路十五</a:t>
            </a:r>
            <a:r>
              <a:rPr lang="en-US" sz="3200" b="1" kern="100" dirty="0">
                <a:solidFill>
                  <a:schemeClr val="tx1"/>
                </a:solidFill>
                <a:latin typeface="KaiTi"/>
                <a:ea typeface="DengXian"/>
                <a:cs typeface="Times New Roman"/>
              </a:rPr>
              <a:t>1-3</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“众税吏和罪人都挨近耶稣，要听祂讲道。法利赛人和文士私下议论说：‘这个人接待罪人，又同他们吃饭。’耶稣就用比喻说”。</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根据第</a:t>
            </a:r>
            <a:r>
              <a:rPr lang="en-US" sz="3200" b="1" kern="100" dirty="0">
                <a:solidFill>
                  <a:schemeClr val="tx1"/>
                </a:solidFill>
                <a:latin typeface="DengXian"/>
                <a:ea typeface="DengXian"/>
                <a:cs typeface="Times New Roman"/>
              </a:rPr>
              <a:t>3</a:t>
            </a:r>
            <a:r>
              <a:rPr lang="zh-CN" altLang="en-US" sz="3200" b="1" kern="100" dirty="0">
                <a:solidFill>
                  <a:schemeClr val="tx1"/>
                </a:solidFill>
                <a:latin typeface="Calibri"/>
                <a:ea typeface="DengXian"/>
                <a:cs typeface="Times New Roman"/>
              </a:rPr>
              <a:t>节，我们得知这段经文的文学体裁是比喻。解释比喻的正确方法中包括了三个要素或步骤：</a:t>
            </a:r>
            <a:r>
              <a:rPr lang="en-US" sz="3200" b="1" kern="100" dirty="0">
                <a:solidFill>
                  <a:schemeClr val="tx1"/>
                </a:solidFill>
                <a:latin typeface="DengXian"/>
                <a:ea typeface="DengXian"/>
                <a:cs typeface="Times New Roman"/>
              </a:rPr>
              <a:t>1</a:t>
            </a:r>
            <a:r>
              <a:rPr lang="zh-CN" altLang="en-US" sz="3200" b="1" kern="100" dirty="0">
                <a:solidFill>
                  <a:schemeClr val="tx1"/>
                </a:solidFill>
                <a:latin typeface="Calibri"/>
                <a:ea typeface="DengXian"/>
                <a:cs typeface="Times New Roman"/>
              </a:rPr>
              <a:t>、了解听众；</a:t>
            </a:r>
            <a:r>
              <a:rPr lang="en-US" sz="3200" b="1" kern="100" dirty="0">
                <a:solidFill>
                  <a:schemeClr val="tx1"/>
                </a:solidFill>
                <a:latin typeface="DengXian"/>
                <a:ea typeface="DengXian"/>
                <a:cs typeface="Times New Roman"/>
              </a:rPr>
              <a:t>2</a:t>
            </a:r>
            <a:r>
              <a:rPr lang="zh-CN" altLang="en-US" sz="3200" b="1" kern="100" dirty="0">
                <a:solidFill>
                  <a:schemeClr val="tx1"/>
                </a:solidFill>
                <a:latin typeface="Calibri"/>
                <a:ea typeface="DengXian"/>
                <a:cs typeface="Times New Roman"/>
              </a:rPr>
              <a:t>、了解关联点；</a:t>
            </a:r>
            <a:r>
              <a:rPr lang="en-US" sz="3200" b="1" kern="100" dirty="0">
                <a:solidFill>
                  <a:schemeClr val="tx1"/>
                </a:solidFill>
                <a:latin typeface="DengXian"/>
                <a:ea typeface="DengXian"/>
                <a:cs typeface="Times New Roman"/>
              </a:rPr>
              <a:t>3</a:t>
            </a:r>
            <a:r>
              <a:rPr lang="zh-CN" altLang="en-US" sz="3200" b="1" kern="100" dirty="0">
                <a:solidFill>
                  <a:schemeClr val="tx1"/>
                </a:solidFill>
                <a:latin typeface="Calibri"/>
                <a:ea typeface="DengXian"/>
                <a:cs typeface="Times New Roman"/>
              </a:rPr>
              <a:t>、了解重点</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18</a:t>
            </a:fld>
            <a:endParaRPr lang="en-US" altLang="zh-CN" dirty="0">
              <a:solidFill>
                <a:srgbClr val="55554A"/>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lvl="0" indent="0">
              <a:spcBef>
                <a:spcPts val="600"/>
              </a:spcBef>
              <a:spcAft>
                <a:spcPts val="0"/>
              </a:spcAft>
              <a:buNone/>
            </a:pPr>
            <a:r>
              <a:rPr lang="zh-CN" altLang="en-US" sz="3000" b="1" kern="100" dirty="0">
                <a:solidFill>
                  <a:srgbClr val="FF0000"/>
                </a:solidFill>
                <a:latin typeface="DengXian" panose="02010600030101010101" pitchFamily="2" charset="-122"/>
                <a:ea typeface="DengXian" panose="02010600030101010101" pitchFamily="2" charset="-122"/>
                <a:cs typeface="Times New Roman"/>
              </a:rPr>
              <a:t>     （一）</a:t>
            </a:r>
            <a:r>
              <a:rPr lang="zh-CN" altLang="en-US" sz="2800" b="1" kern="100" dirty="0">
                <a:solidFill>
                  <a:srgbClr val="FF0000"/>
                </a:solidFill>
                <a:latin typeface="DengXian" panose="02010600030101010101" pitchFamily="2" charset="-122"/>
                <a:ea typeface="DengXian" panose="02010600030101010101" pitchFamily="2" charset="-122"/>
                <a:cs typeface="Times New Roman"/>
              </a:rPr>
              <a:t>了解听众</a:t>
            </a:r>
            <a:endParaRPr lang="en-CA" sz="2800" b="1" kern="100" dirty="0">
              <a:solidFill>
                <a:srgbClr val="FF0000"/>
              </a:solidFill>
              <a:latin typeface="DengXian" panose="02010600030101010101" pitchFamily="2" charset="-122"/>
              <a:ea typeface="DengXian" panose="02010600030101010101" pitchFamily="2" charset="-122"/>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了解听众是指当时的听众。</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对于</a:t>
            </a:r>
            <a:r>
              <a:rPr lang="zh-CN" altLang="en-US" sz="2800" b="1" kern="100" dirty="0">
                <a:solidFill>
                  <a:srgbClr val="FF0000"/>
                </a:solidFill>
                <a:latin typeface="Calibri"/>
                <a:ea typeface="KaiTi"/>
                <a:cs typeface="Times New Roman"/>
              </a:rPr>
              <a:t>“父亲和两个儿子”</a:t>
            </a:r>
            <a:r>
              <a:rPr lang="zh-CN" altLang="en-US" sz="2800" b="1" kern="100" dirty="0">
                <a:solidFill>
                  <a:schemeClr val="tx1"/>
                </a:solidFill>
                <a:latin typeface="Calibri"/>
                <a:ea typeface="DengXian"/>
                <a:cs typeface="Times New Roman"/>
              </a:rPr>
              <a:t>的比喻来说，当时的听众可以分为两类：一类是</a:t>
            </a:r>
            <a:r>
              <a:rPr lang="zh-CN" altLang="en-US" sz="2800" b="1" kern="100" dirty="0">
                <a:solidFill>
                  <a:srgbClr val="FF0000"/>
                </a:solidFill>
                <a:latin typeface="Calibri"/>
                <a:ea typeface="KaiTi"/>
                <a:cs typeface="Times New Roman"/>
              </a:rPr>
              <a:t>“众税吏和罪人”</a:t>
            </a:r>
            <a:r>
              <a:rPr lang="zh-CN" altLang="en-US" sz="2800" b="1" kern="100" dirty="0">
                <a:solidFill>
                  <a:schemeClr val="tx1"/>
                </a:solidFill>
                <a:latin typeface="Calibri"/>
                <a:ea typeface="DengXian"/>
                <a:cs typeface="Times New Roman"/>
              </a:rPr>
              <a:t>；另一类是</a:t>
            </a:r>
            <a:r>
              <a:rPr lang="zh-CN" altLang="en-US" sz="2800" b="1" kern="100" dirty="0">
                <a:solidFill>
                  <a:srgbClr val="FF0000"/>
                </a:solidFill>
                <a:latin typeface="Calibri"/>
                <a:ea typeface="KaiTi"/>
                <a:cs typeface="Times New Roman"/>
              </a:rPr>
              <a:t>“法利赛人和文士”</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耶稣的比喻就是讲给当时在场的这两类人听的。</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实际上，我相信当时一定还有耶稣的门徒在场。不过耶稣的门徒都可以归为这两类人。</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19</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B42D47E-4DAD-B215-337E-939E00CA2B85}"/>
              </a:ext>
            </a:extLst>
          </p:cNvPr>
          <p:cNvSpPr>
            <a:spLocks noGrp="1"/>
          </p:cNvSpPr>
          <p:nvPr>
            <p:ph idx="1"/>
          </p:nvPr>
        </p:nvSpPr>
        <p:spPr>
          <a:xfrm>
            <a:off x="0" y="1200150"/>
            <a:ext cx="9135035" cy="394335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这个月的主题是：彼此相爱。在分享这个主题之前，我想先跟大家分享一点上周末在营地参加为期五天的</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超越</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集训和网宣的感言。</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这是佳恩基督教会第二次参加</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超越</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的网宣。在此之前不久，国内佳恩宣教点的一批家人参加了在香港举办的第一次</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超越</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的网宣。</a:t>
            </a:r>
            <a:endParaRPr lang="en-CA" sz="3200" b="1" kern="100" dirty="0">
              <a:solidFill>
                <a:schemeClr val="tx1"/>
              </a:solidFill>
              <a:latin typeface="Calibri"/>
              <a:ea typeface="DengXian"/>
              <a:cs typeface="Times New Roman"/>
            </a:endParaRPr>
          </a:p>
          <a:p>
            <a:pPr marL="0" indent="0">
              <a:buNone/>
            </a:pPr>
            <a:endParaRPr lang="en-US" sz="2800" b="1" dirty="0">
              <a:solidFill>
                <a:srgbClr val="FF0000"/>
              </a:solidFill>
              <a:latin typeface="DengXian" panose="02010600030101010101" pitchFamily="2" charset="-122"/>
              <a:ea typeface="DengXian" panose="02010600030101010101" pitchFamily="2" charset="-122"/>
            </a:endParaRPr>
          </a:p>
        </p:txBody>
      </p:sp>
      <p:sp>
        <p:nvSpPr>
          <p:cNvPr id="4" name="灯片编号占位符 3">
            <a:extLst>
              <a:ext uri="{FF2B5EF4-FFF2-40B4-BE49-F238E27FC236}">
                <a16:creationId xmlns:a16="http://schemas.microsoft.com/office/drawing/2014/main" xmlns="" id="{84AD2D4A-9A9F-CE41-C7C7-AA67B88DE7A9}"/>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2</a:t>
            </a:fld>
            <a:endParaRPr lang="en-US" altLang="zh-CN">
              <a:solidFill>
                <a:srgbClr val="55554A"/>
              </a:solidFill>
            </a:endParaRPr>
          </a:p>
        </p:txBody>
      </p:sp>
    </p:spTree>
    <p:extLst>
      <p:ext uri="{BB962C8B-B14F-4D97-AF65-F5344CB8AC3E}">
        <p14:creationId xmlns:p14="http://schemas.microsoft.com/office/powerpoint/2010/main" xmlns="" val="1885402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0">
              <a:lnSpc>
                <a:spcPct val="107000"/>
              </a:lnSpc>
              <a:spcBef>
                <a:spcPts val="600"/>
              </a:spcBef>
              <a:spcAft>
                <a:spcPts val="600"/>
              </a:spcAft>
              <a:buNone/>
            </a:pPr>
            <a:r>
              <a:rPr lang="zh-CN" altLang="en-US" sz="3000" b="1" kern="100" dirty="0">
                <a:solidFill>
                  <a:srgbClr val="FF0000"/>
                </a:solidFill>
                <a:latin typeface="DengXian" panose="02010600030101010101" pitchFamily="2" charset="-122"/>
                <a:ea typeface="DengXian" panose="02010600030101010101" pitchFamily="2" charset="-122"/>
                <a:cs typeface="Times New Roman"/>
              </a:rPr>
              <a:t>         （二）</a:t>
            </a:r>
            <a:r>
              <a:rPr lang="zh-CN" altLang="en-US" sz="3200" b="1" kern="100" dirty="0">
                <a:solidFill>
                  <a:srgbClr val="FF0000"/>
                </a:solidFill>
                <a:latin typeface="DengXian" panose="02010600030101010101" pitchFamily="2" charset="-122"/>
                <a:ea typeface="DengXian" panose="02010600030101010101" pitchFamily="2" charset="-122"/>
                <a:cs typeface="Times New Roman"/>
              </a:rPr>
              <a:t>了解关联点</a:t>
            </a:r>
            <a:endParaRPr lang="en-CA" sz="3200" b="1" kern="100" dirty="0">
              <a:solidFill>
                <a:srgbClr val="FF0000"/>
              </a:solidFill>
              <a:latin typeface="DengXian" panose="02010600030101010101" pitchFamily="2" charset="-122"/>
              <a:ea typeface="DengXian" panose="02010600030101010101" pitchFamily="2" charset="-122"/>
              <a:cs typeface="Times New Roman"/>
            </a:endParaRPr>
          </a:p>
          <a:p>
            <a:pPr marL="0" marR="0" indent="85725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所谓关联点就是比喻吸引当时听众的部分，使听众与比喻产生某方面的认同。</a:t>
            </a:r>
            <a:endParaRPr lang="en-CA" sz="3200" b="1" kern="100" dirty="0">
              <a:solidFill>
                <a:schemeClr val="tx1"/>
              </a:solidFill>
              <a:latin typeface="Calibri"/>
              <a:ea typeface="DengXian"/>
              <a:cs typeface="Times New Roman"/>
            </a:endParaRPr>
          </a:p>
          <a:p>
            <a:pPr marL="0" marR="0" indent="85725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对</a:t>
            </a:r>
            <a:r>
              <a:rPr lang="zh-CN" altLang="en-US" sz="3200" b="1" kern="100" dirty="0">
                <a:solidFill>
                  <a:srgbClr val="FF0000"/>
                </a:solidFill>
                <a:latin typeface="Calibri"/>
                <a:ea typeface="KaiTi"/>
                <a:cs typeface="Times New Roman"/>
              </a:rPr>
              <a:t>“父亲和两个儿子”</a:t>
            </a:r>
            <a:r>
              <a:rPr lang="zh-CN" altLang="en-US" sz="3200" b="1" kern="100" dirty="0">
                <a:solidFill>
                  <a:schemeClr val="tx1"/>
                </a:solidFill>
                <a:latin typeface="Calibri"/>
                <a:ea typeface="DengXian"/>
                <a:cs typeface="Times New Roman"/>
              </a:rPr>
              <a:t>的比喻来说，关联点就是：对于比喻中的那两个儿子，那位父亲是如何面对的，他内心的渴望又是什么？</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20</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这个关联点又包括了三个要素：</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1</a:t>
            </a:r>
            <a:r>
              <a:rPr lang="zh-CN" altLang="en-US" sz="3200" b="1" kern="100" dirty="0">
                <a:solidFill>
                  <a:schemeClr val="tx1"/>
                </a:solidFill>
                <a:latin typeface="Calibri"/>
                <a:ea typeface="DengXian"/>
                <a:cs typeface="Times New Roman"/>
              </a:rPr>
              <a:t>、父亲：预表神，化身为耶稣；</a:t>
            </a:r>
            <a:endParaRPr lang="en-CA" sz="3200" b="1" kern="100" dirty="0">
              <a:solidFill>
                <a:schemeClr val="tx1"/>
              </a:solidFill>
              <a:latin typeface="Calibri"/>
              <a:ea typeface="DengXian"/>
              <a:cs typeface="Times New Roman"/>
            </a:endParaRPr>
          </a:p>
          <a:p>
            <a:pPr marL="0" lvl="0" indent="0">
              <a:lnSpc>
                <a:spcPct val="107000"/>
              </a:lnSpc>
              <a:spcBef>
                <a:spcPts val="600"/>
              </a:spcBef>
              <a:spcAft>
                <a:spcPts val="600"/>
              </a:spcAft>
              <a:buNone/>
            </a:pPr>
            <a:r>
              <a:rPr lang="en-US" altLang="zh-CN" sz="3200" b="1" kern="100" dirty="0">
                <a:solidFill>
                  <a:schemeClr val="tx1"/>
                </a:solidFill>
                <a:latin typeface="Calibri"/>
                <a:ea typeface="DengXian"/>
                <a:cs typeface="Times New Roman"/>
              </a:rPr>
              <a:t>	2</a:t>
            </a:r>
            <a:r>
              <a:rPr lang="zh-CN" altLang="en-US" sz="3200" b="1" kern="100" dirty="0">
                <a:solidFill>
                  <a:schemeClr val="tx1"/>
                </a:solidFill>
                <a:latin typeface="Calibri"/>
                <a:ea typeface="DengXian"/>
                <a:cs typeface="Times New Roman"/>
              </a:rPr>
              <a:t>、小儿子：预表税吏和罪人。</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耶稣如何对待罪人</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耶稣接待他们，并且与他们一起吃饭</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与比喻中父亲如何对待小儿子之间存在类比。</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21</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lvl="0" indent="0">
              <a:lnSpc>
                <a:spcPct val="107000"/>
              </a:lnSpc>
              <a:spcBef>
                <a:spcPts val="600"/>
              </a:spcBef>
              <a:spcAft>
                <a:spcPts val="600"/>
              </a:spcAft>
              <a:buNone/>
            </a:pPr>
            <a:r>
              <a:rPr lang="en-US" altLang="zh-CN" sz="3000" b="1" kern="100" dirty="0">
                <a:solidFill>
                  <a:schemeClr val="tx1"/>
                </a:solidFill>
                <a:latin typeface="Calibri"/>
                <a:ea typeface="KaiTi"/>
                <a:cs typeface="Times New Roman"/>
              </a:rPr>
              <a:t>	3</a:t>
            </a:r>
            <a:r>
              <a:rPr lang="zh-CN" altLang="en-US" sz="3000" b="1" kern="100" dirty="0">
                <a:solidFill>
                  <a:schemeClr val="tx1"/>
                </a:solidFill>
                <a:latin typeface="Calibri"/>
                <a:ea typeface="KaiTi"/>
                <a:cs typeface="Times New Roman"/>
              </a:rPr>
              <a:t>、</a:t>
            </a:r>
            <a:r>
              <a:rPr lang="zh-CN" altLang="en-US" sz="3200" b="1" kern="100" dirty="0">
                <a:solidFill>
                  <a:schemeClr val="tx1"/>
                </a:solidFill>
                <a:latin typeface="Calibri"/>
                <a:ea typeface="DengXian"/>
                <a:cs typeface="Times New Roman"/>
              </a:rPr>
              <a:t>大儿子：预表法利赛人和文士。</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法利赛人和文士对于耶稣对待罪人的举动百思不解、并且充满了苦毒的论断，正如比喻中的大儿子无法理解父亲如此恩待小儿子一样。</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22</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indent="0">
              <a:spcBef>
                <a:spcPts val="600"/>
              </a:spcBef>
              <a:spcAft>
                <a:spcPts val="0"/>
              </a:spcAft>
              <a:buNone/>
            </a:pPr>
            <a:r>
              <a:rPr lang="zh-CN" altLang="en-US" sz="3000" b="1" kern="100" dirty="0">
                <a:solidFill>
                  <a:schemeClr val="tx1"/>
                </a:solidFill>
                <a:latin typeface="DengXian" panose="02010600030101010101" pitchFamily="2" charset="-122"/>
                <a:ea typeface="DengXian" panose="02010600030101010101" pitchFamily="2" charset="-122"/>
                <a:cs typeface="Times New Roman"/>
              </a:rPr>
              <a:t>      </a:t>
            </a:r>
            <a:r>
              <a:rPr lang="zh-CN" altLang="en-US" sz="3000" b="1" kern="100" dirty="0">
                <a:solidFill>
                  <a:srgbClr val="FF0000"/>
                </a:solidFill>
                <a:latin typeface="DengXian" panose="02010600030101010101" pitchFamily="2" charset="-122"/>
                <a:ea typeface="DengXian" panose="02010600030101010101" pitchFamily="2" charset="-122"/>
                <a:cs typeface="Times New Roman"/>
              </a:rPr>
              <a:t>（三）了解重点</a:t>
            </a:r>
            <a:endParaRPr lang="en-CA" sz="3000" b="1" kern="100" dirty="0">
              <a:solidFill>
                <a:srgbClr val="FF0000"/>
              </a:solidFill>
              <a:latin typeface="DengXian" panose="02010600030101010101" pitchFamily="2" charset="-122"/>
              <a:ea typeface="DengXian" panose="02010600030101010101" pitchFamily="2" charset="-122"/>
              <a:cs typeface="Times New Roman"/>
            </a:endParaRPr>
          </a:p>
          <a:p>
            <a:pPr marL="0" marR="0" indent="800100">
              <a:spcBef>
                <a:spcPts val="600"/>
              </a:spcBef>
              <a:spcAft>
                <a:spcPts val="0"/>
              </a:spcAft>
              <a:buNone/>
            </a:pPr>
            <a:r>
              <a:rPr lang="zh-CN" altLang="en-US" sz="3000" b="1" kern="100" dirty="0">
                <a:solidFill>
                  <a:schemeClr val="tx1"/>
                </a:solidFill>
                <a:latin typeface="Calibri"/>
                <a:ea typeface="DengXian"/>
                <a:cs typeface="Times New Roman"/>
              </a:rPr>
              <a:t>比喻的重点是要确定是什么信息使得当时在场的听众被触动，或受到冲击或被冒犯，并且产生了回应，或悔改或敌意。</a:t>
            </a:r>
            <a:endParaRPr lang="en-CA" sz="30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000" b="1" kern="100" dirty="0">
                <a:solidFill>
                  <a:schemeClr val="tx1"/>
                </a:solidFill>
                <a:latin typeface="Calibri"/>
                <a:ea typeface="DengXian"/>
                <a:cs typeface="Times New Roman"/>
              </a:rPr>
              <a:t>换言之，比喻的重点就是比喻针对在场听众说了什么，使他们被触动。</a:t>
            </a:r>
            <a:endParaRPr lang="en-CA" sz="30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000" b="1" kern="100" dirty="0">
                <a:solidFill>
                  <a:schemeClr val="tx1"/>
                </a:solidFill>
                <a:latin typeface="Calibri"/>
                <a:ea typeface="DengXian"/>
                <a:cs typeface="Times New Roman"/>
              </a:rPr>
              <a:t>对于</a:t>
            </a:r>
            <a:r>
              <a:rPr lang="zh-CN" altLang="en-US" sz="3000" b="1" kern="100" dirty="0">
                <a:solidFill>
                  <a:srgbClr val="FF0000"/>
                </a:solidFill>
                <a:latin typeface="Calibri"/>
                <a:ea typeface="KaiTi"/>
                <a:cs typeface="Times New Roman"/>
              </a:rPr>
              <a:t>“父亲和两个儿子”</a:t>
            </a:r>
            <a:r>
              <a:rPr lang="zh-CN" altLang="en-US" sz="3000" b="1" kern="100" dirty="0">
                <a:solidFill>
                  <a:schemeClr val="tx1"/>
                </a:solidFill>
                <a:latin typeface="Calibri"/>
                <a:ea typeface="DengXian"/>
                <a:cs typeface="Times New Roman"/>
              </a:rPr>
              <a:t>的比喻来说，这个比喻其实有两个重点。</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23</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kern="100" dirty="0">
                <a:solidFill>
                  <a:srgbClr val="FF0000"/>
                </a:solidFill>
                <a:effectLst/>
                <a:latin typeface="+mn-ea"/>
                <a:cs typeface="Times New Roman"/>
              </a:rPr>
              <a:t>一、耶稣讲比喻的语境</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一个重点父亲对待小儿子的态度、他心中的渴望及小儿子的经历；另一个的重点是父亲对待大儿子的态度与他心中的渴望。</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我们只有把握了这双重的重点，才能听懂天父的心跳，并且学会如何在神家里彼此相爱。</a:t>
            </a:r>
            <a:endParaRPr lang="en-CA" sz="3200" b="1" kern="100" dirty="0">
              <a:solidFill>
                <a:schemeClr val="tx1"/>
              </a:solidFill>
              <a:latin typeface="Calibri"/>
              <a:ea typeface="DengXian"/>
              <a:cs typeface="Times New Roman"/>
            </a:endParaRPr>
          </a:p>
          <a:p>
            <a:pPr marL="0" indent="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24</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0">
              <a:spcBef>
                <a:spcPts val="600"/>
              </a:spcBef>
              <a:spcAft>
                <a:spcPts val="600"/>
              </a:spcAft>
              <a:buNone/>
            </a:pPr>
            <a:r>
              <a:rPr lang="en-US" altLang="zh-CN" sz="3200" b="1" kern="100" dirty="0">
                <a:solidFill>
                  <a:schemeClr val="tx1"/>
                </a:solidFill>
                <a:latin typeface="Calibri"/>
                <a:ea typeface="KaiTi"/>
                <a:cs typeface="Times New Roman"/>
              </a:rPr>
              <a:t>	    </a:t>
            </a:r>
            <a:r>
              <a:rPr lang="zh-CN" altLang="en-US" sz="3200" b="1" kern="100" dirty="0">
                <a:solidFill>
                  <a:schemeClr val="tx1"/>
                </a:solidFill>
                <a:latin typeface="Calibri"/>
                <a:ea typeface="KaiTi"/>
                <a:cs typeface="Times New Roman"/>
              </a:rPr>
              <a:t>路十五</a:t>
            </a:r>
            <a:r>
              <a:rPr lang="en-US" sz="3200" b="1" kern="100" dirty="0">
                <a:solidFill>
                  <a:schemeClr val="tx1"/>
                </a:solidFill>
                <a:latin typeface="KaiTi"/>
                <a:ea typeface="DengXian"/>
                <a:cs typeface="Times New Roman"/>
              </a:rPr>
              <a:t>11-24</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耶稣又说：‘一个人有两个儿子；小儿子对父亲说：‘父亲，请你把我应得的家业分给我。’父亲就把产业分给他们。过了不多几日，小儿子就把他一切所有的，都收拾起来，往远方去了。在那里任意放荡，浪费资财。既耗尽了一切所有的，又遇着那地方大遭饥荒，就穷苦起来。于是去投靠那地方的一个人；那人打发他到田里去放猪。</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25</a:t>
            </a:fld>
            <a:endParaRPr lang="en-US" altLang="zh-CN" dirty="0">
              <a:solidFill>
                <a:srgbClr val="55554A"/>
              </a:solidFill>
            </a:endParaRPr>
          </a:p>
        </p:txBody>
      </p:sp>
    </p:spTree>
    <p:extLst>
      <p:ext uri="{BB962C8B-B14F-4D97-AF65-F5344CB8AC3E}">
        <p14:creationId xmlns:p14="http://schemas.microsoft.com/office/powerpoint/2010/main" xmlns="" val="2892589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0">
              <a:spcBef>
                <a:spcPts val="0"/>
              </a:spcBef>
              <a:spcAft>
                <a:spcPts val="0"/>
              </a:spcAft>
              <a:buNone/>
            </a:pPr>
            <a:r>
              <a:rPr lang="zh-CN" altLang="en-US" sz="3200" b="1" dirty="0">
                <a:solidFill>
                  <a:srgbClr val="FF0000"/>
                </a:solidFill>
                <a:ea typeface="KaiTi"/>
                <a:cs typeface="Times New Roman"/>
              </a:rPr>
              <a:t>“他恨不得拿猪所吃的豆荚充饥，也没有人给他。他醒悟过来，就说：‘我父亲有多少雇工，口粮有余，我倒在这里饿死吗？我要起来，到我父亲那里去，向他说：父亲！我得罪了天，又得罪了你；从今以后，我不配称为你的儿子，把我当作一个雇工吧。’于是起来，往他父亲那里去。</a:t>
            </a:r>
            <a:endParaRPr lang="zh-CN" altLang="en-US" sz="2800"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26</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0">
              <a:lnSpc>
                <a:spcPct val="107000"/>
              </a:lnSpc>
              <a:spcBef>
                <a:spcPts val="600"/>
              </a:spcBef>
              <a:spcAft>
                <a:spcPts val="600"/>
              </a:spcAft>
              <a:buNone/>
            </a:pPr>
            <a:r>
              <a:rPr lang="zh-CN" altLang="en-US" sz="3200" b="1" kern="100" dirty="0">
                <a:solidFill>
                  <a:srgbClr val="FF0000"/>
                </a:solidFill>
                <a:latin typeface="Calibri"/>
                <a:ea typeface="KaiTi"/>
                <a:cs typeface="Times New Roman"/>
              </a:rPr>
              <a:t>相离还远，他父亲看见，就动了慈心，跑去抱着他的颈项，连连与他亲嘴。儿子说：‘父亲！我得罪了天，又得罪了你；从今以后，我不配称为你的儿子。’父亲却吩咐仆人说：‘把那上好的袍子快拿出来给他穿；把戒指戴在他指头上，把鞋穿在他脚上；把那肥牛犊牵来宰了。’’”</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27</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lvl="0" indent="0">
              <a:lnSpc>
                <a:spcPct val="107000"/>
              </a:lnSpc>
              <a:spcBef>
                <a:spcPts val="600"/>
              </a:spcBef>
              <a:spcAft>
                <a:spcPts val="600"/>
              </a:spcAft>
              <a:buNone/>
            </a:pPr>
            <a:r>
              <a:rPr lang="zh-CN" altLang="en-US" sz="3200" b="1" kern="100" dirty="0">
                <a:solidFill>
                  <a:srgbClr val="FF0000"/>
                </a:solidFill>
                <a:latin typeface="Calibri"/>
                <a:ea typeface="DengXian"/>
                <a:cs typeface="Times New Roman"/>
              </a:rPr>
              <a:t>          （一）小儿子的原罪</a:t>
            </a:r>
            <a:endParaRPr lang="en-CA" sz="3200" b="1" kern="100" dirty="0">
              <a:solidFill>
                <a:srgbClr val="FF0000"/>
              </a:solidFill>
              <a:latin typeface="Calibri"/>
              <a:ea typeface="DengXian"/>
              <a:cs typeface="Times New Roman"/>
            </a:endParaRPr>
          </a:p>
          <a:p>
            <a:pPr marL="0" marR="0" indent="0">
              <a:lnSpc>
                <a:spcPct val="107000"/>
              </a:lnSpc>
              <a:spcBef>
                <a:spcPts val="600"/>
              </a:spcBef>
              <a:spcAft>
                <a:spcPts val="600"/>
              </a:spcAft>
              <a:buNone/>
            </a:pPr>
            <a:r>
              <a:rPr lang="en-US" altLang="zh-CN" sz="3200" b="1" kern="100" dirty="0">
                <a:solidFill>
                  <a:schemeClr val="tx1"/>
                </a:solidFill>
                <a:latin typeface="Calibri"/>
                <a:ea typeface="KaiTi"/>
                <a:cs typeface="Times New Roman"/>
              </a:rPr>
              <a:t>	</a:t>
            </a:r>
            <a:r>
              <a:rPr lang="zh-CN" altLang="en-US" sz="3200" b="1" kern="100" dirty="0">
                <a:solidFill>
                  <a:schemeClr val="tx1"/>
                </a:solidFill>
                <a:latin typeface="Calibri"/>
                <a:ea typeface="KaiTi"/>
                <a:cs typeface="Times New Roman"/>
              </a:rPr>
              <a:t>路十五</a:t>
            </a:r>
            <a:r>
              <a:rPr lang="en-US" sz="3200" b="1" kern="100" dirty="0">
                <a:solidFill>
                  <a:schemeClr val="tx1"/>
                </a:solidFill>
                <a:latin typeface="KaiTi"/>
                <a:ea typeface="DengXian"/>
                <a:cs typeface="Times New Roman"/>
              </a:rPr>
              <a:t>11-13</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耶稣又说：‘一个人有两个儿子；小儿子对父亲说：‘父亲，请你把我应得的家业分给我。’父亲就把产业分给他们。过了不多几日，小儿子就把他一切所有的，都收拾起来，往远方去了。在那里任意放荡，浪费资财。”</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28</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这段经文扼要描写小儿子的原罪。主要表现在两件事上：一是提出分家业；二是离家出走，放荡奢华。</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在希伯来文化背景中，父亲还健在时就提出分家业，这是对父亲极大的不敬和羞辱，无异于诅咒父亲早死；由此表明小儿子的悖逆。</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29</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80010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这次参加网宣的队员共有</a:t>
            </a:r>
            <a:r>
              <a:rPr lang="en-US" sz="3000" b="1" kern="100" dirty="0">
                <a:solidFill>
                  <a:schemeClr val="tx1"/>
                </a:solidFill>
                <a:latin typeface="Calibri"/>
                <a:ea typeface="DengXian"/>
                <a:cs typeface="Times New Roman"/>
              </a:rPr>
              <a:t>29</a:t>
            </a:r>
            <a:r>
              <a:rPr lang="zh-CN" altLang="en-US" sz="3000" b="1" kern="100" dirty="0">
                <a:solidFill>
                  <a:schemeClr val="tx1"/>
                </a:solidFill>
                <a:latin typeface="Calibri"/>
                <a:ea typeface="DengXian"/>
                <a:cs typeface="Times New Roman"/>
              </a:rPr>
              <a:t>位，分成</a:t>
            </a:r>
            <a:r>
              <a:rPr lang="en-US" sz="3000" b="1" kern="100" dirty="0">
                <a:solidFill>
                  <a:schemeClr val="tx1"/>
                </a:solidFill>
                <a:latin typeface="Calibri"/>
                <a:ea typeface="DengXian"/>
                <a:cs typeface="Times New Roman"/>
              </a:rPr>
              <a:t>8</a:t>
            </a:r>
            <a:r>
              <a:rPr lang="zh-CN" altLang="en-US" sz="3000" b="1" kern="100" dirty="0">
                <a:solidFill>
                  <a:schemeClr val="tx1"/>
                </a:solidFill>
                <a:latin typeface="Calibri"/>
                <a:ea typeface="DengXian"/>
                <a:cs typeface="Times New Roman"/>
              </a:rPr>
              <a:t>个小分队，每个小分队</a:t>
            </a:r>
            <a:r>
              <a:rPr lang="en-US" sz="3000" b="1" kern="100" dirty="0">
                <a:solidFill>
                  <a:schemeClr val="tx1"/>
                </a:solidFill>
                <a:latin typeface="Calibri"/>
                <a:ea typeface="DengXian"/>
                <a:cs typeface="Times New Roman"/>
              </a:rPr>
              <a:t>3</a:t>
            </a:r>
            <a:r>
              <a:rPr lang="zh-CN" altLang="en-US" sz="3000" b="1" kern="100" dirty="0">
                <a:solidFill>
                  <a:schemeClr val="tx1"/>
                </a:solidFill>
                <a:latin typeface="Calibri"/>
                <a:ea typeface="DengXian"/>
                <a:cs typeface="Times New Roman"/>
              </a:rPr>
              <a:t>至</a:t>
            </a:r>
            <a:r>
              <a:rPr lang="en-US" sz="3000" b="1" kern="100" dirty="0">
                <a:solidFill>
                  <a:schemeClr val="tx1"/>
                </a:solidFill>
                <a:latin typeface="Calibri"/>
                <a:ea typeface="DengXian"/>
                <a:cs typeface="Times New Roman"/>
              </a:rPr>
              <a:t>4</a:t>
            </a:r>
            <a:r>
              <a:rPr lang="zh-CN" altLang="en-US" sz="3000" b="1" kern="100" dirty="0">
                <a:solidFill>
                  <a:schemeClr val="tx1"/>
                </a:solidFill>
                <a:latin typeface="Calibri"/>
                <a:ea typeface="DengXian"/>
                <a:cs typeface="Times New Roman"/>
              </a:rPr>
              <a:t>人；来自佳恩的共有</a:t>
            </a:r>
            <a:r>
              <a:rPr lang="en-US" sz="3000" b="1" kern="100" dirty="0">
                <a:solidFill>
                  <a:schemeClr val="tx1"/>
                </a:solidFill>
                <a:latin typeface="Calibri"/>
                <a:ea typeface="DengXian"/>
                <a:cs typeface="Times New Roman"/>
              </a:rPr>
              <a:t>7</a:t>
            </a:r>
            <a:r>
              <a:rPr lang="zh-CN" altLang="en-US" sz="3000" b="1" kern="100" dirty="0">
                <a:solidFill>
                  <a:schemeClr val="tx1"/>
                </a:solidFill>
                <a:latin typeface="Calibri"/>
                <a:ea typeface="DengXian"/>
                <a:cs typeface="Times New Roman"/>
              </a:rPr>
              <a:t>人，他们是：我，刘牧师、刘雪梅、赵海柱、杨恩典、楠楠和菲菲。</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我们通过</a:t>
            </a:r>
            <a:r>
              <a:rPr lang="en-US" sz="3000" b="1" kern="100" dirty="0">
                <a:solidFill>
                  <a:schemeClr val="tx1"/>
                </a:solidFill>
                <a:latin typeface="Calibri"/>
                <a:ea typeface="DengXian"/>
                <a:cs typeface="Times New Roman"/>
              </a:rPr>
              <a:t>2</a:t>
            </a:r>
            <a:r>
              <a:rPr lang="zh-CN" altLang="en-US" sz="3000" b="1" kern="100" dirty="0">
                <a:solidFill>
                  <a:schemeClr val="tx1"/>
                </a:solidFill>
                <a:latin typeface="Calibri"/>
                <a:ea typeface="DengXian"/>
                <a:cs typeface="Times New Roman"/>
              </a:rPr>
              <a:t>次网宣实战，一共进入</a:t>
            </a:r>
            <a:r>
              <a:rPr lang="en-US" sz="3000" b="1" kern="100" dirty="0">
                <a:solidFill>
                  <a:schemeClr val="tx1"/>
                </a:solidFill>
                <a:latin typeface="Calibri"/>
                <a:ea typeface="DengXian"/>
                <a:cs typeface="Times New Roman"/>
              </a:rPr>
              <a:t>108</a:t>
            </a:r>
            <a:r>
              <a:rPr lang="zh-CN" altLang="en-US" sz="3000" b="1" kern="100" dirty="0">
                <a:solidFill>
                  <a:schemeClr val="tx1"/>
                </a:solidFill>
                <a:latin typeface="Calibri"/>
                <a:ea typeface="DengXian"/>
                <a:cs typeface="Times New Roman"/>
              </a:rPr>
              <a:t>个村庄；</a:t>
            </a:r>
            <a:r>
              <a:rPr lang="en-US" sz="3000" b="1" kern="100" dirty="0">
                <a:solidFill>
                  <a:schemeClr val="tx1"/>
                </a:solidFill>
                <a:latin typeface="Calibri"/>
                <a:ea typeface="DengXian"/>
                <a:cs typeface="Times New Roman"/>
              </a:rPr>
              <a:t>726</a:t>
            </a:r>
            <a:r>
              <a:rPr lang="zh-CN" altLang="en-US" sz="3000" b="1" kern="100" dirty="0">
                <a:solidFill>
                  <a:schemeClr val="tx1"/>
                </a:solidFill>
                <a:latin typeface="Calibri"/>
                <a:ea typeface="DengXian"/>
                <a:cs typeface="Times New Roman"/>
              </a:rPr>
              <a:t>人听了福音；</a:t>
            </a:r>
            <a:r>
              <a:rPr lang="en-US" sz="3000" b="1" kern="100" dirty="0">
                <a:solidFill>
                  <a:schemeClr val="tx1"/>
                </a:solidFill>
                <a:latin typeface="Calibri"/>
                <a:ea typeface="DengXian"/>
                <a:cs typeface="Times New Roman"/>
              </a:rPr>
              <a:t>593</a:t>
            </a:r>
            <a:r>
              <a:rPr lang="zh-CN" altLang="en-US" sz="3000" b="1" kern="100" dirty="0">
                <a:solidFill>
                  <a:schemeClr val="tx1"/>
                </a:solidFill>
                <a:latin typeface="Calibri"/>
                <a:ea typeface="DengXian"/>
                <a:cs typeface="Times New Roman"/>
              </a:rPr>
              <a:t>人接受了耶稣基督；</a:t>
            </a:r>
            <a:r>
              <a:rPr lang="en-US" sz="3000" b="1" kern="100" dirty="0">
                <a:solidFill>
                  <a:schemeClr val="tx1"/>
                </a:solidFill>
                <a:latin typeface="Calibri"/>
                <a:ea typeface="DengXian"/>
                <a:cs typeface="Times New Roman"/>
              </a:rPr>
              <a:t>526</a:t>
            </a:r>
            <a:r>
              <a:rPr lang="zh-CN" altLang="en-US" sz="3000" b="1" kern="100" dirty="0">
                <a:solidFill>
                  <a:schemeClr val="tx1"/>
                </a:solidFill>
                <a:latin typeface="Calibri"/>
                <a:ea typeface="DengXian"/>
                <a:cs typeface="Times New Roman"/>
              </a:rPr>
              <a:t>人受洗；一共建立了</a:t>
            </a:r>
            <a:r>
              <a:rPr lang="en-US" sz="3000" b="1" kern="100" dirty="0">
                <a:solidFill>
                  <a:schemeClr val="tx1"/>
                </a:solidFill>
                <a:latin typeface="Calibri"/>
                <a:ea typeface="DengXian"/>
                <a:cs typeface="Times New Roman"/>
              </a:rPr>
              <a:t>165</a:t>
            </a:r>
            <a:r>
              <a:rPr lang="zh-CN" altLang="en-US" sz="3000" b="1" kern="100" dirty="0">
                <a:solidFill>
                  <a:schemeClr val="tx1"/>
                </a:solidFill>
                <a:latin typeface="Calibri"/>
                <a:ea typeface="DengXian"/>
                <a:cs typeface="Times New Roman"/>
              </a:rPr>
              <a:t>个家庭教会；</a:t>
            </a:r>
            <a:endParaRPr lang="en-CA" sz="30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3</a:t>
            </a:fld>
            <a:endParaRPr lang="en-US" altLang="zh-CN">
              <a:solidFill>
                <a:srgbClr val="55554A"/>
              </a:solidFill>
            </a:endParaRPr>
          </a:p>
        </p:txBody>
      </p:sp>
    </p:spTree>
    <p:extLst>
      <p:ext uri="{BB962C8B-B14F-4D97-AF65-F5344CB8AC3E}">
        <p14:creationId xmlns:p14="http://schemas.microsoft.com/office/powerpoint/2010/main" xmlns="" val="10346930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3974465"/>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此外，我们看到，小儿子身在父家，却心在世界。他虽然身为儿子，却没有真儿子的心；他不仅不爱父家，不拥有父家，反而要分家并离家。</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这说明小儿子里面跳动的是一颗孤儿的心，其特质就是独立自主和悖逆。</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rgbClr val="2E24FC"/>
                </a:solidFill>
                <a:latin typeface="Calibri"/>
                <a:ea typeface="DengXian"/>
                <a:cs typeface="Times New Roman"/>
              </a:rPr>
              <a:t>小儿子的故事既可以视为伊甸园始祖堕落故事的重演，也可以视为以色列背约历史的缩写。</a:t>
            </a:r>
            <a:endParaRPr lang="en-CA" sz="32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30</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4019550"/>
          </a:xfrm>
        </p:spPr>
        <p:txBody>
          <a:bodyPr/>
          <a:lstStyle/>
          <a:p>
            <a:pPr marL="0" lvl="0" indent="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          （二）小儿子在世界的遭遇与悔改</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zh-CN" altLang="en-US" sz="2800" kern="100" dirty="0">
                <a:solidFill>
                  <a:schemeClr val="tx1"/>
                </a:solidFill>
                <a:latin typeface="Calibri"/>
                <a:ea typeface="DengXian"/>
                <a:cs typeface="Times New Roman"/>
              </a:rPr>
              <a:t>           路十五</a:t>
            </a:r>
            <a:r>
              <a:rPr lang="en-US" sz="2800" kern="100" dirty="0">
                <a:solidFill>
                  <a:schemeClr val="tx1"/>
                </a:solidFill>
                <a:latin typeface="DengXian"/>
                <a:ea typeface="DengXian"/>
                <a:cs typeface="Times New Roman"/>
              </a:rPr>
              <a:t>14-20</a:t>
            </a:r>
            <a:r>
              <a:rPr lang="zh-CN" altLang="en-US" sz="2800" kern="100" dirty="0">
                <a:solidFill>
                  <a:schemeClr val="tx1"/>
                </a:solidFill>
                <a:latin typeface="Calibri"/>
                <a:ea typeface="DengXian"/>
                <a:cs typeface="Times New Roman"/>
              </a:rPr>
              <a:t>上：</a:t>
            </a:r>
            <a:r>
              <a:rPr lang="zh-CN" altLang="en-US" sz="2800" b="1" kern="100" dirty="0">
                <a:solidFill>
                  <a:srgbClr val="FF0000"/>
                </a:solidFill>
                <a:latin typeface="Calibri"/>
                <a:ea typeface="KaiTi"/>
                <a:cs typeface="Times New Roman"/>
              </a:rPr>
              <a:t>“既耗尽了一切所有的，又遇着那地方大遭饥荒，就穷苦起来。于是去投靠那地方的一个人；那人打发他到田里去放猪。他恨不得拿猪所吃的豆荚充饥，也没有人给他。他醒悟过来，就说：‘我父亲有多少雇工，口粮有余，我倒在这里饿死吗？我要起来，到我父亲那里去，向他说：父亲！我得罪了天，又得罪了你；从今以后，我不配称为你的儿子，把我当作一个雇工吧。’于是起来，往他父亲那里去。”</a:t>
            </a:r>
            <a:endParaRPr lang="en-CA" sz="28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31</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0" y="1235150"/>
            <a:ext cx="9283700" cy="3898265"/>
          </a:xfrm>
        </p:spPr>
        <p:txBody>
          <a:bodyPr/>
          <a:lstStyle/>
          <a:p>
            <a:pPr marL="0" marR="0" indent="0">
              <a:spcBef>
                <a:spcPts val="600"/>
              </a:spcBef>
              <a:spcAft>
                <a:spcPts val="600"/>
              </a:spcAft>
              <a:buNone/>
            </a:pPr>
            <a:r>
              <a:rPr lang="en-US" altLang="zh-CN" sz="2800"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这段经文告诉我们三件事：</a:t>
            </a:r>
            <a:endParaRPr lang="en-CA" sz="2800" b="1" kern="100" dirty="0">
              <a:solidFill>
                <a:schemeClr val="tx1"/>
              </a:solidFill>
              <a:latin typeface="Calibri"/>
              <a:ea typeface="DengXian"/>
              <a:cs typeface="Times New Roman"/>
            </a:endParaRPr>
          </a:p>
          <a:p>
            <a:pPr marL="514350" marR="0" indent="-514350">
              <a:spcBef>
                <a:spcPts val="600"/>
              </a:spcBef>
              <a:spcAft>
                <a:spcPts val="600"/>
              </a:spcAft>
              <a:buNone/>
            </a:pPr>
            <a:r>
              <a:rPr lang="en-US" sz="2800" b="1" kern="100" dirty="0">
                <a:solidFill>
                  <a:srgbClr val="2E24FC"/>
                </a:solidFill>
                <a:latin typeface="DengXian"/>
                <a:ea typeface="DengXian"/>
                <a:cs typeface="Times New Roman"/>
              </a:rPr>
              <a:t>1</a:t>
            </a:r>
            <a:r>
              <a:rPr lang="zh-CN" altLang="en-US" sz="2800" b="1" kern="100" dirty="0">
                <a:solidFill>
                  <a:srgbClr val="2E24FC"/>
                </a:solidFill>
                <a:latin typeface="Calibri"/>
                <a:ea typeface="DengXian"/>
                <a:cs typeface="Times New Roman"/>
              </a:rPr>
              <a:t>、</a:t>
            </a:r>
            <a:r>
              <a:rPr lang="zh-CN" altLang="en-US" sz="2800" b="1" kern="100" dirty="0">
                <a:solidFill>
                  <a:schemeClr val="tx1"/>
                </a:solidFill>
                <a:latin typeface="Calibri"/>
                <a:ea typeface="DengXian"/>
                <a:cs typeface="Times New Roman"/>
              </a:rPr>
              <a:t>小儿子在世界的遭遇（第</a:t>
            </a:r>
            <a:r>
              <a:rPr lang="en-US" sz="2800" b="1" kern="100" dirty="0">
                <a:solidFill>
                  <a:schemeClr val="tx1"/>
                </a:solidFill>
                <a:latin typeface="DengXian"/>
                <a:ea typeface="DengXian"/>
                <a:cs typeface="Times New Roman"/>
              </a:rPr>
              <a:t>14-16</a:t>
            </a:r>
            <a:r>
              <a:rPr lang="zh-CN" altLang="en-US" sz="2800" b="1" kern="100" dirty="0">
                <a:solidFill>
                  <a:schemeClr val="tx1"/>
                </a:solidFill>
                <a:latin typeface="Calibri"/>
                <a:ea typeface="DengXian"/>
                <a:cs typeface="Times New Roman"/>
              </a:rPr>
              <a:t>节）：钱花光，遭饥荒，不容易谋生。放猪对于犹太人来说是极大的羞辱，无异于给外邦人做奴隶一般。</a:t>
            </a:r>
            <a:endParaRPr lang="en-CA" sz="2800" b="1" kern="100" dirty="0">
              <a:solidFill>
                <a:schemeClr val="tx1"/>
              </a:solidFill>
              <a:latin typeface="Calibri"/>
              <a:ea typeface="DengXian"/>
              <a:cs typeface="Times New Roman"/>
            </a:endParaRPr>
          </a:p>
          <a:p>
            <a:pPr marL="514350" lvl="0" indent="-514350">
              <a:spcBef>
                <a:spcPts val="600"/>
              </a:spcBef>
              <a:spcAft>
                <a:spcPts val="600"/>
              </a:spcAft>
              <a:buNone/>
            </a:pPr>
            <a:r>
              <a:rPr lang="en-US" altLang="zh-CN" sz="2800" b="1" kern="100" dirty="0">
                <a:solidFill>
                  <a:srgbClr val="2E24FC"/>
                </a:solidFill>
                <a:latin typeface="Calibri"/>
                <a:ea typeface="DengXian"/>
                <a:cs typeface="Times New Roman"/>
              </a:rPr>
              <a:t>2</a:t>
            </a:r>
            <a:r>
              <a:rPr lang="zh-CN" altLang="en-US" sz="2800" b="1" kern="100" dirty="0">
                <a:solidFill>
                  <a:srgbClr val="2E24FC"/>
                </a:solidFill>
                <a:latin typeface="Calibri"/>
                <a:ea typeface="DengXian"/>
                <a:cs typeface="Times New Roman"/>
              </a:rPr>
              <a:t>、</a:t>
            </a:r>
            <a:r>
              <a:rPr lang="zh-CN" altLang="en-US" sz="2800" b="1" kern="100" dirty="0">
                <a:solidFill>
                  <a:schemeClr val="tx1"/>
                </a:solidFill>
                <a:latin typeface="Calibri"/>
                <a:ea typeface="DengXian"/>
                <a:cs typeface="Times New Roman"/>
              </a:rPr>
              <a:t>小儿子的醒悟：这时小儿子才意识到父家的丰富有余，这是他原来在家时意识不到的。</a:t>
            </a:r>
            <a:endParaRPr lang="en-CA" sz="2800" b="1" kern="100" dirty="0">
              <a:solidFill>
                <a:schemeClr val="tx1"/>
              </a:solidFill>
              <a:latin typeface="Calibri"/>
              <a:ea typeface="DengXian"/>
              <a:cs typeface="Times New Roman"/>
            </a:endParaRPr>
          </a:p>
          <a:p>
            <a:pPr marL="514350" lvl="0" indent="-514350">
              <a:spcBef>
                <a:spcPts val="600"/>
              </a:spcBef>
              <a:spcAft>
                <a:spcPts val="600"/>
              </a:spcAft>
              <a:buNone/>
            </a:pPr>
            <a:r>
              <a:rPr lang="en-US" altLang="zh-CN" sz="2800" b="1" kern="100" dirty="0">
                <a:solidFill>
                  <a:srgbClr val="2E24FC"/>
                </a:solidFill>
                <a:latin typeface="Calibri"/>
                <a:ea typeface="DengXian"/>
                <a:cs typeface="Times New Roman"/>
              </a:rPr>
              <a:t>3</a:t>
            </a:r>
            <a:r>
              <a:rPr lang="zh-CN" altLang="en-US" sz="2800" b="1" kern="100" dirty="0">
                <a:solidFill>
                  <a:srgbClr val="2E24FC"/>
                </a:solidFill>
                <a:latin typeface="Calibri"/>
                <a:ea typeface="DengXian"/>
                <a:cs typeface="Times New Roman"/>
              </a:rPr>
              <a:t>、</a:t>
            </a:r>
            <a:r>
              <a:rPr lang="zh-CN" altLang="en-US" sz="2800" b="1" kern="100" dirty="0">
                <a:solidFill>
                  <a:schemeClr val="tx1"/>
                </a:solidFill>
                <a:latin typeface="Calibri"/>
                <a:ea typeface="DengXian"/>
                <a:cs typeface="Times New Roman"/>
              </a:rPr>
              <a:t>小儿子的回转：小儿子不仅有内心悔恨的态度，而且有悔改的实际行动。</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32</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        </a:t>
            </a:r>
            <a:r>
              <a:rPr lang="zh-CN" altLang="en-US" sz="3000" b="1" kern="100" dirty="0">
                <a:solidFill>
                  <a:schemeClr val="accent1"/>
                </a:solidFill>
                <a:latin typeface="Calibri"/>
                <a:ea typeface="DengXian"/>
                <a:cs typeface="Times New Roman"/>
              </a:rPr>
              <a:t>（三）天父的心跳与小儿子的恢复</a:t>
            </a:r>
            <a:r>
              <a:rPr lang="zh-CN" altLang="en-US" sz="3000" b="1" kern="100" dirty="0">
                <a:solidFill>
                  <a:schemeClr val="tx1"/>
                </a:solidFill>
                <a:latin typeface="Calibri"/>
                <a:ea typeface="DengXian"/>
                <a:cs typeface="Times New Roman"/>
              </a:rPr>
              <a:t>（</a:t>
            </a:r>
            <a:r>
              <a:rPr lang="en-US" sz="3000" b="1" kern="100" dirty="0">
                <a:solidFill>
                  <a:schemeClr val="tx1"/>
                </a:solidFill>
                <a:latin typeface="DengXian"/>
                <a:ea typeface="DengXian"/>
                <a:cs typeface="Times New Roman"/>
              </a:rPr>
              <a:t>17-24</a:t>
            </a:r>
            <a:r>
              <a:rPr lang="zh-CN" altLang="en-US" sz="3000" b="1" kern="100" dirty="0">
                <a:solidFill>
                  <a:schemeClr val="tx1"/>
                </a:solidFill>
                <a:latin typeface="Calibri"/>
                <a:ea typeface="DengXian"/>
                <a:cs typeface="Times New Roman"/>
              </a:rPr>
              <a:t>节）</a:t>
            </a:r>
            <a:endParaRPr lang="en-CA"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           路十五</a:t>
            </a:r>
            <a:r>
              <a:rPr lang="en-US" sz="3000" b="1" kern="100" dirty="0">
                <a:solidFill>
                  <a:schemeClr val="tx1"/>
                </a:solidFill>
                <a:latin typeface="DengXian"/>
                <a:ea typeface="DengXian"/>
                <a:cs typeface="Times New Roman"/>
              </a:rPr>
              <a:t>17-24</a:t>
            </a:r>
            <a:r>
              <a:rPr lang="zh-CN" altLang="en-US" sz="3000"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相离还远，他父亲看见，就动了慈心，跑去抱着他的颈项，连连与他亲嘴。儿子说：‘父亲！我得罪了天，又得罪了你；从今以后，我不配称为你的儿子。’父亲却吩咐仆人说：‘把那上好的袍子快拿出来给他穿；把戒指戴在他指头上，把鞋穿在他脚上；把那肥牛犊牵来宰了。’’”</a:t>
            </a:r>
            <a:endParaRPr lang="en-CA" sz="30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33</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从父亲对回家的小儿子的态度中，我们可以听见天父的心跳：</a:t>
            </a:r>
            <a:endParaRPr lang="en-CA" sz="3200" b="1" kern="100" dirty="0">
              <a:solidFill>
                <a:schemeClr val="tx1"/>
              </a:solidFill>
              <a:latin typeface="Calibri"/>
              <a:ea typeface="DengXian"/>
              <a:cs typeface="Times New Roman"/>
            </a:endParaRPr>
          </a:p>
          <a:p>
            <a:pPr marL="628650" marR="0" indent="-628650">
              <a:lnSpc>
                <a:spcPct val="107000"/>
              </a:lnSpc>
              <a:spcBef>
                <a:spcPts val="600"/>
              </a:spcBef>
              <a:spcAft>
                <a:spcPts val="600"/>
              </a:spcAft>
              <a:buNone/>
            </a:pPr>
            <a:r>
              <a:rPr lang="en-US" sz="3200" b="1" kern="100" dirty="0">
                <a:solidFill>
                  <a:schemeClr val="accent1"/>
                </a:solidFill>
                <a:latin typeface="DengXian"/>
                <a:ea typeface="DengXian"/>
                <a:cs typeface="Times New Roman"/>
              </a:rPr>
              <a:t>1</a:t>
            </a:r>
            <a:r>
              <a:rPr lang="zh-CN" altLang="en-US" sz="3200" b="1" kern="100" dirty="0">
                <a:solidFill>
                  <a:schemeClr val="accent1"/>
                </a:solidFill>
                <a:latin typeface="Calibri"/>
                <a:ea typeface="DengXian"/>
                <a:cs typeface="Times New Roman"/>
              </a:rPr>
              <a:t>、完全的饶恕和接纳：</a:t>
            </a:r>
            <a:r>
              <a:rPr lang="zh-CN" altLang="en-US" sz="3200" b="1" kern="100" dirty="0">
                <a:solidFill>
                  <a:schemeClr val="tx1"/>
                </a:solidFill>
                <a:latin typeface="Calibri"/>
                <a:ea typeface="DengXian"/>
                <a:cs typeface="Times New Roman"/>
              </a:rPr>
              <a:t>父亲对小儿子回家望眼欲穿，当他远远望见小儿子的身影时，就不顾一切地跑上前去迎接他，一连串的动词显出父亲的怜悯的大爱：远远看见、动了慈心、跑去、抱着颈项，连连亲嘴。</a:t>
            </a:r>
            <a:endParaRPr lang="en-CA" sz="3200" b="1"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34</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二、福音的比喻：父亲和小儿子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571500" marR="0" indent="-571500">
              <a:spcBef>
                <a:spcPts val="600"/>
              </a:spcBef>
              <a:spcAft>
                <a:spcPts val="0"/>
              </a:spcAft>
              <a:buNone/>
            </a:pPr>
            <a:r>
              <a:rPr lang="en-US" sz="3000" b="1" kern="100" dirty="0">
                <a:solidFill>
                  <a:schemeClr val="tx1"/>
                </a:solidFill>
                <a:latin typeface="DengXian"/>
                <a:ea typeface="DengXian"/>
                <a:cs typeface="Times New Roman"/>
              </a:rPr>
              <a:t>2</a:t>
            </a:r>
            <a:r>
              <a:rPr lang="zh-CN" altLang="en-US" sz="3000" b="1" kern="100" dirty="0">
                <a:solidFill>
                  <a:schemeClr val="tx1"/>
                </a:solidFill>
                <a:latin typeface="Calibri"/>
                <a:ea typeface="DengXian"/>
                <a:cs typeface="Times New Roman"/>
              </a:rPr>
              <a:t>、儿子身份的恢复：袍子、戒指和鞋都是身份地位的象征：上好的袍子象征尊贵的身份地位；戒指跟印章一样象征权柄；鞋也是身份地位的象征。</a:t>
            </a:r>
            <a:endParaRPr lang="en-CA" sz="3000" b="1" kern="100" dirty="0">
              <a:solidFill>
                <a:schemeClr val="tx1"/>
              </a:solidFill>
              <a:latin typeface="Calibri"/>
              <a:ea typeface="DengXian"/>
              <a:cs typeface="Times New Roman"/>
            </a:endParaRPr>
          </a:p>
          <a:p>
            <a:pPr marL="571500" marR="0" indent="-571500">
              <a:spcBef>
                <a:spcPts val="600"/>
              </a:spcBef>
              <a:spcAft>
                <a:spcPts val="0"/>
              </a:spcAft>
              <a:buNone/>
            </a:pPr>
            <a:r>
              <a:rPr lang="en-US" sz="3000" b="1" kern="100" dirty="0">
                <a:solidFill>
                  <a:schemeClr val="tx1"/>
                </a:solidFill>
                <a:latin typeface="DengXian"/>
                <a:ea typeface="DengXian"/>
                <a:cs typeface="Times New Roman"/>
              </a:rPr>
              <a:t>3</a:t>
            </a:r>
            <a:r>
              <a:rPr lang="zh-CN" altLang="en-US" sz="3000" b="1" kern="100" dirty="0">
                <a:solidFill>
                  <a:schemeClr val="tx1"/>
                </a:solidFill>
                <a:latin typeface="Calibri"/>
                <a:ea typeface="DengXian"/>
                <a:cs typeface="Times New Roman"/>
              </a:rPr>
              <a:t>、欢喜庆祝：宰杀肥牛犊是为了举办规模隆重的庆祝宴会，不仅表示欢喜，而且表示尊荣。</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rgbClr val="FF0000"/>
                </a:solidFill>
                <a:latin typeface="Calibri"/>
                <a:ea typeface="DengXian"/>
                <a:cs typeface="Times New Roman"/>
              </a:rPr>
              <a:t>从上述父亲心中的渴望，我们可以听懂天父的心跳：祂何等切望离家的浪子可以回家，恢复儿子的身份和尊荣。</a:t>
            </a:r>
            <a:endParaRPr lang="en-CA" sz="3000"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35</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三、天父的心跳：父亲和大儿子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indent="0">
              <a:lnSpc>
                <a:spcPct val="107000"/>
              </a:lnSpc>
              <a:spcBef>
                <a:spcPts val="600"/>
              </a:spcBef>
              <a:spcAft>
                <a:spcPts val="600"/>
              </a:spcAft>
              <a:buNone/>
            </a:pPr>
            <a:r>
              <a:rPr lang="en-US" altLang="zh-CN" sz="2800" b="1" kern="100" dirty="0">
                <a:solidFill>
                  <a:schemeClr val="tx1"/>
                </a:solidFill>
                <a:latin typeface="Calibri"/>
                <a:ea typeface="KaiTi"/>
                <a:cs typeface="Times New Roman"/>
              </a:rPr>
              <a:t>	</a:t>
            </a:r>
            <a:r>
              <a:rPr lang="zh-CN" altLang="en-US" sz="2800" b="1" kern="100" dirty="0">
                <a:solidFill>
                  <a:schemeClr val="tx1"/>
                </a:solidFill>
                <a:latin typeface="Calibri"/>
                <a:ea typeface="KaiTi"/>
                <a:cs typeface="Times New Roman"/>
              </a:rPr>
              <a:t>路十五</a:t>
            </a:r>
            <a:r>
              <a:rPr lang="en-US" sz="2800" b="1" kern="100" dirty="0">
                <a:solidFill>
                  <a:schemeClr val="tx1"/>
                </a:solidFill>
                <a:latin typeface="KaiTi"/>
                <a:ea typeface="DengXian"/>
                <a:cs typeface="Times New Roman"/>
              </a:rPr>
              <a:t>25-32</a:t>
            </a:r>
            <a:r>
              <a:rPr lang="zh-CN" altLang="en-US" sz="2800" b="1" kern="100" dirty="0">
                <a:solidFill>
                  <a:schemeClr val="tx1"/>
                </a:solidFill>
                <a:latin typeface="Calibri"/>
                <a:ea typeface="KaiTi"/>
                <a:cs typeface="Times New Roman"/>
              </a:rPr>
              <a:t>：</a:t>
            </a:r>
            <a:r>
              <a:rPr lang="zh-CN" altLang="en-US" sz="2800" b="1" kern="100" dirty="0">
                <a:solidFill>
                  <a:srgbClr val="FF0000"/>
                </a:solidFill>
                <a:latin typeface="Calibri"/>
                <a:ea typeface="KaiTi"/>
                <a:cs typeface="Times New Roman"/>
              </a:rPr>
              <a:t>“那时，大儿子正在田里。他回来离家不远，听见作乐跳舞的声音，便叫过一个仆人来，问是什么事。仆人说：‘你兄弟回来了。你父亲因为得他无灾无病地回来，把肥牛犊宰了。’大儿子却生气，不肯进去；他父亲就出来劝他。他对父亲说：‘我服事你这多年，从来没有违背过你的命，你并没有给我一只山羊羔，叫我和朋友一同快乐。但你这个儿子和娼妓吞尽了你的产业，他一来了，你倒为他宰了肥牛犊。’</a:t>
            </a:r>
            <a:endParaRPr lang="en-CA" sz="28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36</a:t>
            </a:fld>
            <a:endParaRPr lang="en-US" altLang="zh-CN" dirty="0">
              <a:solidFill>
                <a:srgbClr val="55554A"/>
              </a:solidFill>
            </a:endParaRPr>
          </a:p>
        </p:txBody>
      </p:sp>
    </p:spTree>
    <p:extLst>
      <p:ext uri="{BB962C8B-B14F-4D97-AF65-F5344CB8AC3E}">
        <p14:creationId xmlns:p14="http://schemas.microsoft.com/office/powerpoint/2010/main" xmlns="" val="658170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三、天父的心跳：父亲和大儿子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0">
              <a:lnSpc>
                <a:spcPct val="107000"/>
              </a:lnSpc>
              <a:spcBef>
                <a:spcPts val="600"/>
              </a:spcBef>
              <a:spcAft>
                <a:spcPts val="600"/>
              </a:spcAft>
              <a:buNone/>
            </a:pPr>
            <a:r>
              <a:rPr lang="zh-CN" altLang="en-US" sz="3000" b="1" kern="100" dirty="0">
                <a:solidFill>
                  <a:srgbClr val="FF0000"/>
                </a:solidFill>
                <a:latin typeface="Calibri"/>
                <a:ea typeface="KaiTi"/>
                <a:cs typeface="Times New Roman"/>
              </a:rPr>
              <a:t>“父亲对他说：‘儿啊！你常和我同在，我一切所有的，都是你的；只是你这个兄弟是死而复活，失而又得的，所以我们理当欢喜快乐。’”</a:t>
            </a:r>
            <a:endParaRPr lang="en-CA" sz="3000" kern="100" dirty="0">
              <a:solidFill>
                <a:srgbClr val="FF0000"/>
              </a:solidFill>
              <a:latin typeface="Calibri"/>
              <a:ea typeface="DengXian"/>
              <a:cs typeface="Times New Roman"/>
            </a:endParaRPr>
          </a:p>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这段经文告诉我们三件事：</a:t>
            </a:r>
            <a:endParaRPr lang="en-CA" altLang="zh-CN" sz="30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r>
              <a:rPr lang="en-US" altLang="zh-CN" sz="3000" b="1" kern="100" dirty="0">
                <a:solidFill>
                  <a:schemeClr val="accent1"/>
                </a:solidFill>
                <a:latin typeface="Calibri"/>
                <a:ea typeface="DengXian"/>
                <a:cs typeface="Times New Roman"/>
              </a:rPr>
              <a:t>    (</a:t>
            </a:r>
            <a:r>
              <a:rPr lang="zh-CN" altLang="en-US" sz="3000" b="1" kern="100" dirty="0">
                <a:solidFill>
                  <a:schemeClr val="accent1"/>
                </a:solidFill>
                <a:latin typeface="Calibri"/>
                <a:ea typeface="DengXian"/>
                <a:cs typeface="Times New Roman"/>
              </a:rPr>
              <a:t>一</a:t>
            </a:r>
            <a:r>
              <a:rPr lang="en-US" altLang="zh-CN" sz="3000" b="1" kern="100" dirty="0">
                <a:solidFill>
                  <a:schemeClr val="accent1"/>
                </a:solidFill>
                <a:latin typeface="Calibri"/>
                <a:ea typeface="DengXian"/>
                <a:cs typeface="Times New Roman"/>
              </a:rPr>
              <a:t>) </a:t>
            </a:r>
            <a:r>
              <a:rPr lang="zh-CN" altLang="en-US" sz="3000" b="1" kern="100" dirty="0">
                <a:solidFill>
                  <a:schemeClr val="accent1"/>
                </a:solidFill>
                <a:latin typeface="Calibri"/>
                <a:ea typeface="DengXian"/>
                <a:cs typeface="Times New Roman"/>
              </a:rPr>
              <a:t>大儿子的怒气与拒绝及父亲的劝说</a:t>
            </a:r>
            <a:r>
              <a:rPr lang="zh-CN" altLang="en-US" sz="3000" b="1" kern="100" dirty="0">
                <a:solidFill>
                  <a:schemeClr val="tx1"/>
                </a:solidFill>
                <a:latin typeface="Calibri"/>
                <a:ea typeface="DengXian"/>
                <a:cs typeface="Times New Roman"/>
              </a:rPr>
              <a:t>（</a:t>
            </a:r>
            <a:r>
              <a:rPr lang="en-US" sz="3000" b="1" kern="100" dirty="0">
                <a:solidFill>
                  <a:schemeClr val="tx1"/>
                </a:solidFill>
                <a:latin typeface="DengXian"/>
                <a:ea typeface="DengXian"/>
                <a:cs typeface="Times New Roman"/>
              </a:rPr>
              <a:t>25-28</a:t>
            </a:r>
            <a:r>
              <a:rPr lang="zh-CN" altLang="en-US" sz="3000" b="1" kern="100" dirty="0">
                <a:solidFill>
                  <a:schemeClr val="tx1"/>
                </a:solidFill>
                <a:latin typeface="Calibri"/>
                <a:ea typeface="DengXian"/>
                <a:cs typeface="Times New Roman"/>
              </a:rPr>
              <a:t>节）</a:t>
            </a:r>
            <a:endParaRPr lang="en-CA" sz="3000" b="1" kern="100" dirty="0">
              <a:solidFill>
                <a:schemeClr val="tx1"/>
              </a:solidFill>
              <a:latin typeface="Calibri"/>
              <a:ea typeface="DengXian"/>
              <a:cs typeface="Times New Roman"/>
            </a:endParaRPr>
          </a:p>
          <a:p>
            <a:pPr marL="0" marR="0" indent="742950">
              <a:lnSpc>
                <a:spcPct val="107000"/>
              </a:lnSpc>
              <a:spcBef>
                <a:spcPts val="600"/>
              </a:spcBef>
              <a:spcAft>
                <a:spcPts val="600"/>
              </a:spcAft>
              <a:buNone/>
            </a:pPr>
            <a:r>
              <a:rPr lang="en-US" sz="3000" b="1" kern="100" dirty="0">
                <a:solidFill>
                  <a:srgbClr val="2E24FC"/>
                </a:solidFill>
                <a:latin typeface="DengXian"/>
                <a:ea typeface="DengXian"/>
                <a:cs typeface="Times New Roman"/>
              </a:rPr>
              <a:t>1</a:t>
            </a:r>
            <a:r>
              <a:rPr lang="zh-CN" altLang="en-US" sz="3000" b="1" kern="100" dirty="0">
                <a:solidFill>
                  <a:srgbClr val="2E24FC"/>
                </a:solidFill>
                <a:latin typeface="Calibri"/>
                <a:ea typeface="DengXian"/>
                <a:cs typeface="Times New Roman"/>
              </a:rPr>
              <a:t>、大儿子的怒气与拒绝</a:t>
            </a:r>
            <a:r>
              <a:rPr lang="zh-CN" altLang="en-US" sz="3000" b="1" kern="100" dirty="0">
                <a:solidFill>
                  <a:schemeClr val="tx1"/>
                </a:solidFill>
                <a:latin typeface="Calibri"/>
                <a:ea typeface="DengXian"/>
                <a:cs typeface="Times New Roman"/>
              </a:rPr>
              <a:t>：与盛大欢庆宴会的欢乐气氛形成鲜明对照的是，大儿子生气和拒绝的态度</a:t>
            </a:r>
            <a:r>
              <a:rPr lang="zh-CN" altLang="en-US" sz="3000" b="1" kern="100" dirty="0">
                <a:latin typeface="Calibri"/>
                <a:ea typeface="DengXian"/>
                <a:cs typeface="Times New Roman"/>
              </a:rPr>
              <a:t>。</a:t>
            </a:r>
            <a:endParaRPr lang="en-CA" sz="3000" b="1"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37</a:t>
            </a:fld>
            <a:endParaRPr lang="en-US" altLang="zh-CN" dirty="0">
              <a:solidFill>
                <a:srgbClr val="55554A"/>
              </a:solidFill>
            </a:endParaRPr>
          </a:p>
        </p:txBody>
      </p:sp>
    </p:spTree>
    <p:extLst>
      <p:ext uri="{BB962C8B-B14F-4D97-AF65-F5344CB8AC3E}">
        <p14:creationId xmlns:p14="http://schemas.microsoft.com/office/powerpoint/2010/main" xmlns="" val="728155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三、天父的心跳：父亲和大儿子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marR="0" indent="742950">
              <a:lnSpc>
                <a:spcPct val="107000"/>
              </a:lnSpc>
              <a:spcBef>
                <a:spcPts val="600"/>
              </a:spcBef>
              <a:spcAft>
                <a:spcPts val="600"/>
              </a:spcAft>
              <a:buNone/>
            </a:pPr>
            <a:r>
              <a:rPr lang="en-US" sz="3000" b="1" kern="100" dirty="0">
                <a:solidFill>
                  <a:srgbClr val="FF0000"/>
                </a:solidFill>
                <a:latin typeface="KaiTi"/>
                <a:ea typeface="DengXian"/>
                <a:cs typeface="Times New Roman"/>
              </a:rPr>
              <a:t>2</a:t>
            </a:r>
            <a:r>
              <a:rPr lang="zh-CN" altLang="en-US" sz="3000" b="1" kern="100" dirty="0">
                <a:solidFill>
                  <a:srgbClr val="FF0000"/>
                </a:solidFill>
                <a:latin typeface="Calibri"/>
                <a:ea typeface="KaiTi"/>
                <a:cs typeface="Times New Roman"/>
              </a:rPr>
              <a:t>、“他父亲就出来劝他”</a:t>
            </a:r>
            <a:r>
              <a:rPr lang="zh-CN" altLang="en-US" sz="3000" b="1" kern="100" dirty="0">
                <a:solidFill>
                  <a:schemeClr val="tx1"/>
                </a:solidFill>
                <a:latin typeface="Calibri"/>
                <a:ea typeface="DengXian"/>
                <a:cs typeface="Times New Roman"/>
              </a:rPr>
              <a:t>：父亲虽然在为小儿子回家而极其兴奋，同时却也没有忽略大儿子，他立即注意到了大儿子没有出现在欢庆会上。</a:t>
            </a:r>
            <a:endParaRPr lang="en-CA" sz="3000" b="1" kern="100" dirty="0">
              <a:solidFill>
                <a:schemeClr val="tx1"/>
              </a:solidFill>
              <a:latin typeface="Calibri"/>
              <a:ea typeface="DengXian"/>
              <a:cs typeface="Times New Roman"/>
            </a:endParaRPr>
          </a:p>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父亲出来劝大儿子表明父亲并没有偏爱小儿子。</a:t>
            </a:r>
            <a:endParaRPr lang="en-CA" sz="3000" b="1" kern="100" dirty="0">
              <a:solidFill>
                <a:schemeClr val="tx1"/>
              </a:solidFill>
              <a:latin typeface="Calibri"/>
              <a:ea typeface="DengXian"/>
              <a:cs typeface="Times New Roman"/>
            </a:endParaRPr>
          </a:p>
          <a:p>
            <a:pPr marL="0" marR="0" indent="742950">
              <a:lnSpc>
                <a:spcPct val="107000"/>
              </a:lnSpc>
              <a:spcBef>
                <a:spcPts val="600"/>
              </a:spcBef>
              <a:spcAft>
                <a:spcPts val="600"/>
              </a:spcAft>
              <a:buNone/>
            </a:pPr>
            <a:r>
              <a:rPr lang="zh-CN" altLang="en-US" sz="3000" b="1" kern="100" dirty="0">
                <a:solidFill>
                  <a:schemeClr val="tx1"/>
                </a:solidFill>
                <a:latin typeface="Calibri"/>
                <a:ea typeface="DengXian"/>
                <a:cs typeface="Times New Roman"/>
              </a:rPr>
              <a:t>此外，当小儿子离家出走时，父亲并没有出去寻找他。但大儿子不肯参加欢迎弟弟的庆祝宴会时，父亲却主动出来劝他。这说明父亲同样爱大儿子。</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38</a:t>
            </a:fld>
            <a:endParaRPr lang="en-US" altLang="zh-CN" dirty="0">
              <a:solidFill>
                <a:srgbClr val="55554A"/>
              </a:solidFill>
            </a:endParaRPr>
          </a:p>
        </p:txBody>
      </p:sp>
    </p:spTree>
    <p:extLst>
      <p:ext uri="{BB962C8B-B14F-4D97-AF65-F5344CB8AC3E}">
        <p14:creationId xmlns:p14="http://schemas.microsoft.com/office/powerpoint/2010/main" xmlns="" val="728155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三、天父的心跳：父亲和大儿子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898265"/>
          </a:xfrm>
        </p:spPr>
        <p:txBody>
          <a:bodyPr/>
          <a:lstStyle/>
          <a:p>
            <a:pPr marL="0" lvl="0" indent="0">
              <a:spcBef>
                <a:spcPts val="600"/>
              </a:spcBef>
              <a:spcAft>
                <a:spcPts val="0"/>
              </a:spcAft>
              <a:buNone/>
            </a:pPr>
            <a:r>
              <a:rPr lang="zh-CN" altLang="en-US" sz="3000" b="1" kern="100" dirty="0">
                <a:solidFill>
                  <a:schemeClr val="tx1"/>
                </a:solidFill>
                <a:latin typeface="Calibri"/>
                <a:ea typeface="DengXian"/>
                <a:cs typeface="Times New Roman"/>
              </a:rPr>
              <a:t>       </a:t>
            </a:r>
            <a:r>
              <a:rPr lang="zh-CN" altLang="en-US" sz="3000" b="1" kern="100" dirty="0">
                <a:solidFill>
                  <a:srgbClr val="FF0000"/>
                </a:solidFill>
                <a:latin typeface="Calibri"/>
                <a:ea typeface="DengXian"/>
                <a:cs typeface="Times New Roman"/>
              </a:rPr>
              <a:t>（二）大儿子的抱怨、不满和争竞</a:t>
            </a:r>
            <a:r>
              <a:rPr lang="zh-CN" altLang="en-US" sz="3000" b="1" kern="100" dirty="0">
                <a:solidFill>
                  <a:schemeClr val="tx1"/>
                </a:solidFill>
                <a:latin typeface="Calibri"/>
                <a:ea typeface="DengXian"/>
                <a:cs typeface="Times New Roman"/>
              </a:rPr>
              <a:t>（</a:t>
            </a:r>
            <a:r>
              <a:rPr lang="en-US" sz="3000" b="1" kern="100" dirty="0">
                <a:solidFill>
                  <a:schemeClr val="tx1"/>
                </a:solidFill>
                <a:latin typeface="DengXian"/>
                <a:ea typeface="DengXian"/>
                <a:cs typeface="Times New Roman"/>
              </a:rPr>
              <a:t>29-30</a:t>
            </a:r>
            <a:r>
              <a:rPr lang="zh-CN" altLang="en-US" sz="3000" b="1" kern="100" dirty="0">
                <a:solidFill>
                  <a:schemeClr val="tx1"/>
                </a:solidFill>
                <a:latin typeface="Calibri"/>
                <a:ea typeface="DengXian"/>
                <a:cs typeface="Times New Roman"/>
              </a:rPr>
              <a:t>节）</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正如第</a:t>
            </a:r>
            <a:r>
              <a:rPr lang="en-US" sz="3000" b="1" kern="100" dirty="0">
                <a:solidFill>
                  <a:schemeClr val="tx1"/>
                </a:solidFill>
                <a:latin typeface="DengXian"/>
                <a:ea typeface="DengXian"/>
                <a:cs typeface="Times New Roman"/>
              </a:rPr>
              <a:t>12-13</a:t>
            </a:r>
            <a:r>
              <a:rPr lang="zh-CN" altLang="en-US" sz="3000" b="1" kern="100" dirty="0">
                <a:solidFill>
                  <a:schemeClr val="tx1"/>
                </a:solidFill>
                <a:latin typeface="Calibri"/>
                <a:ea typeface="DengXian"/>
                <a:cs typeface="Times New Roman"/>
              </a:rPr>
              <a:t>节勾勒出小儿子的孤儿的心，其特质就是独立自主和悖逆，第</a:t>
            </a:r>
            <a:r>
              <a:rPr lang="en-US" sz="3000" b="1" kern="100" dirty="0">
                <a:solidFill>
                  <a:schemeClr val="tx1"/>
                </a:solidFill>
                <a:latin typeface="DengXian"/>
                <a:ea typeface="DengXian"/>
                <a:cs typeface="Times New Roman"/>
              </a:rPr>
              <a:t>29-30</a:t>
            </a:r>
            <a:r>
              <a:rPr lang="zh-CN" altLang="en-US" sz="3000" b="1" kern="100" dirty="0">
                <a:solidFill>
                  <a:schemeClr val="tx1"/>
                </a:solidFill>
                <a:latin typeface="Calibri"/>
                <a:ea typeface="DengXian"/>
                <a:cs typeface="Times New Roman"/>
              </a:rPr>
              <a:t>节也勾勒出大儿子雇工和争竞的心态。</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虽然大儿子的确是一个勤奋和遵命的人，但却没有真儿子的心，而是雇工心态，将父亲当作雇主，一心只想得到自己当得的酬劳或工钱；又将弟兄视为嫉妒争竞的对手。</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39</a:t>
            </a:fld>
            <a:endParaRPr lang="en-US" altLang="zh-CN" dirty="0">
              <a:solidFill>
                <a:srgbClr val="55554A"/>
              </a:solidFill>
            </a:endParaRPr>
          </a:p>
        </p:txBody>
      </p:sp>
    </p:spTree>
    <p:extLst>
      <p:ext uri="{BB962C8B-B14F-4D97-AF65-F5344CB8AC3E}">
        <p14:creationId xmlns:p14="http://schemas.microsoft.com/office/powerpoint/2010/main" xmlns="" val="728155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3950"/>
            <a:ext cx="9144000" cy="4019550"/>
          </a:xfrm>
        </p:spPr>
        <p:txBody>
          <a:bodyPr/>
          <a:lstStyle/>
          <a:p>
            <a:pPr marL="0" marR="0" indent="8001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其中，刘牧师和赵海柱参加的小分队第一次向</a:t>
            </a:r>
            <a:r>
              <a:rPr lang="en-US" sz="2800" b="1" kern="100" dirty="0">
                <a:solidFill>
                  <a:schemeClr val="tx1"/>
                </a:solidFill>
                <a:latin typeface="Calibri"/>
                <a:ea typeface="DengXian"/>
                <a:cs typeface="Times New Roman"/>
              </a:rPr>
              <a:t>38</a:t>
            </a:r>
            <a:r>
              <a:rPr lang="zh-CN" altLang="en-US" sz="2800" b="1" kern="100" dirty="0">
                <a:solidFill>
                  <a:schemeClr val="tx1"/>
                </a:solidFill>
                <a:latin typeface="Calibri"/>
                <a:ea typeface="DengXian"/>
                <a:cs typeface="Times New Roman"/>
              </a:rPr>
              <a:t>位穆斯林传福音；</a:t>
            </a:r>
            <a:r>
              <a:rPr lang="en-US" sz="2800" b="1" kern="100" dirty="0">
                <a:solidFill>
                  <a:schemeClr val="tx1"/>
                </a:solidFill>
                <a:latin typeface="Calibri"/>
                <a:ea typeface="DengXian"/>
                <a:cs typeface="Times New Roman"/>
              </a:rPr>
              <a:t>34</a:t>
            </a:r>
            <a:r>
              <a:rPr lang="zh-CN" altLang="en-US" sz="2800" b="1" kern="100" dirty="0">
                <a:solidFill>
                  <a:schemeClr val="tx1"/>
                </a:solidFill>
                <a:latin typeface="Calibri"/>
                <a:ea typeface="DengXian"/>
                <a:cs typeface="Times New Roman"/>
              </a:rPr>
              <a:t>位接受了耶稣基督并受洗；建立了</a:t>
            </a:r>
            <a:r>
              <a:rPr lang="en-US" sz="2800" b="1" kern="100" dirty="0">
                <a:solidFill>
                  <a:schemeClr val="tx1"/>
                </a:solidFill>
                <a:latin typeface="Calibri"/>
                <a:ea typeface="DengXian"/>
                <a:cs typeface="Times New Roman"/>
              </a:rPr>
              <a:t>12</a:t>
            </a:r>
            <a:r>
              <a:rPr lang="zh-CN" altLang="en-US" sz="2800" b="1" kern="100" dirty="0">
                <a:solidFill>
                  <a:schemeClr val="tx1"/>
                </a:solidFill>
                <a:latin typeface="Calibri"/>
                <a:ea typeface="DengXian"/>
                <a:cs typeface="Times New Roman"/>
              </a:rPr>
              <a:t>个穆斯林家庭教会。</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我所参加的小分队第一次向</a:t>
            </a:r>
            <a:r>
              <a:rPr lang="en-US" sz="2800" b="1" kern="100" dirty="0">
                <a:solidFill>
                  <a:schemeClr val="tx1"/>
                </a:solidFill>
                <a:latin typeface="Calibri"/>
                <a:ea typeface="DengXian"/>
                <a:cs typeface="Times New Roman"/>
              </a:rPr>
              <a:t>82</a:t>
            </a:r>
            <a:r>
              <a:rPr lang="zh-CN" altLang="en-US" sz="2800" b="1" kern="100" dirty="0">
                <a:solidFill>
                  <a:schemeClr val="tx1"/>
                </a:solidFill>
                <a:latin typeface="Calibri"/>
                <a:ea typeface="DengXian"/>
                <a:cs typeface="Times New Roman"/>
              </a:rPr>
              <a:t>位孟加拉和缅甸的佛教徒传福音，</a:t>
            </a:r>
            <a:r>
              <a:rPr lang="en-US" sz="2800" b="1" kern="100" dirty="0">
                <a:solidFill>
                  <a:schemeClr val="tx1"/>
                </a:solidFill>
                <a:latin typeface="Calibri"/>
                <a:ea typeface="DengXian"/>
                <a:cs typeface="Times New Roman"/>
              </a:rPr>
              <a:t>53</a:t>
            </a:r>
            <a:r>
              <a:rPr lang="zh-CN" altLang="en-US" sz="2800" b="1" kern="100" dirty="0">
                <a:solidFill>
                  <a:schemeClr val="tx1"/>
                </a:solidFill>
                <a:latin typeface="Calibri"/>
                <a:ea typeface="DengXian"/>
                <a:cs typeface="Times New Roman"/>
              </a:rPr>
              <a:t>位接受了耶稣基督并受洗，建立了</a:t>
            </a:r>
            <a:r>
              <a:rPr lang="en-US" sz="2800" b="1" kern="100" dirty="0">
                <a:solidFill>
                  <a:schemeClr val="tx1"/>
                </a:solidFill>
                <a:latin typeface="Calibri"/>
                <a:ea typeface="DengXian"/>
                <a:cs typeface="Times New Roman"/>
              </a:rPr>
              <a:t>15</a:t>
            </a:r>
            <a:r>
              <a:rPr lang="zh-CN" altLang="en-US" sz="2800" b="1" kern="100" dirty="0">
                <a:solidFill>
                  <a:schemeClr val="tx1"/>
                </a:solidFill>
                <a:latin typeface="Calibri"/>
                <a:ea typeface="DengXian"/>
                <a:cs typeface="Times New Roman"/>
              </a:rPr>
              <a:t>个家庭教会。</a:t>
            </a:r>
            <a:endParaRPr lang="en-US" altLang="zh-CN"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楠楠和菲菲参加的青年小分队带领最多人信主和受洗。</a:t>
            </a:r>
            <a:endParaRPr lang="en-CA" sz="2800" b="1" kern="100" dirty="0">
              <a:solidFill>
                <a:schemeClr val="tx1"/>
              </a:solidFill>
              <a:latin typeface="Calibri"/>
              <a:ea typeface="DengXian"/>
              <a:cs typeface="Times New Roman"/>
            </a:endParaRPr>
          </a:p>
          <a:p>
            <a:pPr marL="0" indent="0">
              <a:buNone/>
            </a:pPr>
            <a:endParaRPr lang="en-CA"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4</a:t>
            </a:fld>
            <a:endParaRPr lang="en-US" altLang="zh-CN">
              <a:solidFill>
                <a:srgbClr val="55554A"/>
              </a:solidFill>
            </a:endParaRPr>
          </a:p>
        </p:txBody>
      </p:sp>
    </p:spTree>
    <p:extLst>
      <p:ext uri="{BB962C8B-B14F-4D97-AF65-F5344CB8AC3E}">
        <p14:creationId xmlns:p14="http://schemas.microsoft.com/office/powerpoint/2010/main" xmlns="" val="42608096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三、天父的心跳：父亲和大儿子</a:t>
            </a:r>
            <a:endParaRPr lang="zh-CN" altLang="en-US" sz="4000" dirty="0">
              <a:solidFill>
                <a:srgbClr val="FF0000"/>
              </a:solidFill>
              <a:latin typeface="+mn-ea"/>
            </a:endParaRPr>
          </a:p>
        </p:txBody>
      </p:sp>
      <p:sp>
        <p:nvSpPr>
          <p:cNvPr id="3" name="内容占位符 2"/>
          <p:cNvSpPr>
            <a:spLocks noGrp="1"/>
          </p:cNvSpPr>
          <p:nvPr>
            <p:ph idx="1"/>
          </p:nvPr>
        </p:nvSpPr>
        <p:spPr>
          <a:xfrm>
            <a:off x="1" y="1123950"/>
            <a:ext cx="9131300" cy="3974465"/>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大儿子不仅抱怨父亲，表达对他强烈的不满情绪，而且也因嫉妒弟弟所蒙的恩典而仇视和蔑视他。</a:t>
            </a:r>
            <a:endParaRPr lang="en-CA" sz="3200" b="1" kern="100" dirty="0">
              <a:solidFill>
                <a:schemeClr val="tx1"/>
              </a:solidFill>
              <a:latin typeface="Calibri"/>
              <a:ea typeface="DengXian"/>
              <a:cs typeface="Times New Roman"/>
            </a:endParaRPr>
          </a:p>
          <a:p>
            <a:pPr marL="0" lvl="0" indent="0">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（三）父亲的心跳</a:t>
            </a:r>
            <a:r>
              <a:rPr lang="zh-CN" altLang="en-US" sz="3200" b="1" kern="100" dirty="0">
                <a:solidFill>
                  <a:schemeClr val="tx1"/>
                </a:solidFill>
                <a:latin typeface="Calibri"/>
                <a:ea typeface="DengXian"/>
                <a:cs typeface="Times New Roman"/>
              </a:rPr>
              <a:t>（</a:t>
            </a:r>
            <a:r>
              <a:rPr lang="en-US" sz="3200" b="1" kern="100" dirty="0">
                <a:solidFill>
                  <a:schemeClr val="tx1"/>
                </a:solidFill>
                <a:latin typeface="DengXian"/>
                <a:ea typeface="DengXian"/>
                <a:cs typeface="Times New Roman"/>
              </a:rPr>
              <a:t>31-32</a:t>
            </a:r>
            <a:r>
              <a:rPr lang="zh-CN" altLang="en-US" sz="3200" b="1" kern="100" dirty="0">
                <a:solidFill>
                  <a:schemeClr val="tx1"/>
                </a:solidFill>
                <a:latin typeface="Calibri"/>
                <a:ea typeface="DengXian"/>
                <a:cs typeface="Times New Roman"/>
              </a:rPr>
              <a:t>节）</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正如第</a:t>
            </a:r>
            <a:r>
              <a:rPr lang="en-US" sz="3200" b="1" kern="100" dirty="0">
                <a:solidFill>
                  <a:schemeClr val="tx1"/>
                </a:solidFill>
                <a:latin typeface="DengXian"/>
                <a:ea typeface="DengXian"/>
                <a:cs typeface="Times New Roman"/>
              </a:rPr>
              <a:t>17-24</a:t>
            </a:r>
            <a:r>
              <a:rPr lang="zh-CN" altLang="en-US" sz="3200" b="1" kern="100" dirty="0">
                <a:solidFill>
                  <a:schemeClr val="tx1"/>
                </a:solidFill>
                <a:latin typeface="Calibri"/>
                <a:ea typeface="DengXian"/>
                <a:cs typeface="Times New Roman"/>
              </a:rPr>
              <a:t>节将父亲对小儿子的内心状态表露得淋漓尽致，第</a:t>
            </a:r>
            <a:r>
              <a:rPr lang="en-US" sz="3200" b="1" kern="100" dirty="0">
                <a:solidFill>
                  <a:schemeClr val="tx1"/>
                </a:solidFill>
                <a:latin typeface="DengXian"/>
                <a:ea typeface="DengXian"/>
                <a:cs typeface="Times New Roman"/>
              </a:rPr>
              <a:t>31-32</a:t>
            </a:r>
            <a:r>
              <a:rPr lang="zh-CN" altLang="en-US" sz="3200" b="1" kern="100" dirty="0">
                <a:solidFill>
                  <a:schemeClr val="tx1"/>
                </a:solidFill>
                <a:latin typeface="Calibri"/>
                <a:ea typeface="DengXian"/>
                <a:cs typeface="Times New Roman"/>
              </a:rPr>
              <a:t>节则将父亲对大儿子的内心状态表露无遗，从中使我们可以听懂天父的心跳：</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40</a:t>
            </a:fld>
            <a:endParaRPr lang="en-US" altLang="zh-CN" dirty="0">
              <a:solidFill>
                <a:srgbClr val="55554A"/>
              </a:solidFill>
            </a:endParaRPr>
          </a:p>
        </p:txBody>
      </p:sp>
    </p:spTree>
    <p:extLst>
      <p:ext uri="{BB962C8B-B14F-4D97-AF65-F5344CB8AC3E}">
        <p14:creationId xmlns:p14="http://schemas.microsoft.com/office/powerpoint/2010/main" xmlns="" val="7281559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cs typeface="Times New Roman"/>
              </a:rPr>
              <a:t>三、天父的心跳：父亲和大儿子</a:t>
            </a:r>
            <a:endParaRPr lang="zh-CN" altLang="en-US" sz="4000" dirty="0">
              <a:solidFill>
                <a:srgbClr val="FF0000"/>
              </a:solidFill>
              <a:latin typeface="+mn-ea"/>
            </a:endParaRPr>
          </a:p>
        </p:txBody>
      </p:sp>
      <p:sp>
        <p:nvSpPr>
          <p:cNvPr id="3" name="内容占位符 2"/>
          <p:cNvSpPr>
            <a:spLocks noGrp="1"/>
          </p:cNvSpPr>
          <p:nvPr>
            <p:ph idx="1"/>
          </p:nvPr>
        </p:nvSpPr>
        <p:spPr>
          <a:xfrm>
            <a:off x="1" y="1200150"/>
            <a:ext cx="9131300" cy="3943350"/>
          </a:xfrm>
        </p:spPr>
        <p:txBody>
          <a:bodyPr/>
          <a:lstStyle/>
          <a:p>
            <a:pPr marL="685800" marR="0" indent="-685800">
              <a:spcBef>
                <a:spcPts val="600"/>
              </a:spcBef>
              <a:spcAft>
                <a:spcPts val="0"/>
              </a:spcAft>
              <a:buNone/>
            </a:pPr>
            <a:r>
              <a:rPr lang="en-US" sz="3000" b="1" kern="100" dirty="0">
                <a:solidFill>
                  <a:schemeClr val="tx1"/>
                </a:solidFill>
                <a:latin typeface="DengXian"/>
                <a:ea typeface="DengXian"/>
                <a:cs typeface="Times New Roman"/>
              </a:rPr>
              <a:t>1</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“儿啊！你常和我同在”</a:t>
            </a:r>
            <a:r>
              <a:rPr lang="zh-CN" altLang="en-US" sz="3000" b="1" kern="100" dirty="0">
                <a:solidFill>
                  <a:schemeClr val="tx1"/>
                </a:solidFill>
                <a:latin typeface="Calibri"/>
                <a:ea typeface="DengXian"/>
                <a:cs typeface="Times New Roman"/>
              </a:rPr>
              <a:t>：天父何等渴望祂的孩子</a:t>
            </a:r>
            <a:r>
              <a:rPr lang="zh-CN" altLang="en-US" sz="3000" b="1" kern="100" dirty="0">
                <a:solidFill>
                  <a:srgbClr val="FF0000"/>
                </a:solidFill>
                <a:latin typeface="Calibri"/>
                <a:ea typeface="DengXian"/>
                <a:cs typeface="Times New Roman"/>
              </a:rPr>
              <a:t>享受祂的同在</a:t>
            </a:r>
            <a:r>
              <a:rPr lang="zh-CN" altLang="en-US" sz="3000" b="1" kern="100" dirty="0">
                <a:latin typeface="Calibri"/>
                <a:ea typeface="DengXian"/>
                <a:cs typeface="Times New Roman"/>
              </a:rPr>
              <a:t>。</a:t>
            </a:r>
            <a:endParaRPr lang="en-CA" sz="3000" b="1" kern="100" dirty="0">
              <a:latin typeface="Calibri"/>
              <a:ea typeface="DengXian"/>
              <a:cs typeface="Times New Roman"/>
            </a:endParaRPr>
          </a:p>
          <a:p>
            <a:pPr marL="685800" marR="0" indent="-685800">
              <a:spcBef>
                <a:spcPts val="600"/>
              </a:spcBef>
              <a:spcAft>
                <a:spcPts val="0"/>
              </a:spcAft>
              <a:buNone/>
            </a:pPr>
            <a:r>
              <a:rPr lang="en-US" sz="3000" b="1" kern="100" dirty="0">
                <a:solidFill>
                  <a:schemeClr val="tx1"/>
                </a:solidFill>
                <a:latin typeface="DengXian"/>
                <a:ea typeface="DengXian"/>
                <a:cs typeface="Times New Roman"/>
              </a:rPr>
              <a:t>2</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“我一切所有的，都是你的”</a:t>
            </a:r>
            <a:r>
              <a:rPr lang="zh-CN" altLang="en-US" sz="3000" b="1" kern="100" dirty="0">
                <a:solidFill>
                  <a:schemeClr val="tx1"/>
                </a:solidFill>
                <a:latin typeface="Calibri"/>
                <a:ea typeface="KaiTi"/>
                <a:cs typeface="Times New Roman"/>
              </a:rPr>
              <a:t>：</a:t>
            </a:r>
            <a:r>
              <a:rPr lang="zh-CN" altLang="en-US" sz="3000" b="1" kern="100" dirty="0">
                <a:solidFill>
                  <a:schemeClr val="tx1"/>
                </a:solidFill>
                <a:latin typeface="Calibri"/>
                <a:ea typeface="DengXian"/>
                <a:cs typeface="Times New Roman"/>
              </a:rPr>
              <a:t>天父何等渴望祂的孩子</a:t>
            </a:r>
            <a:r>
              <a:rPr lang="zh-CN" altLang="en-US" sz="3000" b="1" kern="100" dirty="0">
                <a:solidFill>
                  <a:srgbClr val="FF0000"/>
                </a:solidFill>
                <a:latin typeface="Calibri"/>
                <a:ea typeface="DengXian"/>
                <a:cs typeface="Times New Roman"/>
              </a:rPr>
              <a:t>拥有祂的家业</a:t>
            </a:r>
            <a:r>
              <a:rPr lang="zh-CN" altLang="en-US" sz="3000" b="1" kern="100" dirty="0">
                <a:latin typeface="Calibri"/>
                <a:ea typeface="DengXian"/>
                <a:cs typeface="Times New Roman"/>
              </a:rPr>
              <a:t>。</a:t>
            </a:r>
            <a:endParaRPr lang="en-CA" sz="3000" b="1" kern="100" dirty="0">
              <a:latin typeface="Calibri"/>
              <a:ea typeface="DengXian"/>
              <a:cs typeface="Times New Roman"/>
            </a:endParaRPr>
          </a:p>
          <a:p>
            <a:pPr marL="685800" marR="0" indent="-685800">
              <a:spcBef>
                <a:spcPts val="600"/>
              </a:spcBef>
              <a:spcAft>
                <a:spcPts val="0"/>
              </a:spcAft>
              <a:buNone/>
            </a:pPr>
            <a:r>
              <a:rPr lang="en-US" sz="3000" b="1" kern="100" dirty="0">
                <a:solidFill>
                  <a:schemeClr val="tx1"/>
                </a:solidFill>
                <a:latin typeface="DengXian"/>
                <a:ea typeface="DengXian"/>
                <a:cs typeface="Times New Roman"/>
              </a:rPr>
              <a:t>3</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“你这个兄弟是死而复活，失而又得的”</a:t>
            </a:r>
            <a:r>
              <a:rPr lang="zh-CN" altLang="en-US" sz="3000" b="1" kern="100" dirty="0">
                <a:solidFill>
                  <a:schemeClr val="tx1"/>
                </a:solidFill>
                <a:latin typeface="Calibri"/>
                <a:ea typeface="KaiTi"/>
                <a:cs typeface="Times New Roman"/>
              </a:rPr>
              <a:t>：</a:t>
            </a:r>
            <a:r>
              <a:rPr lang="zh-CN" altLang="en-US" sz="3000" b="1" kern="100" dirty="0">
                <a:solidFill>
                  <a:schemeClr val="tx1"/>
                </a:solidFill>
                <a:latin typeface="Calibri"/>
                <a:ea typeface="DengXian"/>
                <a:cs typeface="Times New Roman"/>
              </a:rPr>
              <a:t>天父何等渴望祂的孩子</a:t>
            </a:r>
            <a:r>
              <a:rPr lang="zh-CN" altLang="en-US" sz="3000" b="1" kern="100" dirty="0">
                <a:solidFill>
                  <a:srgbClr val="FF0000"/>
                </a:solidFill>
                <a:latin typeface="Calibri"/>
                <a:ea typeface="DengXian"/>
                <a:cs typeface="Times New Roman"/>
              </a:rPr>
              <a:t>彼此接纳、彼此尊荣</a:t>
            </a:r>
            <a:r>
              <a:rPr lang="zh-CN" altLang="en-US" sz="3000" b="1" kern="100" dirty="0">
                <a:latin typeface="Calibri"/>
                <a:ea typeface="DengXian"/>
                <a:cs typeface="Times New Roman"/>
              </a:rPr>
              <a:t>。</a:t>
            </a:r>
            <a:endParaRPr lang="en-CA" sz="3000" b="1" kern="100" dirty="0">
              <a:latin typeface="Calibri"/>
              <a:ea typeface="DengXian"/>
              <a:cs typeface="Times New Roman"/>
            </a:endParaRPr>
          </a:p>
          <a:p>
            <a:pPr marL="685800" marR="0" indent="-685800">
              <a:spcBef>
                <a:spcPts val="600"/>
              </a:spcBef>
              <a:spcAft>
                <a:spcPts val="0"/>
              </a:spcAft>
              <a:buNone/>
            </a:pPr>
            <a:r>
              <a:rPr lang="en-US" sz="3000" b="1" kern="100" dirty="0">
                <a:solidFill>
                  <a:schemeClr val="tx1"/>
                </a:solidFill>
                <a:latin typeface="DengXian"/>
                <a:ea typeface="DengXian"/>
                <a:cs typeface="Times New Roman"/>
              </a:rPr>
              <a:t>4</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“我们理当欢喜快乐”</a:t>
            </a:r>
            <a:r>
              <a:rPr lang="zh-CN" altLang="en-US" sz="3000" b="1" kern="100" dirty="0">
                <a:solidFill>
                  <a:schemeClr val="tx1"/>
                </a:solidFill>
                <a:latin typeface="Calibri"/>
                <a:ea typeface="KaiTi"/>
                <a:cs typeface="Times New Roman"/>
              </a:rPr>
              <a:t>：</a:t>
            </a:r>
            <a:r>
              <a:rPr lang="zh-CN" altLang="en-US" sz="3000" b="1" kern="100" dirty="0">
                <a:solidFill>
                  <a:schemeClr val="tx1"/>
                </a:solidFill>
                <a:latin typeface="Calibri"/>
                <a:ea typeface="DengXian"/>
                <a:cs typeface="Times New Roman"/>
              </a:rPr>
              <a:t>天父何等渴望祂的孩子</a:t>
            </a:r>
            <a:r>
              <a:rPr lang="zh-CN" altLang="en-US" sz="3000" b="1" kern="100" dirty="0">
                <a:solidFill>
                  <a:srgbClr val="FF0000"/>
                </a:solidFill>
                <a:latin typeface="Calibri"/>
                <a:ea typeface="DengXian"/>
                <a:cs typeface="Times New Roman"/>
              </a:rPr>
              <a:t>和睦同居、欢喜快乐</a:t>
            </a:r>
            <a:r>
              <a:rPr lang="zh-CN" altLang="en-US" sz="3000" b="1" kern="100" dirty="0">
                <a:latin typeface="Calibri"/>
                <a:ea typeface="DengXian"/>
                <a:cs typeface="Times New Roman"/>
              </a:rPr>
              <a:t>。</a:t>
            </a:r>
            <a:endParaRPr lang="en-CA" sz="3000" b="1"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41</a:t>
            </a:fld>
            <a:endParaRPr lang="en-US" altLang="zh-CN" dirty="0">
              <a:solidFill>
                <a:srgbClr val="55554A"/>
              </a:solidFill>
            </a:endParaRPr>
          </a:p>
        </p:txBody>
      </p:sp>
    </p:spTree>
    <p:extLst>
      <p:ext uri="{BB962C8B-B14F-4D97-AF65-F5344CB8AC3E}">
        <p14:creationId xmlns:p14="http://schemas.microsoft.com/office/powerpoint/2010/main" xmlns="" val="728155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0" cy="4038600"/>
          </a:xfrm>
        </p:spPr>
        <p:txBody>
          <a:bodyPr/>
          <a:lstStyle/>
          <a:p>
            <a:pPr marL="0" marR="0" indent="0">
              <a:spcBef>
                <a:spcPts val="600"/>
              </a:spcBef>
              <a:spcAft>
                <a:spcPts val="0"/>
              </a:spcAft>
              <a:buNone/>
            </a:pPr>
            <a:r>
              <a:rPr lang="zh-CN" altLang="en-US" sz="3000" b="1" kern="100" dirty="0">
                <a:solidFill>
                  <a:srgbClr val="FF0000"/>
                </a:solidFill>
                <a:latin typeface="Calibri"/>
                <a:ea typeface="DengXian"/>
                <a:cs typeface="Times New Roman"/>
              </a:rPr>
              <a:t>         （一）小儿子的类比</a:t>
            </a:r>
            <a:endParaRPr lang="en-CA" sz="3000" b="1"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000" b="1" kern="100" dirty="0">
                <a:solidFill>
                  <a:schemeClr val="tx1"/>
                </a:solidFill>
                <a:latin typeface="Calibri"/>
                <a:ea typeface="DengXian"/>
                <a:cs typeface="Times New Roman"/>
              </a:rPr>
              <a:t>约壹二</a:t>
            </a:r>
            <a:r>
              <a:rPr lang="en-US" sz="3000" b="1" kern="100" dirty="0">
                <a:solidFill>
                  <a:schemeClr val="tx1"/>
                </a:solidFill>
                <a:latin typeface="DengXian"/>
                <a:ea typeface="DengXian"/>
                <a:cs typeface="Times New Roman"/>
              </a:rPr>
              <a:t>15</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“不要爱世界和世界上的事；人若爱世界，爱父的心就不在他里面了。”</a:t>
            </a:r>
            <a:endParaRPr lang="en-CA" sz="3000"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000" b="1" kern="100" dirty="0">
                <a:solidFill>
                  <a:schemeClr val="tx1"/>
                </a:solidFill>
                <a:latin typeface="Calibri"/>
                <a:ea typeface="DengXian"/>
                <a:cs typeface="Times New Roman"/>
              </a:rPr>
              <a:t>小儿子身在父家，却心在世界。他虽然身为儿子，却没有真儿子的心；他不仅不爱父家，不拥有父家，反而要分家并离家。</a:t>
            </a:r>
            <a:endParaRPr lang="en-CA" sz="30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000" b="1" kern="100" dirty="0">
                <a:solidFill>
                  <a:schemeClr val="tx1"/>
                </a:solidFill>
                <a:latin typeface="Calibri"/>
                <a:ea typeface="DengXian"/>
                <a:cs typeface="Times New Roman"/>
              </a:rPr>
              <a:t>这说明小儿子里面跳动的是一颗孤儿的心，其特质就是独立自主和悖逆。</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42</a:t>
            </a:fld>
            <a:endParaRPr lang="en-US" altLang="zh-CN" dirty="0">
              <a:solidFill>
                <a:srgbClr val="55554A"/>
              </a:solidFill>
            </a:endParaRPr>
          </a:p>
        </p:txBody>
      </p:sp>
    </p:spTree>
    <p:extLst>
      <p:ext uri="{BB962C8B-B14F-4D97-AF65-F5344CB8AC3E}">
        <p14:creationId xmlns:p14="http://schemas.microsoft.com/office/powerpoint/2010/main" xmlns="" val="7281559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0" cy="4038600"/>
          </a:xfrm>
        </p:spPr>
        <p:txBody>
          <a:bodyPr/>
          <a:lstStyle/>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小儿子与今日教会中大量贪爱世界的信徒之间存在类比。</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正如小儿子身在父家，却心在世界；今日教会中贪爱世界的信徒也是如此。</a:t>
            </a:r>
            <a:endParaRPr lang="en-CA" sz="3200" b="1" kern="100" dirty="0">
              <a:solidFill>
                <a:schemeClr val="tx1"/>
              </a:solidFill>
              <a:latin typeface="Calibri"/>
              <a:ea typeface="DengXian"/>
              <a:cs typeface="Times New Roman"/>
            </a:endParaRPr>
          </a:p>
          <a:p>
            <a:pPr marL="0" indent="742950">
              <a:spcBef>
                <a:spcPts val="600"/>
              </a:spcBef>
              <a:spcAft>
                <a:spcPts val="600"/>
              </a:spcAft>
              <a:buNone/>
            </a:pPr>
            <a:r>
              <a:rPr lang="zh-CN" altLang="en-US" sz="3200" b="1" kern="100" dirty="0">
                <a:solidFill>
                  <a:schemeClr val="tx1"/>
                </a:solidFill>
                <a:latin typeface="Calibri"/>
                <a:ea typeface="DengXian"/>
                <a:cs typeface="Times New Roman"/>
              </a:rPr>
              <a:t>正如小儿子身在父家，既不享受父的同在，也不拥有父的家业，今日教会中贪爱世界的信徒对待天父也是如此。</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endParaRPr lang="en-CA" sz="2800"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43</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0" cy="388620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正如小儿子需要悔改才能重获父家的尊荣，今日教会中贪爱世界的信徒也需要悔改，才能重新经历福音改变生命的大能。</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44</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0" cy="4038600"/>
          </a:xfrm>
        </p:spPr>
        <p:txBody>
          <a:bodyPr/>
          <a:lstStyle/>
          <a:p>
            <a:pPr marL="0" marR="0" indent="0">
              <a:spcBef>
                <a:spcPts val="600"/>
              </a:spcBef>
              <a:spcAft>
                <a:spcPts val="0"/>
              </a:spcAft>
              <a:buNone/>
            </a:pPr>
            <a:r>
              <a:rPr lang="zh-CN" altLang="en-US" sz="3200" b="1" kern="100" dirty="0">
                <a:solidFill>
                  <a:srgbClr val="FF0000"/>
                </a:solidFill>
                <a:latin typeface="Calibri"/>
                <a:ea typeface="DengXian"/>
                <a:cs typeface="Times New Roman"/>
              </a:rPr>
              <a:t>         （二）大儿子的类比</a:t>
            </a:r>
            <a:endParaRPr lang="en-CA" sz="3200" b="1"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虽然大儿子的确是一个勤奋和遵命的人，但却没有真儿子的心；他里面跳动的是一颗雇工心态。他将父亲当作雇主，一心只想得到自己当得的酬劳或工钱；又将弟兄视为嫉妒争竞的对手。</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大儿子不仅抱怨父亲，表达对他强烈的不满情绪，而且也因嫉妒弟弟所蒙的恩典而仇视和蔑视他。</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45</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0" cy="4114800"/>
          </a:xfrm>
        </p:spPr>
        <p:txBody>
          <a:bodyPr/>
          <a:lstStyle/>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大儿子在今日教会中属于难得的少数人，他们是那些愿意委身、付出，热心服事，却心里不快乐，也常常使别人不快乐，事工导向或成功导向的人。</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正如大儿子遵命、勤奋，今日教会中事工导向或成功导向的人也遵命、勤奋。</a:t>
            </a:r>
            <a:endParaRPr lang="en-CA" sz="2800" b="1" kern="100" dirty="0">
              <a:solidFill>
                <a:schemeClr val="tx1"/>
              </a:solidFill>
              <a:latin typeface="Calibri"/>
              <a:ea typeface="DengXian"/>
              <a:cs typeface="Times New Roman"/>
            </a:endParaRPr>
          </a:p>
          <a:p>
            <a:pPr marL="0" marR="0" indent="685800">
              <a:lnSpc>
                <a:spcPct val="107000"/>
              </a:lnSpc>
              <a:spcBef>
                <a:spcPts val="600"/>
              </a:spcBef>
              <a:spcAft>
                <a:spcPts val="600"/>
              </a:spcAft>
              <a:buNone/>
            </a:pPr>
            <a:r>
              <a:rPr lang="zh-CN" altLang="en-US" sz="2800" b="1" kern="100" dirty="0">
                <a:solidFill>
                  <a:schemeClr val="tx1"/>
                </a:solidFill>
                <a:latin typeface="Calibri"/>
                <a:ea typeface="DengXian"/>
                <a:cs typeface="Times New Roman"/>
              </a:rPr>
              <a:t>正如大儿子心里不快乐，对父亲和自己的弟兄很不满，今日教会中事工导向或成功导向的人心里也不快乐，对一些领袖或弟兄也心怀不满。</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46</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0" cy="4038600"/>
          </a:xfrm>
        </p:spPr>
        <p:txBody>
          <a:bodyPr/>
          <a:lstStyle/>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热心服事是值得肯定和尊荣的，但是我们不能以热心服事取代彼此相爱。</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KaiTi"/>
                <a:cs typeface="Times New Roman"/>
              </a:rPr>
              <a:t>来十三</a:t>
            </a:r>
            <a:r>
              <a:rPr lang="en-US" sz="3200" b="1" kern="100" dirty="0">
                <a:solidFill>
                  <a:schemeClr val="tx1"/>
                </a:solidFill>
                <a:latin typeface="KaiTi"/>
                <a:ea typeface="DengXian"/>
                <a:cs typeface="Times New Roman"/>
              </a:rPr>
              <a:t>1</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“你们务要常存弟兄相爱的心。”</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KaiTi"/>
                <a:cs typeface="Times New Roman"/>
              </a:rPr>
              <a:t>林前十五</a:t>
            </a:r>
            <a:r>
              <a:rPr lang="en-US" sz="3200" b="1" kern="100" dirty="0">
                <a:solidFill>
                  <a:schemeClr val="tx1"/>
                </a:solidFill>
                <a:latin typeface="KaiTi"/>
                <a:ea typeface="DengXian"/>
                <a:cs typeface="Times New Roman"/>
              </a:rPr>
              <a:t>58</a:t>
            </a:r>
            <a:r>
              <a:rPr lang="zh-CN" altLang="en-US" sz="3200" b="1" kern="100" dirty="0">
                <a:solidFill>
                  <a:schemeClr val="tx1"/>
                </a:solidFill>
                <a:latin typeface="Calibri"/>
                <a:ea typeface="KaiTi"/>
                <a:cs typeface="Times New Roman"/>
              </a:rPr>
              <a:t>：</a:t>
            </a:r>
            <a:r>
              <a:rPr lang="zh-CN" altLang="en-US" sz="3200" b="1" kern="100" dirty="0">
                <a:solidFill>
                  <a:srgbClr val="FF0000"/>
                </a:solidFill>
                <a:latin typeface="Calibri"/>
                <a:ea typeface="KaiTi"/>
                <a:cs typeface="Times New Roman"/>
              </a:rPr>
              <a:t>“所以我亲爱的弟兄们，你们务要坚固，不可摇动，常常竭力多作主工，因为知道你们的劳苦，在主里面不是徒然的。”</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47</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0" cy="4038600"/>
          </a:xfrm>
        </p:spPr>
        <p:txBody>
          <a:bodyPr/>
          <a:lstStyle/>
          <a:p>
            <a:pPr marL="0" marR="0" indent="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（三）听懂天父的心跳</a:t>
            </a:r>
            <a:r>
              <a:rPr lang="en-US" altLang="zh-CN" sz="3200" b="1" kern="100" dirty="0">
                <a:solidFill>
                  <a:srgbClr val="FF0000"/>
                </a:solidFill>
                <a:latin typeface="Calibri"/>
                <a:ea typeface="DengXian"/>
                <a:cs typeface="Times New Roman"/>
              </a:rPr>
              <a:t>——</a:t>
            </a:r>
            <a:r>
              <a:rPr lang="zh-CN" altLang="en-US" sz="3200" b="1" kern="100" dirty="0">
                <a:solidFill>
                  <a:srgbClr val="FF0000"/>
                </a:solidFill>
                <a:latin typeface="Calibri"/>
                <a:ea typeface="DengXian"/>
                <a:cs typeface="Times New Roman"/>
              </a:rPr>
              <a:t>在神家里彼此相爱</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r>
              <a:rPr lang="en-US" sz="3200" kern="100" dirty="0">
                <a:solidFill>
                  <a:schemeClr val="tx1"/>
                </a:solidFill>
                <a:latin typeface="DengXian"/>
                <a:ea typeface="DengXian"/>
                <a:cs typeface="Times New Roman"/>
              </a:rPr>
              <a:t>	</a:t>
            </a:r>
            <a:r>
              <a:rPr lang="zh-CN" altLang="en-US" sz="3200" b="1" kern="100" dirty="0">
                <a:solidFill>
                  <a:schemeClr val="tx1"/>
                </a:solidFill>
                <a:latin typeface="Calibri"/>
                <a:ea typeface="DengXian"/>
                <a:cs typeface="Times New Roman"/>
              </a:rPr>
              <a:t>无论是小儿子还是大儿子，我们都需要听懂天父的心跳，才能在神的家里彼此相爱。</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我们都需要从父亲对待小儿子的态度中听懂天父的心跳，使我们可以像天父一样去爱那些</a:t>
            </a:r>
            <a:r>
              <a:rPr lang="en-US" sz="3200" b="1" kern="100" dirty="0">
                <a:solidFill>
                  <a:schemeClr val="tx1"/>
                </a:solidFill>
                <a:latin typeface="DengXian"/>
                <a:ea typeface="DengXian"/>
                <a:cs typeface="Times New Roman"/>
              </a:rPr>
              <a:t>Best</a:t>
            </a:r>
            <a:r>
              <a:rPr lang="zh-CN" altLang="en-US" sz="3200" b="1" kern="100" dirty="0">
                <a:solidFill>
                  <a:schemeClr val="tx1"/>
                </a:solidFill>
                <a:latin typeface="Calibri"/>
                <a:ea typeface="DengXian"/>
                <a:cs typeface="Times New Roman"/>
              </a:rPr>
              <a:t>，或者经历像小儿子那样的改变。</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48</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3200" b="1" dirty="0">
                <a:solidFill>
                  <a:srgbClr val="FF0000"/>
                </a:solidFill>
                <a:effectLst/>
                <a:latin typeface="+mn-ea"/>
                <a:cs typeface="Times New Roman"/>
              </a:rPr>
              <a:t>四、今日的应用：在神家里彼此相爱</a:t>
            </a:r>
            <a:r>
              <a:rPr lang="en-US" altLang="zh-CN" sz="3200" b="1" dirty="0">
                <a:solidFill>
                  <a:srgbClr val="FF0000"/>
                </a:solidFill>
                <a:effectLst/>
                <a:latin typeface="+mn-ea"/>
                <a:cs typeface="Times New Roman"/>
              </a:rPr>
              <a:t>——</a:t>
            </a:r>
            <a:r>
              <a:rPr lang="zh-CN" altLang="en-US" sz="3200" b="1" dirty="0">
                <a:solidFill>
                  <a:srgbClr val="FF0000"/>
                </a:solidFill>
                <a:effectLst/>
                <a:latin typeface="+mn-ea"/>
                <a:cs typeface="Times New Roman"/>
              </a:rPr>
              <a:t>听懂天父的心跳</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0" cy="40195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我们都需要从父亲对待大儿子的态度中听懂天父的心跳，</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使我们都能够在神的家里</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rgbClr val="2E24FC"/>
                </a:solidFill>
                <a:latin typeface="Calibri"/>
                <a:ea typeface="DengXian"/>
                <a:cs typeface="Times New Roman"/>
              </a:rPr>
              <a:t>享受神的同在，</a:t>
            </a:r>
            <a:endParaRPr lang="en-CA" sz="3200" b="1" kern="100" dirty="0">
              <a:solidFill>
                <a:srgbClr val="2E24FC"/>
              </a:solidFill>
              <a:latin typeface="Calibri"/>
              <a:ea typeface="DengXian"/>
              <a:cs typeface="Times New Roman"/>
            </a:endParaRPr>
          </a:p>
          <a:p>
            <a:pPr marL="0" marR="0" indent="800100">
              <a:spcBef>
                <a:spcPts val="600"/>
              </a:spcBef>
              <a:spcAft>
                <a:spcPts val="600"/>
              </a:spcAft>
              <a:buNone/>
            </a:pPr>
            <a:r>
              <a:rPr lang="zh-CN" altLang="en-US" sz="3200" b="1" kern="100" dirty="0">
                <a:solidFill>
                  <a:srgbClr val="2E24FC"/>
                </a:solidFill>
                <a:latin typeface="Calibri"/>
                <a:ea typeface="DengXian"/>
                <a:cs typeface="Times New Roman"/>
              </a:rPr>
              <a:t>拥有神的家业，</a:t>
            </a:r>
            <a:endParaRPr lang="en-CA" sz="3200" b="1" kern="100" dirty="0">
              <a:solidFill>
                <a:srgbClr val="2E24FC"/>
              </a:solidFill>
              <a:latin typeface="Calibri"/>
              <a:ea typeface="DengXian"/>
              <a:cs typeface="Times New Roman"/>
            </a:endParaRPr>
          </a:p>
          <a:p>
            <a:pPr marL="0" indent="800100">
              <a:spcBef>
                <a:spcPts val="600"/>
              </a:spcBef>
              <a:spcAft>
                <a:spcPts val="600"/>
              </a:spcAft>
              <a:buNone/>
            </a:pPr>
            <a:r>
              <a:rPr lang="zh-CN" altLang="en-US" sz="3200" b="1" dirty="0">
                <a:solidFill>
                  <a:srgbClr val="2E24FC"/>
                </a:solidFill>
                <a:ea typeface="DengXian"/>
                <a:cs typeface="Times New Roman"/>
              </a:rPr>
              <a:t>并且能够彼此接纳、彼此尊荣、彼此相爱，和睦同居、一同欢乐，过在地若天的生活。</a:t>
            </a:r>
            <a:endParaRPr lang="zh-CN" altLang="en-US" b="1" dirty="0">
              <a:solidFill>
                <a:srgbClr val="2E24FC"/>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49</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200150"/>
            <a:ext cx="9067800" cy="3943349"/>
          </a:xfrm>
        </p:spPr>
        <p:txBody>
          <a:bodyPr/>
          <a:lstStyle/>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我为我自己和佳恩教会的家人能够参加</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超 越</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的网宣而感谢神。</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这绝对是圣灵最新一波的工作，所采用的宣教方式也是前所未有的。</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b="1" kern="100" dirty="0">
                <a:solidFill>
                  <a:schemeClr val="tx1"/>
                </a:solidFill>
                <a:latin typeface="Calibri"/>
                <a:ea typeface="DengXian"/>
                <a:cs typeface="Times New Roman"/>
              </a:rPr>
              <a:t>能够亲身经历和见证圣灵最新的宣教工作绝对是人生难得一遇的机会。</a:t>
            </a:r>
            <a:endParaRPr lang="en-CA" sz="32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5</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924800" cy="833438"/>
          </a:xfrm>
        </p:spPr>
        <p:txBody>
          <a:bodyPr>
            <a:noAutofit/>
          </a:bodyPr>
          <a:lstStyle/>
          <a:p>
            <a:r>
              <a:rPr lang="zh-CN" altLang="en-US" sz="4000" b="1" dirty="0">
                <a:solidFill>
                  <a:srgbClr val="FF0000"/>
                </a:solidFill>
                <a:effectLst/>
                <a:latin typeface="+mn-ea"/>
              </a:rPr>
              <a:t>讨论</a:t>
            </a:r>
          </a:p>
        </p:txBody>
      </p:sp>
      <p:sp>
        <p:nvSpPr>
          <p:cNvPr id="3" name="内容占位符 2"/>
          <p:cNvSpPr>
            <a:spLocks noGrp="1"/>
          </p:cNvSpPr>
          <p:nvPr>
            <p:ph idx="1"/>
          </p:nvPr>
        </p:nvSpPr>
        <p:spPr>
          <a:xfrm>
            <a:off x="0" y="1200150"/>
            <a:ext cx="9131300" cy="4038600"/>
          </a:xfrm>
        </p:spPr>
        <p:txBody>
          <a:bodyPr/>
          <a:lstStyle/>
          <a:p>
            <a:pPr lvl="0">
              <a:lnSpc>
                <a:spcPct val="107000"/>
              </a:lnSpc>
              <a:spcBef>
                <a:spcPts val="600"/>
              </a:spcBef>
              <a:spcAft>
                <a:spcPts val="600"/>
              </a:spcAft>
              <a:buFont typeface="+mj-lt"/>
              <a:buAutoNum type="arabicPeriod"/>
            </a:pPr>
            <a:r>
              <a:rPr lang="zh-CN" altLang="en-US" sz="3000" b="1" kern="100" dirty="0">
                <a:solidFill>
                  <a:schemeClr val="tx1"/>
                </a:solidFill>
                <a:latin typeface="Calibri"/>
                <a:ea typeface="DengXian"/>
                <a:cs typeface="Times New Roman"/>
              </a:rPr>
              <a:t>今天所读的经文中，或信息中，哪一点触动了你？ </a:t>
            </a:r>
            <a:endParaRPr lang="en-CA" sz="3000" b="1" kern="100" dirty="0">
              <a:solidFill>
                <a:schemeClr val="tx1"/>
              </a:solidFill>
              <a:latin typeface="Calibri"/>
              <a:ea typeface="DengXian"/>
              <a:cs typeface="Times New Roman"/>
            </a:endParaRPr>
          </a:p>
          <a:p>
            <a:pPr lvl="0">
              <a:lnSpc>
                <a:spcPct val="107000"/>
              </a:lnSpc>
              <a:spcBef>
                <a:spcPts val="600"/>
              </a:spcBef>
              <a:spcAft>
                <a:spcPts val="600"/>
              </a:spcAft>
              <a:buFont typeface="+mj-lt"/>
              <a:buAutoNum type="arabicPeriod"/>
            </a:pPr>
            <a:r>
              <a:rPr lang="zh-CN" altLang="en-US" sz="3000" b="1" kern="100" dirty="0">
                <a:solidFill>
                  <a:schemeClr val="tx1"/>
                </a:solidFill>
                <a:latin typeface="Calibri"/>
                <a:ea typeface="DengXian"/>
                <a:cs typeface="Times New Roman"/>
              </a:rPr>
              <a:t>今天，那一处经文或信息，针对你说话，说了什么？</a:t>
            </a:r>
            <a:endParaRPr lang="en-CA" sz="3000" b="1" kern="100" dirty="0">
              <a:solidFill>
                <a:schemeClr val="tx1"/>
              </a:solidFill>
              <a:latin typeface="Calibri"/>
              <a:ea typeface="DengXian"/>
              <a:cs typeface="Times New Roman"/>
            </a:endParaRPr>
          </a:p>
          <a:p>
            <a:pPr lvl="0">
              <a:lnSpc>
                <a:spcPct val="107000"/>
              </a:lnSpc>
              <a:spcBef>
                <a:spcPts val="600"/>
              </a:spcBef>
              <a:spcAft>
                <a:spcPts val="600"/>
              </a:spcAft>
              <a:buFont typeface="+mj-lt"/>
              <a:buAutoNum type="arabicPeriod"/>
            </a:pPr>
            <a:r>
              <a:rPr lang="zh-CN" altLang="en-US" sz="3000" b="1" kern="100" dirty="0">
                <a:solidFill>
                  <a:schemeClr val="tx1"/>
                </a:solidFill>
                <a:latin typeface="Calibri"/>
                <a:ea typeface="DengXian"/>
                <a:cs typeface="Times New Roman"/>
              </a:rPr>
              <a:t>你打算对神的话或针对你的信息有什么具体的回应或行动？</a:t>
            </a:r>
            <a:endParaRPr lang="en-CA" sz="3000" b="1" kern="100" dirty="0">
              <a:solidFill>
                <a:schemeClr val="tx1"/>
              </a:solidFill>
              <a:latin typeface="Calibri"/>
              <a:ea typeface="DengXian"/>
              <a:cs typeface="Times New Roman"/>
            </a:endParaRPr>
          </a:p>
          <a:p>
            <a:pPr lvl="0">
              <a:lnSpc>
                <a:spcPct val="107000"/>
              </a:lnSpc>
              <a:spcBef>
                <a:spcPts val="600"/>
              </a:spcBef>
              <a:spcAft>
                <a:spcPts val="600"/>
              </a:spcAft>
              <a:buFont typeface="+mj-lt"/>
              <a:buAutoNum type="arabicPeriod"/>
            </a:pPr>
            <a:r>
              <a:rPr lang="zh-CN" altLang="en-US" sz="3000" b="1" kern="100" dirty="0">
                <a:solidFill>
                  <a:schemeClr val="tx1"/>
                </a:solidFill>
                <a:latin typeface="Calibri"/>
                <a:ea typeface="DengXian"/>
                <a:cs typeface="Times New Roman"/>
              </a:rPr>
              <a:t>请把你的实践经历，无论成败，在周间</a:t>
            </a:r>
            <a:r>
              <a:rPr lang="en-US" sz="3000" b="1" kern="100" dirty="0">
                <a:solidFill>
                  <a:schemeClr val="tx1"/>
                </a:solidFill>
                <a:latin typeface="DengXian"/>
                <a:ea typeface="DengXian"/>
                <a:cs typeface="Times New Roman"/>
              </a:rPr>
              <a:t>G12</a:t>
            </a:r>
            <a:r>
              <a:rPr lang="zh-CN" altLang="en-US" sz="3000" b="1" kern="100" dirty="0">
                <a:solidFill>
                  <a:schemeClr val="tx1"/>
                </a:solidFill>
                <a:latin typeface="Calibri"/>
                <a:ea typeface="DengXian"/>
                <a:cs typeface="Times New Roman"/>
              </a:rPr>
              <a:t>聚会，和周末细胞小组聚会上分享。</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pPr>
                <a:defRPr/>
              </a:pPr>
              <a:t>50</a:t>
            </a:fld>
            <a:endParaRPr lang="en-US" altLang="zh-CN" dirty="0">
              <a:solidFill>
                <a:srgbClr val="55554A"/>
              </a:solidFill>
            </a:endParaRPr>
          </a:p>
        </p:txBody>
      </p:sp>
    </p:spTree>
    <p:extLst>
      <p:ext uri="{BB962C8B-B14F-4D97-AF65-F5344CB8AC3E}">
        <p14:creationId xmlns:p14="http://schemas.microsoft.com/office/powerpoint/2010/main" xmlns="" val="340824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123950"/>
            <a:ext cx="9144000" cy="4019549"/>
          </a:xfrm>
        </p:spPr>
        <p:txBody>
          <a:bodyPr/>
          <a:lstStyle/>
          <a:p>
            <a:pPr marL="0" indent="800100">
              <a:spcBef>
                <a:spcPts val="600"/>
              </a:spcBef>
              <a:spcAft>
                <a:spcPts val="600"/>
              </a:spcAft>
              <a:buNone/>
            </a:pPr>
            <a:r>
              <a:rPr lang="zh-CN" altLang="en-US" sz="3200" b="1" kern="100" dirty="0">
                <a:solidFill>
                  <a:schemeClr val="tx1"/>
                </a:solidFill>
                <a:latin typeface="Calibri"/>
                <a:ea typeface="DengXian"/>
                <a:cs typeface="Times New Roman"/>
              </a:rPr>
              <a:t>我这样说有三个主要理由：</a:t>
            </a:r>
            <a:endParaRPr lang="en-US" altLang="zh-CN"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首先，因为它是在新冠疫情和网络视频的背景下开始的宣教工作，而新冠疫情和网络视频都是最近几年才在全球流行的新事物。</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第二，它采用的宣教方式也有两个崭新的特点：</a:t>
            </a:r>
            <a:endParaRPr lang="en-CA" sz="32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6</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123950"/>
            <a:ext cx="9144000" cy="4019549"/>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第一个特点是国际宣教团队身处加拿大，具体来说就是佳恩的营地，跟印度、孟加拉和缅甸当地的几十位牧者同工密切配合，协同作战；</a:t>
            </a:r>
            <a:endParaRPr lang="en-US" altLang="zh-CN" sz="3200"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第二个特点是通过网络视频，同时向不同村庄和不同族群的印度教徒、佛教徒和穆斯林教徒传福音。</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这样的宣教方式绝对是首创。</a:t>
            </a:r>
            <a:endParaRPr lang="en-CA" sz="3200" b="1" kern="100" dirty="0">
              <a:solidFill>
                <a:schemeClr val="tx1"/>
              </a:solidFill>
              <a:latin typeface="Calibri"/>
              <a:ea typeface="DengXian"/>
              <a:cs typeface="Times New Roman"/>
            </a:endParaRPr>
          </a:p>
          <a:p>
            <a:pPr marL="0" marR="0" indent="0">
              <a:lnSpc>
                <a:spcPct val="107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7</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047750"/>
            <a:ext cx="9144000" cy="4095749"/>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第三，圣灵大能的运行。</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圣灵大能的运行首先体现在对当地人心的预备上，他们真是圣灵预备成熟的庄稼，是已经发白的庄稼，连当地的牧者也没有想到他们对福音是如此开放。</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孟加拉和缅甸的牧者是第一次跟</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超越</a:t>
            </a:r>
            <a:r>
              <a:rPr lang="en-US" altLang="zh-CN" sz="3200" b="1"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配合宣教，他们作工十多年也没有带几个佛教徒信主，这次却被福音的果效所震撼。</a:t>
            </a:r>
            <a:endParaRPr lang="en-CA" sz="32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8</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E1F527AC-E71D-8038-DA39-229FB3EC9CA5}"/>
              </a:ext>
            </a:extLst>
          </p:cNvPr>
          <p:cNvSpPr>
            <a:spLocks noGrp="1"/>
          </p:cNvSpPr>
          <p:nvPr>
            <p:ph idx="1"/>
          </p:nvPr>
        </p:nvSpPr>
        <p:spPr>
          <a:xfrm>
            <a:off x="0" y="1123950"/>
            <a:ext cx="9144000" cy="4019549"/>
          </a:xfrm>
        </p:spPr>
        <p:txBody>
          <a:bodyPr/>
          <a:lstStyle/>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圣灵大能的运行也体现在对祷告的回应上：每场福音布道都有人疾病得医治，鬼被赶出去，瘫子起来行走，生命被改变的见证。</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福音书的故事和使徒行传的历史再次在我们眼前重演！</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由于神的安排，我</a:t>
            </a:r>
            <a:r>
              <a:rPr lang="en-US" sz="2800" b="1" kern="100" dirty="0">
                <a:solidFill>
                  <a:schemeClr val="tx1"/>
                </a:solidFill>
                <a:latin typeface="Calibri"/>
                <a:ea typeface="DengXian"/>
                <a:cs typeface="Times New Roman"/>
              </a:rPr>
              <a:t>70</a:t>
            </a:r>
            <a:r>
              <a:rPr lang="zh-CN" altLang="en-US" sz="2800" b="1" kern="100" dirty="0">
                <a:solidFill>
                  <a:schemeClr val="tx1"/>
                </a:solidFill>
                <a:latin typeface="Calibri"/>
                <a:ea typeface="DengXian"/>
                <a:cs typeface="Times New Roman"/>
              </a:rPr>
              <a:t>岁的生日是在这次网宣中度过的，这次网宣也给我的余生指明了方向，并且大大地增加了我跟随主、向着标杆直跑的动力！我已经计划</a:t>
            </a:r>
            <a:r>
              <a:rPr lang="en-US" sz="2800" b="1" kern="100" dirty="0">
                <a:solidFill>
                  <a:schemeClr val="tx1"/>
                </a:solidFill>
                <a:latin typeface="Calibri"/>
                <a:ea typeface="DengXian"/>
                <a:cs typeface="Times New Roman"/>
              </a:rPr>
              <a:t>12</a:t>
            </a:r>
            <a:r>
              <a:rPr lang="zh-CN" altLang="en-US" sz="2800" b="1" kern="100" dirty="0">
                <a:solidFill>
                  <a:schemeClr val="tx1"/>
                </a:solidFill>
                <a:latin typeface="Calibri"/>
                <a:ea typeface="DengXian"/>
                <a:cs typeface="Times New Roman"/>
              </a:rPr>
              <a:t>月去印度实地宣教。</a:t>
            </a:r>
            <a:endParaRPr lang="en-CA" sz="2800" b="1" kern="100" dirty="0">
              <a:solidFill>
                <a:schemeClr val="tx1"/>
              </a:solidFill>
              <a:latin typeface="Calibri"/>
              <a:ea typeface="DengXian"/>
              <a:cs typeface="Times New Roman"/>
            </a:endParaRPr>
          </a:p>
          <a:p>
            <a:pPr marL="0" indent="0">
              <a:buNone/>
            </a:pPr>
            <a:endParaRPr lang="en-US" sz="3600" dirty="0"/>
          </a:p>
        </p:txBody>
      </p:sp>
      <p:sp>
        <p:nvSpPr>
          <p:cNvPr id="4" name="灯片编号占位符 3">
            <a:extLst>
              <a:ext uri="{FF2B5EF4-FFF2-40B4-BE49-F238E27FC236}">
                <a16:creationId xmlns:a16="http://schemas.microsoft.com/office/drawing/2014/main" xmlns="" id="{C40957DD-9785-02B5-10F4-2C291B9E95C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pPr>
                <a:defRPr/>
              </a:pPr>
              <a:t>9</a:t>
            </a:fld>
            <a:endParaRPr lang="en-US" altLang="zh-CN">
              <a:solidFill>
                <a:srgbClr val="55554A"/>
              </a:solidFill>
            </a:endParaRPr>
          </a:p>
        </p:txBody>
      </p:sp>
    </p:spTree>
    <p:extLst>
      <p:ext uri="{BB962C8B-B14F-4D97-AF65-F5344CB8AC3E}">
        <p14:creationId xmlns:p14="http://schemas.microsoft.com/office/powerpoint/2010/main" xmlns="" val="20389877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589</TotalTime>
  <Words>5566</Words>
  <Application>Microsoft Office PowerPoint</Application>
  <PresentationFormat>On-screen Show (16:9)</PresentationFormat>
  <Paragraphs>234</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TS101790490[1]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一、耶稣讲比喻的语境</vt:lpstr>
      <vt:lpstr>一、耶稣讲比喻的语境</vt:lpstr>
      <vt:lpstr>一、耶稣讲比喻的语境</vt:lpstr>
      <vt:lpstr>一、耶稣讲比喻的语境</vt:lpstr>
      <vt:lpstr>一、耶稣讲比喻的语境</vt:lpstr>
      <vt:lpstr>一、耶稣讲比喻的语境</vt:lpstr>
      <vt:lpstr>一、耶稣讲比喻的语境</vt:lpstr>
      <vt:lpstr>二、福音的比喻：父亲和小儿子</vt:lpstr>
      <vt:lpstr>二、福音的比喻：父亲和小儿子</vt:lpstr>
      <vt:lpstr>二、福音的比喻：父亲和小儿子</vt:lpstr>
      <vt:lpstr>二、福音的比喻：父亲和小儿子</vt:lpstr>
      <vt:lpstr>二、福音的比喻：父亲和小儿子</vt:lpstr>
      <vt:lpstr>二、福音的比喻：父亲和小儿子</vt:lpstr>
      <vt:lpstr>二、福音的比喻：父亲和小儿子</vt:lpstr>
      <vt:lpstr>二、福音的比喻：父亲和小儿子</vt:lpstr>
      <vt:lpstr>二、福音的比喻：父亲和小儿子</vt:lpstr>
      <vt:lpstr>二、福音的比喻：父亲和小儿子</vt:lpstr>
      <vt:lpstr>二、福音的比喻：父亲和小儿子</vt:lpstr>
      <vt:lpstr>三、天父的心跳：父亲和大儿子</vt:lpstr>
      <vt:lpstr>三、天父的心跳：父亲和大儿子</vt:lpstr>
      <vt:lpstr>三、天父的心跳：父亲和大儿子</vt:lpstr>
      <vt:lpstr>三、天父的心跳：父亲和大儿子</vt:lpstr>
      <vt:lpstr>三、天父的心跳：父亲和大儿子</vt:lpstr>
      <vt:lpstr>三、天父的心跳：父亲和大儿子</vt:lpstr>
      <vt:lpstr>四、今日的应用：在神家里彼此相爱——听懂天父的心跳</vt:lpstr>
      <vt:lpstr>四、今日的应用：在神家里彼此相爱——听懂天父的心跳</vt:lpstr>
      <vt:lpstr>四、今日的应用：在神家里彼此相爱——听懂天父的心跳</vt:lpstr>
      <vt:lpstr>四、今日的应用：在神家里彼此相爱——听懂天父的心跳</vt:lpstr>
      <vt:lpstr>四、今日的应用：在神家里彼此相爱——听懂天父的心跳</vt:lpstr>
      <vt:lpstr>四、今日的应用：在神家里彼此相爱——听懂天父的心跳</vt:lpstr>
      <vt:lpstr>四、今日的应用：在神家里彼此相爱——听懂天父的心跳</vt:lpstr>
      <vt:lpstr>四、今日的应用：在神家里彼此相爱——听懂天父的心跳</vt:lpstr>
      <vt:lpstr>讨论</vt:lpstr>
    </vt:vector>
  </TitlesOfParts>
  <Company>AGCF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user</cp:lastModifiedBy>
  <cp:revision>807</cp:revision>
  <dcterms:created xsi:type="dcterms:W3CDTF">2021-02-28T22:09:00Z</dcterms:created>
  <dcterms:modified xsi:type="dcterms:W3CDTF">2024-07-14T17:50:32Z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