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9"/>
  </p:notesMasterIdLst>
  <p:sldIdLst>
    <p:sldId id="849" r:id="rId2"/>
    <p:sldId id="1256" r:id="rId3"/>
    <p:sldId id="1259" r:id="rId4"/>
    <p:sldId id="1299" r:id="rId5"/>
    <p:sldId id="1213" r:id="rId6"/>
    <p:sldId id="1300" r:id="rId7"/>
    <p:sldId id="1301" r:id="rId8"/>
    <p:sldId id="1302" r:id="rId9"/>
    <p:sldId id="1303" r:id="rId10"/>
    <p:sldId id="1304" r:id="rId11"/>
    <p:sldId id="1305" r:id="rId12"/>
    <p:sldId id="1306" r:id="rId13"/>
    <p:sldId id="1307" r:id="rId14"/>
    <p:sldId id="1308" r:id="rId15"/>
    <p:sldId id="1309" r:id="rId16"/>
    <p:sldId id="1310" r:id="rId17"/>
    <p:sldId id="1311" r:id="rId18"/>
    <p:sldId id="1312" r:id="rId19"/>
    <p:sldId id="1313" r:id="rId20"/>
    <p:sldId id="1314" r:id="rId21"/>
    <p:sldId id="1315" r:id="rId22"/>
    <p:sldId id="1316" r:id="rId23"/>
    <p:sldId id="1317" r:id="rId24"/>
    <p:sldId id="1318" r:id="rId25"/>
    <p:sldId id="1319" r:id="rId26"/>
    <p:sldId id="1320" r:id="rId27"/>
    <p:sldId id="1321" r:id="rId28"/>
    <p:sldId id="1322" r:id="rId29"/>
    <p:sldId id="1323" r:id="rId30"/>
    <p:sldId id="1324" r:id="rId31"/>
    <p:sldId id="1325" r:id="rId32"/>
    <p:sldId id="1326" r:id="rId33"/>
    <p:sldId id="1327" r:id="rId34"/>
    <p:sldId id="1328" r:id="rId35"/>
    <p:sldId id="1329" r:id="rId36"/>
    <p:sldId id="1330" r:id="rId37"/>
    <p:sldId id="1331" r:id="rId38"/>
    <p:sldId id="1332" r:id="rId39"/>
    <p:sldId id="1333" r:id="rId40"/>
    <p:sldId id="1334" r:id="rId41"/>
    <p:sldId id="1335" r:id="rId42"/>
    <p:sldId id="1336" r:id="rId43"/>
    <p:sldId id="1337" r:id="rId44"/>
    <p:sldId id="1338" r:id="rId45"/>
    <p:sldId id="1339" r:id="rId46"/>
    <p:sldId id="1341" r:id="rId47"/>
    <p:sldId id="1342" r:id="rId48"/>
  </p:sldIdLst>
  <p:sldSz cx="9144000" cy="5143500" type="screen16x9"/>
  <p:notesSz cx="6858000" cy="9144000"/>
  <p:custDataLst>
    <p:tags r:id="rId5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userDrawn="1">
          <p15:clr>
            <a:srgbClr val="A4A3A4"/>
          </p15:clr>
        </p15:guide>
        <p15:guide id="2" pos="287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24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415" autoAdjust="0"/>
    <p:restoredTop sz="0" autoAdjust="0"/>
  </p:normalViewPr>
  <p:slideViewPr>
    <p:cSldViewPr showGuides="1">
      <p:cViewPr varScale="1">
        <p:scale>
          <a:sx n="112" d="100"/>
          <a:sy n="112" d="100"/>
        </p:scale>
        <p:origin x="-682" y="-72"/>
      </p:cViewPr>
      <p:guideLst>
        <p:guide orient="horz" pos="1620"/>
        <p:guide pos="2876"/>
      </p:guideLst>
    </p:cSldViewPr>
  </p:slideViewPr>
  <p:outlineViewPr>
    <p:cViewPr>
      <p:scale>
        <a:sx n="33" d="100"/>
        <a:sy n="33" d="100"/>
      </p:scale>
      <p:origin x="34" y="13061"/>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ags" Target="tags/tag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92E1D3-F534-4B3C-9EB2-6DCC39E34294}" type="datetimeFigureOut">
              <a:rPr lang="en-CA" smtClean="0"/>
              <a:t>2024-05-24</a:t>
            </a:fld>
            <a:endParaRPr lang="en-CA"/>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63F03A-D942-4AFF-81B7-D344BF8BA018}" type="slidenum">
              <a:rPr lang="en-CA" smtClean="0"/>
              <a:t>‹#›</a:t>
            </a:fld>
            <a:endParaRPr lang="en-CA"/>
          </a:p>
        </p:txBody>
      </p:sp>
    </p:spTree>
    <p:extLst>
      <p:ext uri="{BB962C8B-B14F-4D97-AF65-F5344CB8AC3E}">
        <p14:creationId xmlns:p14="http://schemas.microsoft.com/office/powerpoint/2010/main" val="2670738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0463F03A-D942-4AFF-81B7-D344BF8BA018}" type="slidenum">
              <a:rPr lang="en-CA" smtClean="0"/>
              <a:t>1</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Pr>
        <a:gradFill rotWithShape="1">
          <a:gsLst>
            <a:gs pos="0">
              <a:srgbClr val="3E3E35"/>
            </a:gs>
            <a:gs pos="47501">
              <a:srgbClr val="70706A"/>
            </a:gs>
            <a:gs pos="58501">
              <a:srgbClr val="7C7C77"/>
            </a:gs>
            <a:gs pos="100000">
              <a:srgbClr val="3E3E35"/>
            </a:gs>
          </a:gsLst>
          <a:lin ang="3600000"/>
        </a:gradFill>
        <a:effectLst/>
      </p:bgPr>
    </p:bg>
    <p:spTree>
      <p:nvGrpSpPr>
        <p:cNvPr id="1" name=""/>
        <p:cNvGrpSpPr/>
        <p:nvPr/>
      </p:nvGrpSpPr>
      <p:grpSpPr>
        <a:xfrm>
          <a:off x="0" y="0"/>
          <a:ext cx="0" cy="0"/>
          <a:chOff x="0" y="0"/>
          <a:chExt cx="0" cy="0"/>
        </a:xfrm>
      </p:grpSpPr>
      <p:sp>
        <p:nvSpPr>
          <p:cNvPr id="4" name="Rectangle 9"/>
          <p:cNvSpPr/>
          <p:nvPr/>
        </p:nvSpPr>
        <p:spPr>
          <a:xfrm>
            <a:off x="0" y="1908572"/>
            <a:ext cx="9144000" cy="2441972"/>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5" name="Rectangle 6"/>
          <p:cNvSpPr/>
          <p:nvPr/>
        </p:nvSpPr>
        <p:spPr>
          <a:xfrm>
            <a:off x="0" y="2000250"/>
            <a:ext cx="9144000" cy="2055019"/>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7"/>
          <p:cNvSpPr/>
          <p:nvPr/>
        </p:nvSpPr>
        <p:spPr>
          <a:xfrm>
            <a:off x="0" y="4108848"/>
            <a:ext cx="9144000" cy="177403"/>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TextBox 6"/>
          <p:cNvSpPr txBox="1">
            <a:spLocks noChangeArrowheads="1"/>
          </p:cNvSpPr>
          <p:nvPr/>
        </p:nvSpPr>
        <p:spPr bwMode="auto">
          <a:xfrm>
            <a:off x="3148013"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r" fontAlgn="base">
              <a:spcBef>
                <a:spcPct val="0"/>
              </a:spcBef>
              <a:spcAft>
                <a:spcPct val="0"/>
              </a:spcAft>
              <a:defRPr/>
            </a:pPr>
            <a:r>
              <a:rPr lang="en-US" altLang="zh-CN" sz="3200">
                <a:solidFill>
                  <a:srgbClr val="F4680B"/>
                </a:solidFill>
                <a:latin typeface="Franklin Gothic Book" pitchFamily="34" charset="0"/>
                <a:sym typeface="Wingdings" panose="05000000000000000000" pitchFamily="2" charset="2"/>
              </a:rPr>
              <a:t></a:t>
            </a:r>
            <a:endParaRPr lang="en-US" altLang="zh-CN" sz="3200">
              <a:solidFill>
                <a:srgbClr val="F4680B"/>
              </a:solidFill>
              <a:latin typeface="Franklin Gothic Book" pitchFamily="34" charset="0"/>
            </a:endParaRPr>
          </a:p>
        </p:txBody>
      </p:sp>
      <p:sp>
        <p:nvSpPr>
          <p:cNvPr id="8" name="TextBox 7"/>
          <p:cNvSpPr txBox="1">
            <a:spLocks noChangeArrowheads="1"/>
          </p:cNvSpPr>
          <p:nvPr/>
        </p:nvSpPr>
        <p:spPr bwMode="auto">
          <a:xfrm>
            <a:off x="4819650"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fontAlgn="base">
              <a:spcBef>
                <a:spcPct val="0"/>
              </a:spcBef>
              <a:spcAft>
                <a:spcPct val="0"/>
              </a:spcAft>
              <a:defRPr/>
            </a:pPr>
            <a:r>
              <a:rPr lang="en-US" altLang="zh-CN" sz="3200">
                <a:solidFill>
                  <a:srgbClr val="F4680B"/>
                </a:solidFill>
                <a:latin typeface="Franklin Gothic Book" pitchFamily="34" charset="0"/>
                <a:sym typeface="Wingdings" panose="05000000000000000000" pitchFamily="2" charset="2"/>
              </a:rPr>
              <a:t></a:t>
            </a:r>
            <a:endParaRPr lang="en-US" altLang="zh-CN" sz="3200">
              <a:solidFill>
                <a:srgbClr val="F4680B"/>
              </a:solidFill>
              <a:latin typeface="Franklin Gothic Book" pitchFamily="34" charset="0"/>
            </a:endParaRPr>
          </a:p>
        </p:txBody>
      </p:sp>
      <p:pic>
        <p:nvPicPr>
          <p:cNvPr id="9" name="图片 15" descr="AGCF_Logo150透明背景1深色.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857625" y="589360"/>
            <a:ext cx="11430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228599" y="2114550"/>
            <a:ext cx="8686800" cy="1102519"/>
          </a:xfrm>
        </p:spPr>
        <p:txBody>
          <a:bodyPr anchor="b">
            <a:noAutofit/>
          </a:bodyPr>
          <a:lstStyle>
            <a:lvl1pPr>
              <a:defRPr sz="6000" b="0" cap="none" spc="0">
                <a:ln w="13970"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zh-CN" altLang="en-US" dirty="0"/>
              <a:t>单击此处编辑母版标题样式</a:t>
            </a:r>
            <a:endParaRPr lang="en-US" dirty="0"/>
          </a:p>
        </p:txBody>
      </p:sp>
      <p:sp>
        <p:nvSpPr>
          <p:cNvPr id="3" name="Subtitle 2"/>
          <p:cNvSpPr>
            <a:spLocks noGrp="1"/>
          </p:cNvSpPr>
          <p:nvPr>
            <p:ph type="subTitle" idx="1"/>
          </p:nvPr>
        </p:nvSpPr>
        <p:spPr>
          <a:xfrm>
            <a:off x="571499" y="3600450"/>
            <a:ext cx="8001000" cy="40005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en-US" dirty="0"/>
          </a:p>
        </p:txBody>
      </p:sp>
      <p:sp>
        <p:nvSpPr>
          <p:cNvPr id="11" name="灯片编号占位符 16"/>
          <p:cNvSpPr>
            <a:spLocks noGrp="1"/>
          </p:cNvSpPr>
          <p:nvPr>
            <p:ph type="sldNum" sz="quarter" idx="11"/>
          </p:nvPr>
        </p:nvSpPr>
        <p:spPr/>
        <p:txBody>
          <a:bodyPr/>
          <a:lstStyle>
            <a:lvl1pPr>
              <a:defRPr/>
            </a:lvl1pPr>
          </a:lstStyle>
          <a:p>
            <a:pPr>
              <a:defRPr/>
            </a:pPr>
            <a:fld id="{EF8B616E-460A-41C6-87F7-6E50302701E1}" type="slidenum">
              <a:rPr lang="en-US" altLang="zh-CN">
                <a:solidFill>
                  <a:srgbClr val="D7DAE1"/>
                </a:solidFill>
              </a:rPr>
              <a:t>‹#›</a:t>
            </a:fld>
            <a:endParaRPr lang="en-US" altLang="zh-CN">
              <a:solidFill>
                <a:srgbClr val="D7DAE1"/>
              </a:solidFill>
            </a:endParaRPr>
          </a:p>
        </p:txBody>
      </p:sp>
      <p:sp>
        <p:nvSpPr>
          <p:cNvPr id="12" name="页脚占位符 17"/>
          <p:cNvSpPr>
            <a:spLocks noGrp="1"/>
          </p:cNvSpPr>
          <p:nvPr>
            <p:ph type="ftr" sz="quarter" idx="12"/>
          </p:nvPr>
        </p:nvSpPr>
        <p:spPr/>
        <p:txBody>
          <a:bodyPr/>
          <a:lstStyle>
            <a:lvl1pPr>
              <a:defRPr/>
            </a:lvl1pPr>
          </a:lstStyle>
          <a:p>
            <a:pPr>
              <a:defRPr/>
            </a:pPr>
            <a:endParaRPr lang="en-US" altLang="zh-CN">
              <a:solidFill>
                <a:srgbClr val="D7DAE1"/>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Vertical Text Placeholder 2"/>
          <p:cNvSpPr>
            <a:spLocks noGrp="1"/>
          </p:cNvSpPr>
          <p:nvPr>
            <p:ph type="body" orient="vert" idx="1"/>
          </p:nvPr>
        </p:nvSpPr>
        <p:spPr/>
        <p:txBody>
          <a:bodyPr vert="eaVert"/>
          <a:lstStyle>
            <a:lvl1pPr>
              <a:buFont typeface="Wingdings" panose="05000000000000000000" pitchFamily="2" charset="2"/>
              <a:buChar char="u"/>
              <a:defRPr/>
            </a:lvl1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Date Placeholder 3"/>
          <p:cNvSpPr>
            <a:spLocks noGrp="1"/>
          </p:cNvSpPr>
          <p:nvPr>
            <p:ph type="dt" sz="half" idx="10"/>
          </p:nvPr>
        </p:nvSpPr>
        <p:spPr>
          <a:xfrm>
            <a:off x="457200" y="4767263"/>
            <a:ext cx="2133600" cy="273844"/>
          </a:xfrm>
          <a:prstGeom prst="rect">
            <a:avLst/>
          </a:prstGeom>
        </p:spPr>
        <p:txBody>
          <a:bodyPr/>
          <a:lstStyle>
            <a:lvl1pPr>
              <a:defRPr/>
            </a:lvl1pPr>
          </a:lstStyle>
          <a:p>
            <a:pPr>
              <a:defRPr/>
            </a:pPr>
            <a:fld id="{D503C9B6-C6AA-4521-A0A0-771A4DD55D70}" type="datetime3">
              <a:rPr lang="zh-CN" altLang="en-US">
                <a:solidFill>
                  <a:srgbClr val="55554A"/>
                </a:solidFill>
              </a:rPr>
              <a:t>2024年5月24日星期五</a:t>
            </a:fld>
            <a:endParaRPr lang="en-US" altLang="zh-CN">
              <a:solidFill>
                <a:srgbClr val="55554A"/>
              </a:solidFill>
              <a:ea typeface="SimSun" panose="02010600030101010101" pitchFamily="2" charset="-122"/>
            </a:endParaRPr>
          </a:p>
        </p:txBody>
      </p:sp>
      <p:sp>
        <p:nvSpPr>
          <p:cNvPr id="5"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6" name="Slide Number Placeholder 5"/>
          <p:cNvSpPr>
            <a:spLocks noGrp="1"/>
          </p:cNvSpPr>
          <p:nvPr>
            <p:ph type="sldNum" sz="quarter" idx="12"/>
          </p:nvPr>
        </p:nvSpPr>
        <p:spPr/>
        <p:txBody>
          <a:bodyPr/>
          <a:lstStyle>
            <a:lvl1pPr>
              <a:defRPr/>
            </a:lvl1pPr>
          </a:lstStyle>
          <a:p>
            <a:pPr>
              <a:defRPr/>
            </a:pPr>
            <a:fld id="{30D7217B-BEEF-4D93-96E9-8118FF21A411}"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4" name="Rectangle 6"/>
          <p:cNvSpPr/>
          <p:nvPr/>
        </p:nvSpPr>
        <p:spPr>
          <a:xfrm rot="5400000">
            <a:off x="5448300" y="1552575"/>
            <a:ext cx="5143500" cy="2038350"/>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5" name="Rectangle 7"/>
          <p:cNvSpPr/>
          <p:nvPr/>
        </p:nvSpPr>
        <p:spPr>
          <a:xfrm rot="5400000">
            <a:off x="5525294" y="1713706"/>
            <a:ext cx="5143500" cy="1716088"/>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rot="5400000">
            <a:off x="4538663" y="2497138"/>
            <a:ext cx="5143500" cy="149225"/>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pic>
        <p:nvPicPr>
          <p:cNvPr id="7" name="图片 13" descr="AGCF_Logo150透明背景1深色.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572376" y="160735"/>
            <a:ext cx="1000125" cy="750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7315200" y="1017974"/>
            <a:ext cx="1447800" cy="3576649"/>
          </a:xfrm>
        </p:spPr>
        <p:txBody>
          <a:bodyPr vert="eaVert" anchor="b"/>
          <a:lstStyle/>
          <a:p>
            <a:r>
              <a:rPr lang="zh-CN" altLang="en-US" dirty="0"/>
              <a:t>单击此处编辑母版标题样式</a:t>
            </a:r>
            <a:endParaRPr lang="en-US" dirty="0"/>
          </a:p>
        </p:txBody>
      </p:sp>
      <p:sp>
        <p:nvSpPr>
          <p:cNvPr id="3" name="Vertical Text Placeholder 2"/>
          <p:cNvSpPr>
            <a:spLocks noGrp="1"/>
          </p:cNvSpPr>
          <p:nvPr>
            <p:ph type="body" orient="vert" idx="1"/>
          </p:nvPr>
        </p:nvSpPr>
        <p:spPr>
          <a:xfrm>
            <a:off x="457200" y="205979"/>
            <a:ext cx="6353175" cy="4388644"/>
          </a:xfrm>
        </p:spPr>
        <p:txBody>
          <a:bodyPr vert="eaVert"/>
          <a:lstStyle>
            <a:lvl1pPr>
              <a:buFont typeface="Wingdings" panose="05000000000000000000" pitchFamily="2" charset="2"/>
              <a:buChar char="u"/>
              <a:defRPr/>
            </a:lvl1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8" name="Date Placeholder 3"/>
          <p:cNvSpPr>
            <a:spLocks noGrp="1"/>
          </p:cNvSpPr>
          <p:nvPr>
            <p:ph type="dt" sz="half" idx="10"/>
          </p:nvPr>
        </p:nvSpPr>
        <p:spPr>
          <a:xfrm>
            <a:off x="457200" y="4767263"/>
            <a:ext cx="2133600" cy="273844"/>
          </a:xfrm>
          <a:prstGeom prst="rect">
            <a:avLst/>
          </a:prstGeom>
        </p:spPr>
        <p:txBody>
          <a:bodyPr/>
          <a:lstStyle>
            <a:lvl1pPr>
              <a:defRPr/>
            </a:lvl1pPr>
          </a:lstStyle>
          <a:p>
            <a:pPr>
              <a:defRPr/>
            </a:pPr>
            <a:fld id="{777DEC54-6D4C-4162-B571-EF9EA81DC2C0}" type="datetime3">
              <a:rPr lang="zh-CN" altLang="en-US">
                <a:solidFill>
                  <a:srgbClr val="55554A"/>
                </a:solidFill>
              </a:rPr>
              <a:t>2024年5月24日星期五</a:t>
            </a:fld>
            <a:endParaRPr lang="en-US" altLang="zh-CN">
              <a:solidFill>
                <a:srgbClr val="55554A"/>
              </a:solidFill>
              <a:ea typeface="SimSun" panose="02010600030101010101" pitchFamily="2" charset="-122"/>
            </a:endParaRPr>
          </a:p>
        </p:txBody>
      </p:sp>
      <p:sp>
        <p:nvSpPr>
          <p:cNvPr id="9"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10" name="Slide Number Placeholder 5"/>
          <p:cNvSpPr>
            <a:spLocks noGrp="1"/>
          </p:cNvSpPr>
          <p:nvPr>
            <p:ph type="sldNum" sz="quarter" idx="12"/>
          </p:nvPr>
        </p:nvSpPr>
        <p:spPr>
          <a:xfrm>
            <a:off x="6096000" y="4767263"/>
            <a:ext cx="762000" cy="273844"/>
          </a:xfrm>
        </p:spPr>
        <p:txBody>
          <a:bodyPr/>
          <a:lstStyle>
            <a:lvl1pPr>
              <a:defRPr/>
            </a:lvl1pPr>
          </a:lstStyle>
          <a:p>
            <a:pPr>
              <a:defRPr/>
            </a:pPr>
            <a:fld id="{CF0CC54C-A312-4638-BB09-760122D3D7F7}" type="slidenum">
              <a:rPr lang="en-US" altLang="zh-CN">
                <a:solidFill>
                  <a:srgbClr val="55554A"/>
                </a:solidFill>
              </a:rPr>
              <a:t>‹#›</a:t>
            </a:fld>
            <a:endParaRPr lang="en-US" altLang="zh-CN">
              <a:solidFill>
                <a:srgbClr val="55554A"/>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lvl1pPr>
              <a:buFont typeface="Wingdings" panose="05000000000000000000" pitchFamily="2" charset="2"/>
              <a:buChar char="Ø"/>
              <a:defRPr/>
            </a:lvl1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6" name="Slide Number Placeholder 5"/>
          <p:cNvSpPr>
            <a:spLocks noGrp="1"/>
          </p:cNvSpPr>
          <p:nvPr>
            <p:ph type="sldNum" sz="quarter" idx="12"/>
          </p:nvPr>
        </p:nvSpPr>
        <p:spPr/>
        <p:txBody>
          <a:bodyPr/>
          <a:lstStyle>
            <a:lvl1pPr>
              <a:defRPr/>
            </a:lvl1pPr>
          </a:lstStyle>
          <a:p>
            <a:pPr>
              <a:defRPr/>
            </a:pPr>
            <a:fld id="{8A8D9E91-53C4-4B6F-B0E4-0BD86C09558B}"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Pr>
        <a:gradFill rotWithShape="1">
          <a:gsLst>
            <a:gs pos="0">
              <a:srgbClr val="A0A3A8"/>
            </a:gs>
            <a:gs pos="47501">
              <a:srgbClr val="D0D3D9"/>
            </a:gs>
            <a:gs pos="58501">
              <a:srgbClr val="D2D5DA"/>
            </a:gs>
            <a:gs pos="100000">
              <a:srgbClr val="A0A3A8"/>
            </a:gs>
          </a:gsLst>
          <a:lin ang="3600000"/>
        </a:gradFill>
        <a:effectLst/>
      </p:bgPr>
    </p:bg>
    <p:spTree>
      <p:nvGrpSpPr>
        <p:cNvPr id="1" name=""/>
        <p:cNvGrpSpPr/>
        <p:nvPr/>
      </p:nvGrpSpPr>
      <p:grpSpPr>
        <a:xfrm>
          <a:off x="0" y="0"/>
          <a:ext cx="0" cy="0"/>
          <a:chOff x="0" y="0"/>
          <a:chExt cx="0" cy="0"/>
        </a:xfrm>
      </p:grpSpPr>
      <p:sp>
        <p:nvSpPr>
          <p:cNvPr id="4" name="Rectangle 6"/>
          <p:cNvSpPr/>
          <p:nvPr/>
        </p:nvSpPr>
        <p:spPr>
          <a:xfrm>
            <a:off x="0" y="1908572"/>
            <a:ext cx="9144000" cy="2441972"/>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5" name="Rectangle 7"/>
          <p:cNvSpPr/>
          <p:nvPr/>
        </p:nvSpPr>
        <p:spPr>
          <a:xfrm>
            <a:off x="0" y="2000250"/>
            <a:ext cx="9144000" cy="2055019"/>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a:off x="0" y="4108848"/>
            <a:ext cx="9144000" cy="177403"/>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TextBox 6"/>
          <p:cNvSpPr txBox="1">
            <a:spLocks noChangeArrowheads="1"/>
          </p:cNvSpPr>
          <p:nvPr/>
        </p:nvSpPr>
        <p:spPr bwMode="auto">
          <a:xfrm>
            <a:off x="4819650"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fontAlgn="base">
              <a:spcBef>
                <a:spcPct val="0"/>
              </a:spcBef>
              <a:spcAft>
                <a:spcPct val="0"/>
              </a:spcAft>
              <a:defRPr/>
            </a:pPr>
            <a:r>
              <a:rPr lang="en-US" altLang="zh-CN" sz="3200">
                <a:solidFill>
                  <a:srgbClr val="FFFFFF"/>
                </a:solidFill>
                <a:latin typeface="Franklin Gothic Book" pitchFamily="34" charset="0"/>
                <a:sym typeface="Wingdings" panose="05000000000000000000" pitchFamily="2" charset="2"/>
              </a:rPr>
              <a:t></a:t>
            </a:r>
            <a:endParaRPr lang="en-US" altLang="zh-CN" sz="3200">
              <a:solidFill>
                <a:srgbClr val="FFFFFF"/>
              </a:solidFill>
              <a:latin typeface="Franklin Gothic Book" pitchFamily="34" charset="0"/>
            </a:endParaRPr>
          </a:p>
        </p:txBody>
      </p:sp>
      <p:sp>
        <p:nvSpPr>
          <p:cNvPr id="8" name="TextBox 7"/>
          <p:cNvSpPr txBox="1">
            <a:spLocks noChangeArrowheads="1"/>
          </p:cNvSpPr>
          <p:nvPr/>
        </p:nvSpPr>
        <p:spPr bwMode="auto">
          <a:xfrm>
            <a:off x="3148013"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r" fontAlgn="base">
              <a:spcBef>
                <a:spcPct val="0"/>
              </a:spcBef>
              <a:spcAft>
                <a:spcPct val="0"/>
              </a:spcAft>
              <a:defRPr/>
            </a:pPr>
            <a:r>
              <a:rPr lang="en-US" altLang="zh-CN" sz="3200">
                <a:solidFill>
                  <a:srgbClr val="FFFFFF"/>
                </a:solidFill>
                <a:latin typeface="Franklin Gothic Book" pitchFamily="34" charset="0"/>
                <a:sym typeface="Wingdings" panose="05000000000000000000" pitchFamily="2" charset="2"/>
              </a:rPr>
              <a:t></a:t>
            </a:r>
            <a:endParaRPr lang="en-US" altLang="zh-CN" sz="3200">
              <a:solidFill>
                <a:srgbClr val="FFFFFF"/>
              </a:solidFill>
              <a:latin typeface="Franklin Gothic Book" pitchFamily="34" charset="0"/>
            </a:endParaRPr>
          </a:p>
        </p:txBody>
      </p:sp>
      <p:pic>
        <p:nvPicPr>
          <p:cNvPr id="9" name="图片 15" descr="AGCF_Logo150透明背景1深色.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29063" y="589360"/>
            <a:ext cx="11430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28599" y="2114550"/>
            <a:ext cx="8686800" cy="1097280"/>
          </a:xfrm>
        </p:spPr>
        <p:txBody>
          <a:bodyPr anchor="b">
            <a:noAutofit/>
          </a:bodyPr>
          <a:lstStyle>
            <a:lvl1pPr algn="ctr">
              <a:defRPr sz="6000" b="0" cap="none" baseline="0"/>
            </a:lvl1pPr>
          </a:lstStyle>
          <a:p>
            <a:r>
              <a:rPr lang="zh-CN" altLang="en-US" dirty="0"/>
              <a:t>单击此处编辑母版标题样式</a:t>
            </a:r>
            <a:endParaRPr lang="en-US" dirty="0"/>
          </a:p>
        </p:txBody>
      </p:sp>
      <p:sp>
        <p:nvSpPr>
          <p:cNvPr id="3" name="Text Placeholder 2"/>
          <p:cNvSpPr>
            <a:spLocks noGrp="1"/>
          </p:cNvSpPr>
          <p:nvPr>
            <p:ph type="body" idx="1"/>
          </p:nvPr>
        </p:nvSpPr>
        <p:spPr>
          <a:xfrm>
            <a:off x="571499" y="3600450"/>
            <a:ext cx="8001000" cy="411480"/>
          </a:xfrm>
        </p:spPr>
        <p:txBody>
          <a:bodyPr anchor="b"/>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11" name="Footer Placeholder 4"/>
          <p:cNvSpPr>
            <a:spLocks noGrp="1"/>
          </p:cNvSpPr>
          <p:nvPr>
            <p:ph type="ftr" sz="quarter" idx="11"/>
          </p:nvPr>
        </p:nvSpPr>
        <p:spPr>
          <a:xfrm>
            <a:off x="5791200" y="4767263"/>
            <a:ext cx="2895600" cy="273844"/>
          </a:xfrm>
        </p:spPr>
        <p:txBody>
          <a:bodyPr/>
          <a:lstStyle>
            <a:lvl1pPr>
              <a:defRPr/>
            </a:lvl1pPr>
          </a:lstStyle>
          <a:p>
            <a:pPr>
              <a:defRPr/>
            </a:pPr>
            <a:endParaRPr lang="en-US" altLang="zh-CN">
              <a:solidFill>
                <a:srgbClr val="55554A"/>
              </a:solidFill>
            </a:endParaRPr>
          </a:p>
        </p:txBody>
      </p:sp>
      <p:sp>
        <p:nvSpPr>
          <p:cNvPr id="12" name="Slide Number Placeholder 5"/>
          <p:cNvSpPr>
            <a:spLocks noGrp="1"/>
          </p:cNvSpPr>
          <p:nvPr>
            <p:ph type="sldNum" sz="quarter" idx="12"/>
          </p:nvPr>
        </p:nvSpPr>
        <p:spPr>
          <a:xfrm>
            <a:off x="3959226" y="3292079"/>
            <a:ext cx="1216025" cy="273844"/>
          </a:xfrm>
        </p:spPr>
        <p:txBody>
          <a:bodyPr/>
          <a:lstStyle>
            <a:lvl1pPr algn="ctr">
              <a:defRPr sz="2400">
                <a:solidFill>
                  <a:srgbClr val="FFFFFF"/>
                </a:solidFill>
              </a:defRPr>
            </a:lvl1pPr>
          </a:lstStyle>
          <a:p>
            <a:pPr>
              <a:defRPr/>
            </a:pPr>
            <a:fld id="{580BDE66-8CD0-46E0-ADFF-C185EFD091FA}" type="slidenum">
              <a:rPr lang="en-US" altLang="zh-CN"/>
              <a:t>‹#›</a:t>
            </a:fld>
            <a:endParaRPr lang="en-US" altLang="zh-C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Content Placeholder 2"/>
          <p:cNvSpPr>
            <a:spLocks noGrp="1"/>
          </p:cNvSpPr>
          <p:nvPr>
            <p:ph sz="half" idx="1"/>
          </p:nvPr>
        </p:nvSpPr>
        <p:spPr>
          <a:xfrm>
            <a:off x="457200" y="1200151"/>
            <a:ext cx="4038600" cy="3394472"/>
          </a:xfrm>
        </p:spPr>
        <p:txBody>
          <a:bodyPr/>
          <a:lstStyle>
            <a:lvl1pPr>
              <a:buFont typeface="Wingdings" panose="05000000000000000000" pitchFamily="2" charset="2"/>
              <a:buChar char="Ø"/>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Content Placeholder 3"/>
          <p:cNvSpPr>
            <a:spLocks noGrp="1"/>
          </p:cNvSpPr>
          <p:nvPr>
            <p:ph sz="half" idx="2"/>
          </p:nvPr>
        </p:nvSpPr>
        <p:spPr>
          <a:xfrm>
            <a:off x="4648200" y="1200151"/>
            <a:ext cx="4038600" cy="3394472"/>
          </a:xfrm>
        </p:spPr>
        <p:txBody>
          <a:bodyPr/>
          <a:lstStyle>
            <a:lvl1pPr>
              <a:buFont typeface="Wingdings" panose="05000000000000000000" pitchFamily="2" charset="2"/>
              <a:buChar char="Ø"/>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7" name="Slide Number Placeholder 5"/>
          <p:cNvSpPr>
            <a:spLocks noGrp="1"/>
          </p:cNvSpPr>
          <p:nvPr>
            <p:ph type="sldNum" sz="quarter" idx="12"/>
          </p:nvPr>
        </p:nvSpPr>
        <p:spPr/>
        <p:txBody>
          <a:bodyPr/>
          <a:lstStyle>
            <a:lvl1pPr>
              <a:defRPr/>
            </a:lvl1pPr>
          </a:lstStyle>
          <a:p>
            <a:pPr>
              <a:defRPr/>
            </a:pPr>
            <a:fld id="{6883115C-8B76-4425-A764-DE1DC9E9066A}"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a:t>单击此处编辑母版标题样式</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457200" y="1631156"/>
            <a:ext cx="4040188" cy="2963466"/>
          </a:xfrm>
        </p:spPr>
        <p:txBody>
          <a:bodyPr/>
          <a:lstStyle>
            <a:lvl1pPr>
              <a:buFont typeface="Wingdings" panose="05000000000000000000" pitchFamily="2" charset="2"/>
              <a:buChar char="Ø"/>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5" name="Text Placeholder 4"/>
          <p:cNvSpPr>
            <a:spLocks noGrp="1"/>
          </p:cNvSpPr>
          <p:nvPr>
            <p:ph type="body" sz="quarter" idx="3"/>
          </p:nvPr>
        </p:nvSpPr>
        <p:spPr>
          <a:xfrm>
            <a:off x="4645026" y="1151335"/>
            <a:ext cx="4041775" cy="47982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45026" y="1631156"/>
            <a:ext cx="4041775" cy="2963466"/>
          </a:xfrm>
        </p:spPr>
        <p:txBody>
          <a:bodyPr/>
          <a:lstStyle>
            <a:lvl1pPr>
              <a:buFont typeface="Wingdings" panose="05000000000000000000" pitchFamily="2" charset="2"/>
              <a:buChar char="Ø"/>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9" name="Slide Number Placeholder 5"/>
          <p:cNvSpPr>
            <a:spLocks noGrp="1"/>
          </p:cNvSpPr>
          <p:nvPr>
            <p:ph type="sldNum" sz="quarter" idx="12"/>
          </p:nvPr>
        </p:nvSpPr>
        <p:spPr/>
        <p:txBody>
          <a:bodyPr/>
          <a:lstStyle>
            <a:lvl1pPr>
              <a:defRPr/>
            </a:lvl1pPr>
          </a:lstStyle>
          <a:p>
            <a:pPr>
              <a:defRPr/>
            </a:pPr>
            <a:fld id="{87F756FA-624A-4BC6-BA19-F78C9CA25CD7}"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Date Placeholder 3"/>
          <p:cNvSpPr>
            <a:spLocks noGrp="1"/>
          </p:cNvSpPr>
          <p:nvPr>
            <p:ph type="dt" sz="half" idx="10"/>
          </p:nvPr>
        </p:nvSpPr>
        <p:spPr>
          <a:xfrm>
            <a:off x="457200" y="4767263"/>
            <a:ext cx="2133600" cy="273844"/>
          </a:xfrm>
          <a:prstGeom prst="rect">
            <a:avLst/>
          </a:prstGeom>
        </p:spPr>
        <p:txBody>
          <a:bodyPr/>
          <a:lstStyle>
            <a:lvl1pPr>
              <a:defRPr/>
            </a:lvl1pPr>
          </a:lstStyle>
          <a:p>
            <a:pPr>
              <a:defRPr/>
            </a:pPr>
            <a:fld id="{9A400439-0681-4786-9A87-1A0F99C608BC}" type="datetime3">
              <a:rPr lang="zh-CN" altLang="en-US">
                <a:solidFill>
                  <a:srgbClr val="55554A"/>
                </a:solidFill>
              </a:rPr>
              <a:t>2024年5月24日星期五</a:t>
            </a:fld>
            <a:endParaRPr lang="en-US" altLang="zh-CN">
              <a:solidFill>
                <a:srgbClr val="55554A"/>
              </a:solidFill>
              <a:ea typeface="SimSun" panose="02010600030101010101" pitchFamily="2" charset="-122"/>
            </a:endParaRPr>
          </a:p>
        </p:txBody>
      </p:sp>
      <p:sp>
        <p:nvSpPr>
          <p:cNvPr id="4"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5" name="Slide Number Placeholder 5"/>
          <p:cNvSpPr>
            <a:spLocks noGrp="1"/>
          </p:cNvSpPr>
          <p:nvPr>
            <p:ph type="sldNum" sz="quarter" idx="12"/>
          </p:nvPr>
        </p:nvSpPr>
        <p:spPr/>
        <p:txBody>
          <a:bodyPr/>
          <a:lstStyle>
            <a:lvl1pPr>
              <a:defRPr/>
            </a:lvl1pPr>
          </a:lstStyle>
          <a:p>
            <a:pPr>
              <a:defRPr/>
            </a:pPr>
            <a:fld id="{F6CCCA31-49B0-44F7-9023-A88C74DD4F0E}"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4767263"/>
            <a:ext cx="2133600" cy="273844"/>
          </a:xfrm>
          <a:prstGeom prst="rect">
            <a:avLst/>
          </a:prstGeom>
        </p:spPr>
        <p:txBody>
          <a:bodyPr/>
          <a:lstStyle>
            <a:lvl1pPr>
              <a:defRPr/>
            </a:lvl1pPr>
          </a:lstStyle>
          <a:p>
            <a:pPr>
              <a:defRPr/>
            </a:pPr>
            <a:fld id="{D6BE55F9-20D3-466A-BBB9-7B310D7DB210}" type="datetime3">
              <a:rPr lang="zh-CN" altLang="en-US">
                <a:solidFill>
                  <a:srgbClr val="55554A"/>
                </a:solidFill>
              </a:rPr>
              <a:t>2024年5月24日星期五</a:t>
            </a:fld>
            <a:endParaRPr lang="en-US" altLang="zh-CN">
              <a:solidFill>
                <a:srgbClr val="55554A"/>
              </a:solidFill>
              <a:ea typeface="SimSun" panose="02010600030101010101" pitchFamily="2" charset="-122"/>
            </a:endParaRPr>
          </a:p>
        </p:txBody>
      </p:sp>
      <p:sp>
        <p:nvSpPr>
          <p:cNvPr id="3" name="Footer Placeholder 2"/>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4" name="Slide Number Placeholder 3"/>
          <p:cNvSpPr>
            <a:spLocks noGrp="1"/>
          </p:cNvSpPr>
          <p:nvPr>
            <p:ph type="sldNum" sz="quarter" idx="12"/>
          </p:nvPr>
        </p:nvSpPr>
        <p:spPr/>
        <p:txBody>
          <a:bodyPr/>
          <a:lstStyle>
            <a:lvl1pPr>
              <a:defRPr/>
            </a:lvl1pPr>
          </a:lstStyle>
          <a:p>
            <a:pPr>
              <a:defRPr/>
            </a:pPr>
            <a:fld id="{C5F8D41C-FEAD-4965-943D-A84FF7E6F7A7}"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5" name="Rectangle 7"/>
          <p:cNvSpPr/>
          <p:nvPr/>
        </p:nvSpPr>
        <p:spPr>
          <a:xfrm>
            <a:off x="6172200" y="121444"/>
            <a:ext cx="2971800" cy="86439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Rectangle 10"/>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2" name="Title 1"/>
          <p:cNvSpPr>
            <a:spLocks noGrp="1"/>
          </p:cNvSpPr>
          <p:nvPr>
            <p:ph type="title"/>
          </p:nvPr>
        </p:nvSpPr>
        <p:spPr>
          <a:xfrm>
            <a:off x="457200" y="204787"/>
            <a:ext cx="5638800" cy="709613"/>
          </a:xfrm>
        </p:spPr>
        <p:txBody>
          <a:bodyPr>
            <a:noAutofit/>
          </a:bodyPr>
          <a:lstStyle>
            <a:lvl1pPr algn="l">
              <a:defRPr sz="4000" b="0"/>
            </a:lvl1pPr>
          </a:lstStyle>
          <a:p>
            <a:r>
              <a:rPr lang="zh-CN" altLang="en-US"/>
              <a:t>单击此处编辑母版标题样式</a:t>
            </a:r>
            <a:endParaRPr lang="en-US" dirty="0"/>
          </a:p>
        </p:txBody>
      </p:sp>
      <p:sp>
        <p:nvSpPr>
          <p:cNvPr id="3" name="Content Placeholder 2"/>
          <p:cNvSpPr>
            <a:spLocks noGrp="1"/>
          </p:cNvSpPr>
          <p:nvPr>
            <p:ph idx="1"/>
          </p:nvPr>
        </p:nvSpPr>
        <p:spPr>
          <a:xfrm>
            <a:off x="438912" y="1289304"/>
            <a:ext cx="8247888" cy="3401568"/>
          </a:xfrm>
        </p:spPr>
        <p:txBody>
          <a:bodyPr/>
          <a:lstStyle>
            <a:lvl1pPr>
              <a:buFont typeface="Wingdings" panose="05000000000000000000" pitchFamily="2" charset="2"/>
              <a:buChar char="Ø"/>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Text Placeholder 3"/>
          <p:cNvSpPr>
            <a:spLocks noGrp="1"/>
          </p:cNvSpPr>
          <p:nvPr>
            <p:ph type="body" sz="half" idx="2"/>
          </p:nvPr>
        </p:nvSpPr>
        <p:spPr>
          <a:xfrm>
            <a:off x="6248400" y="205740"/>
            <a:ext cx="2743200" cy="70866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8" name="Date Placeholder 4"/>
          <p:cNvSpPr>
            <a:spLocks noGrp="1"/>
          </p:cNvSpPr>
          <p:nvPr>
            <p:ph type="dt" sz="half" idx="10"/>
          </p:nvPr>
        </p:nvSpPr>
        <p:spPr>
          <a:xfrm>
            <a:off x="457200" y="4767263"/>
            <a:ext cx="2133600" cy="273844"/>
          </a:xfrm>
          <a:prstGeom prst="rect">
            <a:avLst/>
          </a:prstGeom>
        </p:spPr>
        <p:txBody>
          <a:bodyPr/>
          <a:lstStyle>
            <a:lvl1pPr>
              <a:defRPr/>
            </a:lvl1pPr>
          </a:lstStyle>
          <a:p>
            <a:pPr>
              <a:defRPr/>
            </a:pPr>
            <a:fld id="{708C2A40-33CF-4A79-933F-B5FC3BC9902B}" type="datetime3">
              <a:rPr lang="zh-CN" altLang="en-US">
                <a:solidFill>
                  <a:srgbClr val="55554A"/>
                </a:solidFill>
              </a:rPr>
              <a:t>2024年5月24日星期五</a:t>
            </a:fld>
            <a:endParaRPr lang="en-US" altLang="zh-CN">
              <a:solidFill>
                <a:srgbClr val="55554A"/>
              </a:solidFill>
              <a:ea typeface="SimSun" panose="02010600030101010101" pitchFamily="2" charset="-122"/>
            </a:endParaRPr>
          </a:p>
        </p:txBody>
      </p:sp>
      <p:sp>
        <p:nvSpPr>
          <p:cNvPr id="9" name="Footer Placeholder 5"/>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10" name="Slide Number Placeholder 6"/>
          <p:cNvSpPr>
            <a:spLocks noGrp="1"/>
          </p:cNvSpPr>
          <p:nvPr>
            <p:ph type="sldNum" sz="quarter" idx="12"/>
          </p:nvPr>
        </p:nvSpPr>
        <p:spPr/>
        <p:txBody>
          <a:bodyPr/>
          <a:lstStyle>
            <a:lvl1pPr>
              <a:defRPr/>
            </a:lvl1pPr>
          </a:lstStyle>
          <a:p>
            <a:pPr>
              <a:defRPr/>
            </a:pPr>
            <a:fld id="{E4CAAFEF-CB30-4EEE-AA69-1F602477EFAF}"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5" name="Rectangle 7"/>
          <p:cNvSpPr/>
          <p:nvPr/>
        </p:nvSpPr>
        <p:spPr>
          <a:xfrm>
            <a:off x="6172200" y="121444"/>
            <a:ext cx="2971800" cy="86439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Rectangle 10"/>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3" name="Picture Placeholder 2"/>
          <p:cNvSpPr>
            <a:spLocks noGrp="1"/>
          </p:cNvSpPr>
          <p:nvPr>
            <p:ph type="pic" idx="1"/>
          </p:nvPr>
        </p:nvSpPr>
        <p:spPr>
          <a:xfrm>
            <a:off x="436880" y="1287780"/>
            <a:ext cx="8249920" cy="3398520"/>
          </a:xfrm>
          <a:solidFill>
            <a:schemeClr val="bg2">
              <a:lumMod val="60000"/>
              <a:lumOff val="40000"/>
            </a:schemeClr>
          </a:solidFill>
          <a:effectLst>
            <a:outerShdw blurRad="76200" dist="38100" dir="3600000" algn="ctr" rotWithShape="0">
              <a:srgbClr val="000000">
                <a:alpha val="50000"/>
              </a:srgb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2" name="Title 1"/>
          <p:cNvSpPr>
            <a:spLocks noGrp="1"/>
          </p:cNvSpPr>
          <p:nvPr>
            <p:ph type="title"/>
          </p:nvPr>
        </p:nvSpPr>
        <p:spPr>
          <a:xfrm>
            <a:off x="381000" y="171450"/>
            <a:ext cx="5638800" cy="754380"/>
          </a:xfrm>
        </p:spPr>
        <p:txBody>
          <a:bodyPr>
            <a:noAutofit/>
          </a:bodyPr>
          <a:lstStyle>
            <a:lvl1pPr algn="l">
              <a:defRPr sz="4000" b="0"/>
            </a:lvl1pPr>
          </a:lstStyle>
          <a:p>
            <a:r>
              <a:rPr lang="zh-CN" altLang="en-US"/>
              <a:t>单击此处编辑母版标题样式</a:t>
            </a:r>
            <a:endParaRPr lang="en-US" dirty="0"/>
          </a:p>
        </p:txBody>
      </p:sp>
      <p:sp>
        <p:nvSpPr>
          <p:cNvPr id="4" name="Text Placeholder 3"/>
          <p:cNvSpPr>
            <a:spLocks noGrp="1"/>
          </p:cNvSpPr>
          <p:nvPr>
            <p:ph type="body" sz="half" idx="2"/>
          </p:nvPr>
        </p:nvSpPr>
        <p:spPr>
          <a:xfrm>
            <a:off x="6248400" y="171450"/>
            <a:ext cx="2819400" cy="75438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8" name="Date Placeholder 4"/>
          <p:cNvSpPr>
            <a:spLocks noGrp="1"/>
          </p:cNvSpPr>
          <p:nvPr>
            <p:ph type="dt" sz="half" idx="10"/>
          </p:nvPr>
        </p:nvSpPr>
        <p:spPr>
          <a:xfrm>
            <a:off x="457200" y="4767263"/>
            <a:ext cx="2133600" cy="273844"/>
          </a:xfrm>
          <a:prstGeom prst="rect">
            <a:avLst/>
          </a:prstGeom>
        </p:spPr>
        <p:txBody>
          <a:bodyPr/>
          <a:lstStyle>
            <a:lvl1pPr>
              <a:defRPr/>
            </a:lvl1pPr>
          </a:lstStyle>
          <a:p>
            <a:pPr>
              <a:defRPr/>
            </a:pPr>
            <a:fld id="{380AA213-04D5-49A6-A31A-AFB86F89DD35}" type="datetime3">
              <a:rPr lang="zh-CN" altLang="en-US">
                <a:solidFill>
                  <a:srgbClr val="55554A"/>
                </a:solidFill>
              </a:rPr>
              <a:t>2024年5月24日星期五</a:t>
            </a:fld>
            <a:endParaRPr lang="en-US" altLang="zh-CN">
              <a:solidFill>
                <a:srgbClr val="55554A"/>
              </a:solidFill>
              <a:ea typeface="SimSun" panose="02010600030101010101" pitchFamily="2" charset="-122"/>
            </a:endParaRPr>
          </a:p>
        </p:txBody>
      </p:sp>
      <p:sp>
        <p:nvSpPr>
          <p:cNvPr id="9" name="Footer Placeholder 5"/>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10" name="Slide Number Placeholder 6"/>
          <p:cNvSpPr>
            <a:spLocks noGrp="1"/>
          </p:cNvSpPr>
          <p:nvPr>
            <p:ph type="sldNum" sz="quarter" idx="12"/>
          </p:nvPr>
        </p:nvSpPr>
        <p:spPr/>
        <p:txBody>
          <a:bodyPr/>
          <a:lstStyle>
            <a:lvl1pPr>
              <a:defRPr/>
            </a:lvl1pPr>
          </a:lstStyle>
          <a:p>
            <a:pPr>
              <a:defRPr/>
            </a:pPr>
            <a:fld id="{BE55078A-61A4-41A6-96D6-3B4F0DB86023}"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75010"/>
            <a:ext cx="9144000" cy="1090613"/>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8" name="Rectangle 7"/>
          <p:cNvSpPr/>
          <p:nvPr/>
        </p:nvSpPr>
        <p:spPr>
          <a:xfrm>
            <a:off x="0" y="126207"/>
            <a:ext cx="9144000" cy="865585"/>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2" name="Title Placeholder 1"/>
          <p:cNvSpPr>
            <a:spLocks noGrp="1"/>
          </p:cNvSpPr>
          <p:nvPr>
            <p:ph type="title"/>
          </p:nvPr>
        </p:nvSpPr>
        <p:spPr>
          <a:xfrm>
            <a:off x="457200" y="136922"/>
            <a:ext cx="7329488" cy="833438"/>
          </a:xfrm>
          <a:prstGeom prst="rect">
            <a:avLst/>
          </a:prstGeom>
        </p:spPr>
        <p:txBody>
          <a:bodyPr vert="horz" wrap="square" lIns="91440" tIns="45720" rIns="91440" bIns="45720" numCol="1" anchor="ctr" anchorCtr="0" compatLnSpc="1">
            <a:normAutofit/>
          </a:bodyPr>
          <a:lstStyle/>
          <a:p>
            <a:pPr lvl="0"/>
            <a:r>
              <a:rPr lang="zh-CN" altLang="en-US"/>
              <a:t>单击此处编辑母版标题样式</a:t>
            </a:r>
            <a:endParaRPr lang="en-US" altLang="en-US"/>
          </a:p>
        </p:txBody>
      </p:sp>
      <p:sp>
        <p:nvSpPr>
          <p:cNvPr id="1029" name="Text Placeholder 2"/>
          <p:cNvSpPr>
            <a:spLocks noGrp="1"/>
          </p:cNvSpPr>
          <p:nvPr>
            <p:ph type="body" idx="1"/>
          </p:nvPr>
        </p:nvSpPr>
        <p:spPr bwMode="auto">
          <a:xfrm>
            <a:off x="457200" y="1200151"/>
            <a:ext cx="82296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Footer Placeholder 4"/>
          <p:cNvSpPr>
            <a:spLocks noGrp="1"/>
          </p:cNvSpPr>
          <p:nvPr>
            <p:ph type="ftr" sz="quarter" idx="3"/>
          </p:nvPr>
        </p:nvSpPr>
        <p:spPr>
          <a:xfrm>
            <a:off x="3124200" y="4767263"/>
            <a:ext cx="2895600" cy="273844"/>
          </a:xfrm>
          <a:prstGeom prst="rect">
            <a:avLst/>
          </a:prstGeom>
        </p:spPr>
        <p:txBody>
          <a:bodyPr vert="horz" wrap="square" lIns="91440" tIns="45720" rIns="91440" bIns="45720" numCol="1" anchor="ctr" anchorCtr="0" compatLnSpc="1"/>
          <a:lstStyle>
            <a:lvl1pPr algn="ctr" eaLnBrk="1" hangingPunct="1">
              <a:defRPr sz="1200">
                <a:solidFill>
                  <a:schemeClr val="tx2"/>
                </a:solidFill>
                <a:latin typeface="Franklin Gothic Book"/>
              </a:defRPr>
            </a:lvl1pPr>
          </a:lstStyle>
          <a:p>
            <a:pPr fontAlgn="base">
              <a:spcBef>
                <a:spcPct val="0"/>
              </a:spcBef>
              <a:spcAft>
                <a:spcPct val="0"/>
              </a:spcAft>
              <a:defRPr/>
            </a:pPr>
            <a:endParaRPr lang="en-US" altLang="zh-CN">
              <a:solidFill>
                <a:srgbClr val="55554A"/>
              </a:solidFill>
              <a:ea typeface="SimSun" panose="02010600030101010101" pitchFamily="2" charset="-122"/>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wrap="square" lIns="91440" tIns="45720" rIns="91440" bIns="45720" numCol="1" anchor="ctr" anchorCtr="0" compatLnSpc="1"/>
          <a:lstStyle>
            <a:lvl1pPr algn="r" eaLnBrk="1" hangingPunct="1">
              <a:defRPr sz="1200">
                <a:solidFill>
                  <a:schemeClr val="tx2"/>
                </a:solidFill>
                <a:latin typeface="Franklin Gothic Book" pitchFamily="34" charset="0"/>
              </a:defRPr>
            </a:lvl1pPr>
          </a:lstStyle>
          <a:p>
            <a:pPr fontAlgn="base">
              <a:spcBef>
                <a:spcPct val="0"/>
              </a:spcBef>
              <a:spcAft>
                <a:spcPct val="0"/>
              </a:spcAft>
              <a:defRPr/>
            </a:pPr>
            <a:fld id="{B007E9B1-5DFC-408D-AEC5-D380FDDEAA58}" type="slidenum">
              <a:rPr lang="en-US" altLang="zh-CN">
                <a:solidFill>
                  <a:srgbClr val="55554A"/>
                </a:solidFill>
                <a:ea typeface="SimSun" panose="02010600030101010101" pitchFamily="2" charset="-122"/>
              </a:rPr>
              <a:t>‹#›</a:t>
            </a:fld>
            <a:endParaRPr lang="en-US" altLang="zh-CN">
              <a:solidFill>
                <a:srgbClr val="55554A"/>
              </a:solidFill>
              <a:ea typeface="SimSun" panose="02010600030101010101" pitchFamily="2" charset="-122"/>
            </a:endParaRPr>
          </a:p>
        </p:txBody>
      </p:sp>
      <p:sp>
        <p:nvSpPr>
          <p:cNvPr id="9" name="Rectangle 8"/>
          <p:cNvSpPr/>
          <p:nvPr/>
        </p:nvSpPr>
        <p:spPr>
          <a:xfrm>
            <a:off x="0" y="1026319"/>
            <a:ext cx="9144000" cy="111919"/>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pic>
        <p:nvPicPr>
          <p:cNvPr id="1034" name="图片 9" descr="AGCF_Logo150透明背景.pn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7858126" y="214313"/>
            <a:ext cx="881063" cy="660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4400" kern="1200">
          <a:ln w="13970" cmpd="sng">
            <a:solidFill>
              <a:srgbClr val="FFFFFF"/>
            </a:solidFill>
            <a:prstDash val="solid"/>
          </a:ln>
          <a:solidFill>
            <a:srgbClr val="FFFFFF"/>
          </a:solidFill>
          <a:effectLst>
            <a:outerShdw blurRad="63500" dir="3600000" algn="tl" rotWithShape="0">
              <a:srgbClr val="000000">
                <a:alpha val="70000"/>
              </a:srgbClr>
            </a:outerShdw>
          </a:effectLst>
          <a:latin typeface="Arial" panose="020B0604020202020204" pitchFamily="34" charset="0"/>
          <a:ea typeface="+mn-ea"/>
          <a:cs typeface="+mj-cs"/>
        </a:defRPr>
      </a:lvl1pPr>
      <a:lvl2pPr algn="ctr" rtl="0" eaLnBrk="0" fontAlgn="base" hangingPunct="0">
        <a:spcBef>
          <a:spcPct val="0"/>
        </a:spcBef>
        <a:spcAft>
          <a:spcPct val="0"/>
        </a:spcAft>
        <a:defRPr sz="4400">
          <a:solidFill>
            <a:srgbClr val="FFFFFF"/>
          </a:solidFill>
          <a:latin typeface="Arial" panose="020B0604020202020204" pitchFamily="34" charset="0"/>
        </a:defRPr>
      </a:lvl2pPr>
      <a:lvl3pPr algn="ctr" rtl="0" eaLnBrk="0" fontAlgn="base" hangingPunct="0">
        <a:spcBef>
          <a:spcPct val="0"/>
        </a:spcBef>
        <a:spcAft>
          <a:spcPct val="0"/>
        </a:spcAft>
        <a:defRPr sz="4400">
          <a:solidFill>
            <a:srgbClr val="FFFFFF"/>
          </a:solidFill>
          <a:latin typeface="Arial" panose="020B0604020202020204" pitchFamily="34" charset="0"/>
        </a:defRPr>
      </a:lvl3pPr>
      <a:lvl4pPr algn="ctr" rtl="0" eaLnBrk="0" fontAlgn="base" hangingPunct="0">
        <a:spcBef>
          <a:spcPct val="0"/>
        </a:spcBef>
        <a:spcAft>
          <a:spcPct val="0"/>
        </a:spcAft>
        <a:defRPr sz="4400">
          <a:solidFill>
            <a:srgbClr val="FFFFFF"/>
          </a:solidFill>
          <a:latin typeface="Arial" panose="020B0604020202020204" pitchFamily="34" charset="0"/>
        </a:defRPr>
      </a:lvl4pPr>
      <a:lvl5pPr algn="ctr" rtl="0" eaLnBrk="0" fontAlgn="base" hangingPunct="0">
        <a:spcBef>
          <a:spcPct val="0"/>
        </a:spcBef>
        <a:spcAft>
          <a:spcPct val="0"/>
        </a:spcAft>
        <a:defRPr sz="4400">
          <a:solidFill>
            <a:srgbClr val="FFFFFF"/>
          </a:solidFill>
          <a:latin typeface="Arial" panose="020B0604020202020204" pitchFamily="34" charset="0"/>
        </a:defRPr>
      </a:lvl5pPr>
      <a:lvl6pPr marL="457200" algn="ctr" rtl="0" fontAlgn="base">
        <a:spcBef>
          <a:spcPct val="0"/>
        </a:spcBef>
        <a:spcAft>
          <a:spcPct val="0"/>
        </a:spcAft>
        <a:defRPr sz="4400">
          <a:solidFill>
            <a:srgbClr val="FFFFFF"/>
          </a:solidFill>
          <a:latin typeface="Arial" panose="020B0604020202020204" pitchFamily="34" charset="0"/>
        </a:defRPr>
      </a:lvl6pPr>
      <a:lvl7pPr marL="914400" algn="ctr" rtl="0" fontAlgn="base">
        <a:spcBef>
          <a:spcPct val="0"/>
        </a:spcBef>
        <a:spcAft>
          <a:spcPct val="0"/>
        </a:spcAft>
        <a:defRPr sz="4400">
          <a:solidFill>
            <a:srgbClr val="FFFFFF"/>
          </a:solidFill>
          <a:latin typeface="Arial" panose="020B0604020202020204" pitchFamily="34" charset="0"/>
        </a:defRPr>
      </a:lvl7pPr>
      <a:lvl8pPr marL="1371600" algn="ctr" rtl="0" fontAlgn="base">
        <a:spcBef>
          <a:spcPct val="0"/>
        </a:spcBef>
        <a:spcAft>
          <a:spcPct val="0"/>
        </a:spcAft>
        <a:defRPr sz="4400">
          <a:solidFill>
            <a:srgbClr val="FFFFFF"/>
          </a:solidFill>
          <a:latin typeface="Arial" panose="020B0604020202020204" pitchFamily="34" charset="0"/>
        </a:defRPr>
      </a:lvl8pPr>
      <a:lvl9pPr marL="1828800" algn="ctr" rtl="0" fontAlgn="base">
        <a:spcBef>
          <a:spcPct val="0"/>
        </a:spcBef>
        <a:spcAft>
          <a:spcPct val="0"/>
        </a:spcAft>
        <a:defRPr sz="4400">
          <a:solidFill>
            <a:srgbClr val="FFFFFF"/>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accent1"/>
        </a:buClr>
        <a:buSzPct val="75000"/>
        <a:buFont typeface="Wingdings" panose="05000000000000000000" pitchFamily="2" charset="2"/>
        <a:buChar char=""/>
        <a:defRPr sz="24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2"/>
        </a:buClr>
        <a:buSzPct val="85000"/>
        <a:buFont typeface="Courier New" panose="02070309020205020404" pitchFamily="49" charset="0"/>
        <a:buChar char="o"/>
        <a:defRPr sz="2000" kern="1200">
          <a:solidFill>
            <a:schemeClr val="tx2"/>
          </a:solidFill>
          <a:latin typeface="+mn-lt"/>
          <a:ea typeface="+mn-ea"/>
          <a:cs typeface="+mn-cs"/>
        </a:defRPr>
      </a:lvl2pPr>
      <a:lvl3pPr marL="1143000" indent="-228600" algn="l" rtl="0" eaLnBrk="0" fontAlgn="base" hangingPunct="0">
        <a:spcBef>
          <a:spcPct val="20000"/>
        </a:spcBef>
        <a:spcAft>
          <a:spcPct val="0"/>
        </a:spcAft>
        <a:buClr>
          <a:srgbClr val="948774"/>
        </a:buClr>
        <a:buFont typeface="Arial" panose="020B0604020202020204" pitchFamily="34" charset="0"/>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rgbClr val="7EB8E7"/>
        </a:buClr>
        <a:buFont typeface="Arial" panose="020B0604020202020204" pitchFamily="34" charset="0"/>
        <a:buChar char="•"/>
        <a:defRPr sz="1600" kern="1200">
          <a:solidFill>
            <a:schemeClr val="tx2"/>
          </a:solidFill>
          <a:latin typeface="+mn-lt"/>
          <a:ea typeface="+mn-ea"/>
          <a:cs typeface="+mn-cs"/>
        </a:defRPr>
      </a:lvl4pPr>
      <a:lvl5pPr marL="2057400" indent="-228600" algn="l" rtl="0" eaLnBrk="0" fontAlgn="base" hangingPunct="0">
        <a:spcBef>
          <a:spcPct val="20000"/>
        </a:spcBef>
        <a:spcAft>
          <a:spcPct val="0"/>
        </a:spcAft>
        <a:buClr>
          <a:srgbClr val="E3B651"/>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spcBef>
          <a:spcPct val="20000"/>
        </a:spcBef>
        <a:buClr>
          <a:schemeClr val="accent6"/>
        </a:buClr>
        <a:buFont typeface="Arial" panose="020B0604020202020204" pitchFamily="34" charset="0"/>
        <a:buChar char="•"/>
        <a:defRPr sz="1400" kern="1200">
          <a:solidFill>
            <a:schemeClr val="tx2"/>
          </a:solidFill>
          <a:latin typeface="+mn-lt"/>
          <a:ea typeface="+mn-ea"/>
          <a:cs typeface="+mn-cs"/>
        </a:defRPr>
      </a:lvl6pPr>
      <a:lvl7pPr marL="2971800" indent="-228600" algn="l" defTabSz="914400" rtl="0" eaLnBrk="1" latinLnBrk="0" hangingPunct="1">
        <a:spcBef>
          <a:spcPct val="20000"/>
        </a:spcBef>
        <a:buClr>
          <a:schemeClr val="accent1"/>
        </a:buClr>
        <a:buFont typeface="Arial" panose="020B0604020202020204" pitchFamily="34" charset="0"/>
        <a:buChar char="•"/>
        <a:defRPr sz="1400" kern="1200">
          <a:solidFill>
            <a:schemeClr val="tx2"/>
          </a:solidFill>
          <a:latin typeface="+mn-lt"/>
          <a:ea typeface="+mn-ea"/>
          <a:cs typeface="+mn-cs"/>
        </a:defRPr>
      </a:lvl7pPr>
      <a:lvl8pPr marL="3429000" indent="-228600" algn="l" defTabSz="914400" rtl="0" eaLnBrk="1" latinLnBrk="0" hangingPunct="1">
        <a:spcBef>
          <a:spcPct val="20000"/>
        </a:spcBef>
        <a:buClr>
          <a:schemeClr val="accent4"/>
        </a:buClr>
        <a:buFont typeface="Arial" panose="020B0604020202020204" pitchFamily="34" charset="0"/>
        <a:buChar char="•"/>
        <a:defRPr sz="1400" kern="1200">
          <a:solidFill>
            <a:schemeClr val="tx2"/>
          </a:solidFill>
          <a:latin typeface="+mn-lt"/>
          <a:ea typeface="+mn-ea"/>
          <a:cs typeface="+mn-cs"/>
        </a:defRPr>
      </a:lvl8pPr>
      <a:lvl9pPr marL="3886200" indent="-228600" algn="l" defTabSz="914400" rtl="0" eaLnBrk="1" latinLnBrk="0" hangingPunct="1">
        <a:spcBef>
          <a:spcPct val="20000"/>
        </a:spcBef>
        <a:buClr>
          <a:schemeClr val="accent5"/>
        </a:buClr>
        <a:buFont typeface="Arial" panose="020B0604020202020204"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1200150"/>
            <a:ext cx="9144000" cy="3943350"/>
          </a:xfrm>
        </p:spPr>
        <p:txBody>
          <a:bodyPr/>
          <a:lstStyle/>
          <a:p>
            <a:pPr marL="0" marR="0" indent="0" algn="ctr">
              <a:spcBef>
                <a:spcPts val="600"/>
              </a:spcBef>
              <a:spcAft>
                <a:spcPts val="600"/>
              </a:spcAft>
              <a:buNone/>
            </a:pPr>
            <a:r>
              <a:rPr lang="zh-CN" altLang="en-US" sz="4800" b="1" kern="100" dirty="0">
                <a:solidFill>
                  <a:srgbClr val="7030A0"/>
                </a:solidFill>
                <a:latin typeface="Calibri"/>
                <a:ea typeface="KaiTi"/>
                <a:cs typeface="Times New Roman"/>
              </a:rPr>
              <a:t>尊荣文化（四）：</a:t>
            </a:r>
            <a:endParaRPr lang="en-CA" sz="4800" kern="100" dirty="0">
              <a:solidFill>
                <a:srgbClr val="7030A0"/>
              </a:solidFill>
              <a:latin typeface="Calibri"/>
              <a:ea typeface="DengXian"/>
              <a:cs typeface="Times New Roman"/>
            </a:endParaRPr>
          </a:p>
          <a:p>
            <a:pPr marL="0" marR="0" indent="0" algn="ctr">
              <a:spcBef>
                <a:spcPts val="600"/>
              </a:spcBef>
              <a:spcAft>
                <a:spcPts val="600"/>
              </a:spcAft>
              <a:buNone/>
            </a:pPr>
            <a:r>
              <a:rPr lang="zh-CN" altLang="en-US" sz="4400" b="1" dirty="0">
                <a:solidFill>
                  <a:srgbClr val="FF0000"/>
                </a:solidFill>
                <a:ea typeface="KaiTi"/>
                <a:cs typeface="Times New Roman"/>
              </a:rPr>
              <a:t>厚爱邻舍</a:t>
            </a:r>
            <a:r>
              <a:rPr lang="en-US" sz="4400" b="1" dirty="0">
                <a:solidFill>
                  <a:srgbClr val="FF0000"/>
                </a:solidFill>
                <a:latin typeface="KaiTi"/>
                <a:cs typeface="Times New Roman"/>
              </a:rPr>
              <a:t>/</a:t>
            </a:r>
            <a:r>
              <a:rPr lang="zh-CN" altLang="en-US" sz="4400" b="1" dirty="0">
                <a:solidFill>
                  <a:srgbClr val="FF0000"/>
                </a:solidFill>
                <a:ea typeface="KaiTi"/>
                <a:cs typeface="Times New Roman"/>
              </a:rPr>
              <a:t>近人取代事工</a:t>
            </a:r>
            <a:r>
              <a:rPr lang="en-US" sz="4400" b="1" dirty="0">
                <a:solidFill>
                  <a:srgbClr val="FF0000"/>
                </a:solidFill>
                <a:latin typeface="KaiTi"/>
                <a:cs typeface="Times New Roman"/>
              </a:rPr>
              <a:t>/</a:t>
            </a:r>
            <a:r>
              <a:rPr lang="zh-CN" altLang="en-US" sz="4400" b="1" dirty="0">
                <a:solidFill>
                  <a:srgbClr val="FF0000"/>
                </a:solidFill>
                <a:ea typeface="KaiTi"/>
                <a:cs typeface="Times New Roman"/>
              </a:rPr>
              <a:t>目标导向</a:t>
            </a:r>
            <a:endParaRPr lang="en-CA" altLang="zh-CN" sz="4800" kern="100" dirty="0">
              <a:solidFill>
                <a:srgbClr val="FF0000"/>
              </a:solidFill>
              <a:latin typeface="Calibri"/>
              <a:ea typeface="DengXian"/>
              <a:cs typeface="Times New Roman"/>
            </a:endParaRPr>
          </a:p>
          <a:p>
            <a:pPr marL="0" marR="0" indent="0" algn="ctr">
              <a:spcBef>
                <a:spcPts val="600"/>
              </a:spcBef>
              <a:spcAft>
                <a:spcPts val="600"/>
              </a:spcAft>
              <a:buNone/>
            </a:pPr>
            <a:r>
              <a:rPr lang="zh-CN" altLang="en-US" sz="2800" b="1" dirty="0">
                <a:solidFill>
                  <a:srgbClr val="2E24FC"/>
                </a:solidFill>
                <a:latin typeface="KaiTi" panose="02010609060101010101" pitchFamily="49" charset="-122"/>
                <a:ea typeface="KaiTi" panose="02010609060101010101" pitchFamily="49" charset="-122"/>
                <a:cs typeface="Times New Roman"/>
              </a:rPr>
              <a:t>路十</a:t>
            </a:r>
            <a:r>
              <a:rPr lang="en-US" sz="2800" b="1" dirty="0">
                <a:solidFill>
                  <a:srgbClr val="2E24FC"/>
                </a:solidFill>
                <a:latin typeface="KaiTi" panose="02010609060101010101" pitchFamily="49" charset="-122"/>
                <a:ea typeface="KaiTi" panose="02010609060101010101" pitchFamily="49" charset="-122"/>
                <a:cs typeface="Times New Roman"/>
              </a:rPr>
              <a:t>29-37</a:t>
            </a:r>
            <a:endParaRPr lang="en-US" sz="2800" b="1" kern="100" dirty="0">
              <a:solidFill>
                <a:srgbClr val="2E24FC"/>
              </a:solidFill>
              <a:latin typeface="KaiTi"/>
              <a:ea typeface="DengXian"/>
              <a:cs typeface="Times New Roman"/>
            </a:endParaRPr>
          </a:p>
          <a:p>
            <a:pPr marL="0" marR="0" indent="0" algn="ctr">
              <a:lnSpc>
                <a:spcPct val="107000"/>
              </a:lnSpc>
              <a:spcBef>
                <a:spcPts val="600"/>
              </a:spcBef>
              <a:spcAft>
                <a:spcPts val="600"/>
              </a:spcAft>
              <a:buNone/>
            </a:pPr>
            <a:endParaRPr lang="en-CA" sz="2000" kern="100" dirty="0">
              <a:solidFill>
                <a:srgbClr val="FF0000"/>
              </a:solidFill>
              <a:latin typeface="Calibri"/>
              <a:ea typeface="DengXian"/>
              <a:cs typeface="Times New Roman"/>
            </a:endParaRPr>
          </a:p>
          <a:p>
            <a:pPr marL="0" marR="0" indent="0" algn="ctr">
              <a:spcBef>
                <a:spcPts val="600"/>
              </a:spcBef>
              <a:spcAft>
                <a:spcPts val="0"/>
              </a:spcAft>
              <a:buNone/>
            </a:pPr>
            <a:r>
              <a:rPr lang="zh-CN" altLang="en-US" sz="3200" b="1" kern="100" dirty="0">
                <a:solidFill>
                  <a:srgbClr val="0070C0"/>
                </a:solidFill>
                <a:latin typeface="KaiTi" panose="02010609060101010101" charset="-122"/>
                <a:ea typeface="KaiTi" panose="02010609060101010101" charset="-122"/>
                <a:cs typeface="DengXian" panose="02010600030101010101" charset="-122"/>
                <a:sym typeface="+mn-ea"/>
              </a:rPr>
              <a:t>周小安牧师</a:t>
            </a:r>
            <a:endParaRPr lang="en-CA" sz="3200" b="1" kern="100" dirty="0">
              <a:solidFill>
                <a:srgbClr val="0070C0"/>
              </a:solidFill>
              <a:latin typeface="KaiTi" panose="02010609060101010101" charset="-122"/>
              <a:ea typeface="KaiTi" panose="02010609060101010101" charset="-122"/>
              <a:cs typeface="Times New Roman" panose="02020603050405020304"/>
            </a:endParaRPr>
          </a:p>
          <a:p>
            <a:pPr marL="0" indent="0" algn="ctr">
              <a:spcBef>
                <a:spcPts val="600"/>
              </a:spcBef>
              <a:spcAft>
                <a:spcPts val="0"/>
              </a:spcAft>
              <a:buNone/>
            </a:pPr>
            <a:r>
              <a:rPr lang="en-US" sz="3200" b="1" kern="100" dirty="0">
                <a:solidFill>
                  <a:srgbClr val="0070C0"/>
                </a:solidFill>
                <a:latin typeface="KaiTi" panose="02010609060101010101" charset="-122"/>
                <a:ea typeface="KaiTi" panose="02010609060101010101" charset="-122"/>
                <a:cs typeface="DengXian" panose="02010600030101010101" charset="-122"/>
                <a:sym typeface="+mn-ea"/>
              </a:rPr>
              <a:t>2024</a:t>
            </a:r>
            <a:r>
              <a:rPr lang="zh-CN" altLang="en-US" sz="3200" b="1" kern="100" dirty="0">
                <a:solidFill>
                  <a:srgbClr val="0070C0"/>
                </a:solidFill>
                <a:latin typeface="KaiTi" panose="02010609060101010101" charset="-122"/>
                <a:ea typeface="KaiTi" panose="02010609060101010101" charset="-122"/>
                <a:cs typeface="DengXian" panose="02010600030101010101" charset="-122"/>
                <a:sym typeface="+mn-ea"/>
              </a:rPr>
              <a:t>年</a:t>
            </a:r>
            <a:r>
              <a:rPr lang="en-US" altLang="zh-CN" sz="3200" b="1" kern="100" dirty="0">
                <a:solidFill>
                  <a:srgbClr val="0070C0"/>
                </a:solidFill>
                <a:latin typeface="KaiTi" panose="02010609060101010101" charset="-122"/>
                <a:ea typeface="KaiTi" panose="02010609060101010101" charset="-122"/>
                <a:cs typeface="DengXian" panose="02010600030101010101" charset="-122"/>
                <a:sym typeface="+mn-ea"/>
              </a:rPr>
              <a:t>5</a:t>
            </a:r>
            <a:r>
              <a:rPr lang="zh-CN" altLang="en-US" sz="3200" b="1" kern="100" dirty="0">
                <a:solidFill>
                  <a:srgbClr val="0070C0"/>
                </a:solidFill>
                <a:latin typeface="KaiTi" panose="02010609060101010101" charset="-122"/>
                <a:ea typeface="KaiTi" panose="02010609060101010101" charset="-122"/>
                <a:cs typeface="DengXian" panose="02010600030101010101" charset="-122"/>
                <a:sym typeface="+mn-ea"/>
              </a:rPr>
              <a:t>月</a:t>
            </a:r>
            <a:r>
              <a:rPr lang="en-US" altLang="zh-CN" sz="3200" b="1" kern="100" dirty="0">
                <a:solidFill>
                  <a:srgbClr val="0070C0"/>
                </a:solidFill>
                <a:latin typeface="KaiTi" panose="02010609060101010101" charset="-122"/>
                <a:ea typeface="KaiTi" panose="02010609060101010101" charset="-122"/>
                <a:cs typeface="DengXian" panose="02010600030101010101" charset="-122"/>
                <a:sym typeface="+mn-ea"/>
              </a:rPr>
              <a:t>26</a:t>
            </a:r>
            <a:r>
              <a:rPr lang="zh-CN" altLang="en-US" sz="3200" b="1" kern="100" dirty="0">
                <a:solidFill>
                  <a:srgbClr val="0070C0"/>
                </a:solidFill>
                <a:latin typeface="KaiTi" panose="02010609060101010101" charset="-122"/>
                <a:ea typeface="KaiTi" panose="02010609060101010101" charset="-122"/>
                <a:cs typeface="DengXian" panose="02010600030101010101" charset="-122"/>
                <a:sym typeface="+mn-ea"/>
              </a:rPr>
              <a:t>日</a:t>
            </a:r>
            <a:endParaRPr lang="en-US" altLang="zh-CN" sz="3200" b="1" dirty="0">
              <a:solidFill>
                <a:srgbClr val="0070C0"/>
              </a:solidFill>
              <a:latin typeface="KaiTi" panose="02010609060101010101" charset="-122"/>
              <a:ea typeface="KaiTi" panose="02010609060101010101" charset="-122"/>
            </a:endParaRPr>
          </a:p>
          <a:p>
            <a:endParaRPr lang="zh-CN" altLang="en-US" sz="3600"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a:t>
            </a:fld>
            <a:endParaRPr lang="en-US" altLang="zh-CN" dirty="0">
              <a:solidFill>
                <a:srgbClr val="55554A"/>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3600" b="1" dirty="0">
                <a:solidFill>
                  <a:srgbClr val="FF0000"/>
                </a:solidFill>
                <a:effectLst/>
                <a:latin typeface="+mn-ea"/>
                <a:cs typeface="Times New Roman"/>
              </a:rPr>
              <a:t>一、“谁是我的邻舍”和耶稣的比喻</a:t>
            </a:r>
            <a:endParaRPr lang="zh-CN" altLang="en-US" sz="3600" dirty="0">
              <a:solidFill>
                <a:srgbClr val="FF0000"/>
              </a:solidFill>
              <a:latin typeface="+mn-ea"/>
            </a:endParaRPr>
          </a:p>
        </p:txBody>
      </p:sp>
      <p:sp>
        <p:nvSpPr>
          <p:cNvPr id="3" name="内容占位符 2"/>
          <p:cNvSpPr>
            <a:spLocks noGrp="1"/>
          </p:cNvSpPr>
          <p:nvPr>
            <p:ph idx="1"/>
          </p:nvPr>
        </p:nvSpPr>
        <p:spPr>
          <a:xfrm>
            <a:off x="1" y="1123950"/>
            <a:ext cx="9131300" cy="4019550"/>
          </a:xfrm>
        </p:spPr>
        <p:txBody>
          <a:bodyPr/>
          <a:lstStyle/>
          <a:p>
            <a:pPr marL="0" indent="0">
              <a:lnSpc>
                <a:spcPct val="107000"/>
              </a:lnSpc>
              <a:spcBef>
                <a:spcPts val="600"/>
              </a:spcBef>
              <a:spcAft>
                <a:spcPts val="600"/>
              </a:spcAft>
              <a:buNone/>
            </a:pPr>
            <a:r>
              <a:rPr lang="en-US" altLang="zh-CN" sz="3200" b="1" kern="100" dirty="0">
                <a:solidFill>
                  <a:srgbClr val="FF0000"/>
                </a:solidFill>
                <a:latin typeface="Calibri"/>
                <a:ea typeface="DengXian"/>
                <a:cs typeface="Times New Roman"/>
              </a:rPr>
              <a:t>          1</a:t>
            </a:r>
            <a:r>
              <a:rPr lang="zh-CN" altLang="en-US" sz="3200" b="1" kern="100" dirty="0">
                <a:solidFill>
                  <a:srgbClr val="FF0000"/>
                </a:solidFill>
                <a:latin typeface="Calibri"/>
                <a:ea typeface="DengXian"/>
                <a:cs typeface="Times New Roman"/>
              </a:rPr>
              <a:t>、了解听众。</a:t>
            </a:r>
            <a:endParaRPr lang="en-CA" sz="3200" b="1" kern="100" dirty="0">
              <a:solidFill>
                <a:srgbClr val="FF0000"/>
              </a:solidFill>
              <a:latin typeface="Calibri"/>
              <a:ea typeface="DengXian"/>
              <a:cs typeface="Times New Roman"/>
            </a:endParaRPr>
          </a:p>
          <a:p>
            <a:pPr marL="0" marR="0" indent="804863">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了解听众是指当时的听众。只有了解了当时的听众是谁，经文对当时的听众有什么意义，我们才能进一步知道经文对我们今天有什么意思。</a:t>
            </a:r>
            <a:endParaRPr lang="en-CA" sz="3200" b="1" kern="100" dirty="0">
              <a:solidFill>
                <a:schemeClr val="tx1"/>
              </a:solidFill>
              <a:latin typeface="Calibri"/>
              <a:ea typeface="DengXian"/>
              <a:cs typeface="Times New Roman"/>
            </a:endParaRPr>
          </a:p>
          <a:p>
            <a:pPr marL="0" marR="0" indent="804863">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对于好撒玛利亚人的比喻来说，当时的听众就是</a:t>
            </a:r>
            <a:r>
              <a:rPr lang="zh-CN" altLang="en-US" sz="3200" b="1" kern="100" dirty="0">
                <a:solidFill>
                  <a:srgbClr val="FF0000"/>
                </a:solidFill>
                <a:latin typeface="KaiTi" panose="02010609060101010101" pitchFamily="49" charset="-122"/>
                <a:ea typeface="KaiTi" panose="02010609060101010101" pitchFamily="49" charset="-122"/>
                <a:cs typeface="Times New Roman"/>
              </a:rPr>
              <a:t>“那人”</a:t>
            </a:r>
            <a:r>
              <a:rPr lang="zh-CN" altLang="en-US" sz="3200" b="1" kern="100" dirty="0">
                <a:solidFill>
                  <a:schemeClr val="tx1"/>
                </a:solidFill>
                <a:latin typeface="Calibri"/>
                <a:ea typeface="DengXian"/>
                <a:cs typeface="Times New Roman"/>
              </a:rPr>
              <a:t>，或那个律法师，当然也包括</a:t>
            </a:r>
            <a:r>
              <a:rPr lang="zh-CN" altLang="en-US" sz="3200" b="1" kern="100" dirty="0">
                <a:solidFill>
                  <a:srgbClr val="FF0000"/>
                </a:solidFill>
                <a:latin typeface="Calibri"/>
                <a:ea typeface="DengXian"/>
                <a:cs typeface="Times New Roman"/>
              </a:rPr>
              <a:t>当时在场的门徒</a:t>
            </a:r>
            <a:r>
              <a:rPr lang="zh-CN" altLang="en-US" sz="3200" b="1" kern="100" dirty="0">
                <a:solidFill>
                  <a:schemeClr val="tx1"/>
                </a:solidFill>
                <a:latin typeface="Calibri"/>
                <a:ea typeface="DengXian"/>
                <a:cs typeface="Times New Roman"/>
              </a:rPr>
              <a:t>。</a:t>
            </a:r>
            <a:endParaRPr lang="en-CA" sz="32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10</a:t>
            </a:fld>
            <a:endParaRPr lang="en-US" altLang="zh-CN" dirty="0">
              <a:solidFill>
                <a:srgbClr val="55554A"/>
              </a:solidFill>
            </a:endParaRPr>
          </a:p>
        </p:txBody>
      </p:sp>
    </p:spTree>
    <p:extLst>
      <p:ext uri="{BB962C8B-B14F-4D97-AF65-F5344CB8AC3E}">
        <p14:creationId xmlns:p14="http://schemas.microsoft.com/office/powerpoint/2010/main" val="4149131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3600" b="1" dirty="0">
                <a:solidFill>
                  <a:srgbClr val="FF0000"/>
                </a:solidFill>
                <a:effectLst/>
                <a:latin typeface="+mn-ea"/>
                <a:cs typeface="Times New Roman"/>
              </a:rPr>
              <a:t>一、“谁是我的邻舍”和耶稣的比喻</a:t>
            </a:r>
            <a:endParaRPr lang="zh-CN" altLang="en-US" sz="3600" dirty="0">
              <a:solidFill>
                <a:srgbClr val="FF0000"/>
              </a:solidFill>
              <a:latin typeface="+mn-ea"/>
            </a:endParaRPr>
          </a:p>
        </p:txBody>
      </p:sp>
      <p:sp>
        <p:nvSpPr>
          <p:cNvPr id="3" name="内容占位符 2"/>
          <p:cNvSpPr>
            <a:spLocks noGrp="1"/>
          </p:cNvSpPr>
          <p:nvPr>
            <p:ph idx="1"/>
          </p:nvPr>
        </p:nvSpPr>
        <p:spPr>
          <a:xfrm>
            <a:off x="1" y="1123950"/>
            <a:ext cx="9131300" cy="4019550"/>
          </a:xfrm>
        </p:spPr>
        <p:txBody>
          <a:bodyPr/>
          <a:lstStyle/>
          <a:p>
            <a:pPr marL="0" indent="0">
              <a:lnSpc>
                <a:spcPct val="107000"/>
              </a:lnSpc>
              <a:spcBef>
                <a:spcPts val="600"/>
              </a:spcBef>
              <a:spcAft>
                <a:spcPts val="600"/>
              </a:spcAft>
              <a:buNone/>
            </a:pPr>
            <a:r>
              <a:rPr lang="en-US" altLang="zh-CN" sz="3200" kern="100" dirty="0">
                <a:solidFill>
                  <a:schemeClr val="tx1"/>
                </a:solidFill>
                <a:latin typeface="Calibri"/>
                <a:ea typeface="DengXian"/>
                <a:cs typeface="Times New Roman"/>
              </a:rPr>
              <a:t>         </a:t>
            </a:r>
            <a:r>
              <a:rPr lang="en-US" altLang="zh-CN" sz="3200" b="1" kern="100" dirty="0">
                <a:solidFill>
                  <a:srgbClr val="FF0000"/>
                </a:solidFill>
                <a:latin typeface="Calibri"/>
                <a:ea typeface="DengXian"/>
                <a:cs typeface="Times New Roman"/>
              </a:rPr>
              <a:t>2</a:t>
            </a:r>
            <a:r>
              <a:rPr lang="zh-CN" altLang="en-US" sz="3200" b="1" kern="100" dirty="0">
                <a:solidFill>
                  <a:srgbClr val="FF0000"/>
                </a:solidFill>
                <a:latin typeface="Calibri"/>
                <a:ea typeface="DengXian"/>
                <a:cs typeface="Times New Roman"/>
              </a:rPr>
              <a:t>、了解关联点。</a:t>
            </a:r>
            <a:endParaRPr lang="en-CA" sz="3200" b="1" kern="100" dirty="0">
              <a:solidFill>
                <a:srgbClr val="FF0000"/>
              </a:solidFill>
              <a:latin typeface="Calibri"/>
              <a:ea typeface="DengXian"/>
              <a:cs typeface="Times New Roman"/>
            </a:endParaRPr>
          </a:p>
          <a:p>
            <a:pPr marL="0" marR="0" indent="804863">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所谓关联点就是比喻吸引当时听众的部分，使听众与比喻产生某方面的认同。</a:t>
            </a:r>
            <a:endParaRPr lang="en-CA" sz="3200" b="1" kern="100" dirty="0">
              <a:solidFill>
                <a:schemeClr val="tx1"/>
              </a:solidFill>
              <a:latin typeface="Calibri"/>
              <a:ea typeface="DengXian"/>
              <a:cs typeface="Times New Roman"/>
            </a:endParaRPr>
          </a:p>
          <a:p>
            <a:pPr marL="0" marR="0" indent="804863">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对好撒玛利亚人的比喻来说，关联点就是：</a:t>
            </a:r>
            <a:endParaRPr lang="en-CA" sz="3200" b="1" kern="100" dirty="0">
              <a:solidFill>
                <a:schemeClr val="tx1"/>
              </a:solidFill>
              <a:latin typeface="Calibri"/>
              <a:ea typeface="DengXian"/>
              <a:cs typeface="Times New Roman"/>
            </a:endParaRPr>
          </a:p>
          <a:p>
            <a:pPr marL="0" marR="0" indent="804863">
              <a:lnSpc>
                <a:spcPct val="107000"/>
              </a:lnSpc>
              <a:spcBef>
                <a:spcPts val="600"/>
              </a:spcBef>
              <a:spcAft>
                <a:spcPts val="600"/>
              </a:spcAft>
              <a:buNone/>
            </a:pPr>
            <a:r>
              <a:rPr lang="zh-CN" altLang="en-US" sz="3200" b="1" kern="100" dirty="0">
                <a:solidFill>
                  <a:srgbClr val="2E24FC"/>
                </a:solidFill>
                <a:latin typeface="Calibri"/>
                <a:ea typeface="DengXian"/>
                <a:cs typeface="Times New Roman"/>
              </a:rPr>
              <a:t>对于比喻中那个落难的人，遇见的人应采取怎样的态度，才算遵守了第二诫命？</a:t>
            </a:r>
            <a:endParaRPr lang="en-CA" sz="3200" b="1" kern="100" dirty="0">
              <a:solidFill>
                <a:srgbClr val="2E24FC"/>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11</a:t>
            </a:fld>
            <a:endParaRPr lang="en-US" altLang="zh-CN" dirty="0">
              <a:solidFill>
                <a:srgbClr val="55554A"/>
              </a:solidFill>
            </a:endParaRPr>
          </a:p>
        </p:txBody>
      </p:sp>
    </p:spTree>
    <p:extLst>
      <p:ext uri="{BB962C8B-B14F-4D97-AF65-F5344CB8AC3E}">
        <p14:creationId xmlns:p14="http://schemas.microsoft.com/office/powerpoint/2010/main" val="41491313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3600" b="1" dirty="0">
                <a:solidFill>
                  <a:srgbClr val="FF0000"/>
                </a:solidFill>
                <a:effectLst/>
                <a:latin typeface="+mn-ea"/>
                <a:cs typeface="Times New Roman"/>
              </a:rPr>
              <a:t>一、“谁是我的邻舍”和耶稣的比喻</a:t>
            </a:r>
            <a:endParaRPr lang="zh-CN" altLang="en-US" sz="3600" dirty="0">
              <a:solidFill>
                <a:srgbClr val="FF0000"/>
              </a:solidFill>
              <a:latin typeface="+mn-ea"/>
            </a:endParaRPr>
          </a:p>
        </p:txBody>
      </p:sp>
      <p:sp>
        <p:nvSpPr>
          <p:cNvPr id="3" name="内容占位符 2"/>
          <p:cNvSpPr>
            <a:spLocks noGrp="1"/>
          </p:cNvSpPr>
          <p:nvPr>
            <p:ph idx="1"/>
          </p:nvPr>
        </p:nvSpPr>
        <p:spPr>
          <a:xfrm>
            <a:off x="1" y="1123950"/>
            <a:ext cx="9131300" cy="4019550"/>
          </a:xfrm>
        </p:spPr>
        <p:txBody>
          <a:bodyPr/>
          <a:lstStyle/>
          <a:p>
            <a:pPr marL="0" marR="0" indent="804863">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这个关联点又包括了三个要素：</a:t>
            </a:r>
            <a:endParaRPr lang="en-CA" sz="3200" b="1" kern="100" dirty="0">
              <a:solidFill>
                <a:schemeClr val="tx1"/>
              </a:solidFill>
              <a:latin typeface="Calibri"/>
              <a:ea typeface="DengXian"/>
              <a:cs typeface="Times New Roman"/>
            </a:endParaRPr>
          </a:p>
          <a:p>
            <a:pPr marL="514350" indent="-514350">
              <a:lnSpc>
                <a:spcPct val="107000"/>
              </a:lnSpc>
              <a:spcBef>
                <a:spcPts val="600"/>
              </a:spcBef>
              <a:spcAft>
                <a:spcPts val="600"/>
              </a:spcAft>
              <a:buFont typeface="+mj-lt"/>
              <a:buAutoNum type="arabicParenR"/>
            </a:pPr>
            <a:r>
              <a:rPr lang="zh-CN" altLang="en-US" sz="3200" b="1" kern="100" dirty="0">
                <a:solidFill>
                  <a:schemeClr val="tx1"/>
                </a:solidFill>
                <a:latin typeface="Calibri"/>
                <a:ea typeface="DengXian"/>
                <a:cs typeface="Times New Roman"/>
              </a:rPr>
              <a:t>落入强盗手中的人；</a:t>
            </a:r>
            <a:endParaRPr lang="en-CA" sz="3200" b="1" kern="100" dirty="0">
              <a:solidFill>
                <a:schemeClr val="tx1"/>
              </a:solidFill>
              <a:latin typeface="Calibri"/>
              <a:ea typeface="DengXian"/>
              <a:cs typeface="Times New Roman"/>
            </a:endParaRPr>
          </a:p>
          <a:p>
            <a:pPr marL="514350" indent="-514350">
              <a:lnSpc>
                <a:spcPct val="107000"/>
              </a:lnSpc>
              <a:spcBef>
                <a:spcPts val="600"/>
              </a:spcBef>
              <a:spcAft>
                <a:spcPts val="600"/>
              </a:spcAft>
              <a:buFont typeface="+mj-lt"/>
              <a:buAutoNum type="arabicParenR"/>
            </a:pPr>
            <a:r>
              <a:rPr lang="zh-CN" altLang="en-US" sz="3200" b="1" kern="100" dirty="0">
                <a:solidFill>
                  <a:schemeClr val="tx1"/>
                </a:solidFill>
                <a:latin typeface="Calibri"/>
                <a:ea typeface="DengXian"/>
                <a:cs typeface="Times New Roman"/>
              </a:rPr>
              <a:t>那两个从另一边走过的人，即祭司和利未人，他们属于同一类人，即在圣殿里的事奉者，他们避开了落难者；</a:t>
            </a:r>
            <a:endParaRPr lang="en-CA" sz="3200" b="1" kern="100" dirty="0">
              <a:solidFill>
                <a:schemeClr val="tx1"/>
              </a:solidFill>
              <a:latin typeface="Calibri"/>
              <a:ea typeface="DengXian"/>
              <a:cs typeface="Times New Roman"/>
            </a:endParaRPr>
          </a:p>
          <a:p>
            <a:pPr marL="514350" indent="-514350">
              <a:lnSpc>
                <a:spcPct val="107000"/>
              </a:lnSpc>
              <a:spcBef>
                <a:spcPts val="600"/>
              </a:spcBef>
              <a:spcAft>
                <a:spcPts val="600"/>
              </a:spcAft>
              <a:buFont typeface="+mj-lt"/>
              <a:buAutoNum type="arabicParenR"/>
            </a:pPr>
            <a:r>
              <a:rPr lang="zh-CN" altLang="en-US" sz="3200" b="1" kern="100" dirty="0">
                <a:solidFill>
                  <a:schemeClr val="tx1"/>
                </a:solidFill>
                <a:latin typeface="Calibri"/>
                <a:ea typeface="DengXian"/>
                <a:cs typeface="Times New Roman"/>
              </a:rPr>
              <a:t>撒玛利亚人；他帮助了落难者。</a:t>
            </a:r>
            <a:endParaRPr lang="en-CA" sz="32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12</a:t>
            </a:fld>
            <a:endParaRPr lang="en-US" altLang="zh-CN" dirty="0">
              <a:solidFill>
                <a:srgbClr val="55554A"/>
              </a:solidFill>
            </a:endParaRPr>
          </a:p>
        </p:txBody>
      </p:sp>
    </p:spTree>
    <p:extLst>
      <p:ext uri="{BB962C8B-B14F-4D97-AF65-F5344CB8AC3E}">
        <p14:creationId xmlns:p14="http://schemas.microsoft.com/office/powerpoint/2010/main" val="41491313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3600" b="1" dirty="0">
                <a:solidFill>
                  <a:srgbClr val="FF0000"/>
                </a:solidFill>
                <a:effectLst/>
                <a:latin typeface="+mn-ea"/>
                <a:cs typeface="Times New Roman"/>
              </a:rPr>
              <a:t>一、“谁是我的邻舍”和耶稣的比喻</a:t>
            </a:r>
            <a:endParaRPr lang="zh-CN" altLang="en-US" sz="3600" dirty="0">
              <a:solidFill>
                <a:srgbClr val="FF0000"/>
              </a:solidFill>
              <a:latin typeface="+mn-ea"/>
            </a:endParaRPr>
          </a:p>
        </p:txBody>
      </p:sp>
      <p:sp>
        <p:nvSpPr>
          <p:cNvPr id="3" name="内容占位符 2"/>
          <p:cNvSpPr>
            <a:spLocks noGrp="1"/>
          </p:cNvSpPr>
          <p:nvPr>
            <p:ph idx="1"/>
          </p:nvPr>
        </p:nvSpPr>
        <p:spPr>
          <a:xfrm>
            <a:off x="1" y="1047750"/>
            <a:ext cx="9131300" cy="4095750"/>
          </a:xfrm>
        </p:spPr>
        <p:txBody>
          <a:bodyPr/>
          <a:lstStyle/>
          <a:p>
            <a:pPr marL="0" indent="0">
              <a:spcBef>
                <a:spcPts val="600"/>
              </a:spcBef>
              <a:spcAft>
                <a:spcPts val="0"/>
              </a:spcAft>
              <a:buNone/>
            </a:pPr>
            <a:r>
              <a:rPr lang="en-US" altLang="zh-CN" sz="2800" b="1" kern="100" dirty="0">
                <a:solidFill>
                  <a:srgbClr val="FF0000"/>
                </a:solidFill>
                <a:latin typeface="Calibri"/>
                <a:ea typeface="DengXian"/>
                <a:cs typeface="Times New Roman"/>
              </a:rPr>
              <a:t>          3</a:t>
            </a:r>
            <a:r>
              <a:rPr lang="zh-CN" altLang="en-US" sz="2800" b="1" kern="100" dirty="0">
                <a:solidFill>
                  <a:srgbClr val="FF0000"/>
                </a:solidFill>
                <a:latin typeface="Calibri"/>
                <a:ea typeface="DengXian"/>
                <a:cs typeface="Times New Roman"/>
              </a:rPr>
              <a:t>、了解重点。</a:t>
            </a:r>
            <a:endParaRPr lang="en-CA" sz="2800" b="1" kern="100" dirty="0">
              <a:solidFill>
                <a:srgbClr val="FF0000"/>
              </a:solidFill>
              <a:latin typeface="Calibri"/>
              <a:ea typeface="DengXian"/>
              <a:cs typeface="Times New Roman"/>
            </a:endParaRPr>
          </a:p>
          <a:p>
            <a:pPr marL="0" marR="0" indent="685800">
              <a:spcBef>
                <a:spcPts val="600"/>
              </a:spcBef>
              <a:spcAft>
                <a:spcPts val="0"/>
              </a:spcAft>
              <a:buNone/>
            </a:pPr>
            <a:r>
              <a:rPr lang="zh-CN" altLang="en-US" sz="2800" b="1" kern="100" dirty="0">
                <a:solidFill>
                  <a:schemeClr val="tx1"/>
                </a:solidFill>
                <a:latin typeface="Calibri"/>
                <a:ea typeface="DengXian"/>
                <a:cs typeface="Times New Roman"/>
              </a:rPr>
              <a:t>比喻的重点是要确定是</a:t>
            </a:r>
            <a:r>
              <a:rPr lang="zh-CN" altLang="en-US" sz="2800" b="1" kern="100" dirty="0">
                <a:solidFill>
                  <a:srgbClr val="FF0000"/>
                </a:solidFill>
                <a:latin typeface="Calibri"/>
                <a:ea typeface="DengXian"/>
                <a:cs typeface="Times New Roman"/>
              </a:rPr>
              <a:t>什么信息</a:t>
            </a:r>
            <a:r>
              <a:rPr lang="zh-CN" altLang="en-US" sz="2800" b="1" kern="100" dirty="0">
                <a:solidFill>
                  <a:schemeClr val="tx1"/>
                </a:solidFill>
                <a:latin typeface="Calibri"/>
                <a:ea typeface="DengXian"/>
                <a:cs typeface="Times New Roman"/>
              </a:rPr>
              <a:t>使得当时在场的听众</a:t>
            </a:r>
            <a:r>
              <a:rPr lang="zh-CN" altLang="en-US" sz="2800" b="1" kern="100" dirty="0">
                <a:solidFill>
                  <a:srgbClr val="FF0000"/>
                </a:solidFill>
                <a:latin typeface="Calibri"/>
                <a:ea typeface="DengXian"/>
                <a:cs typeface="Times New Roman"/>
              </a:rPr>
              <a:t>被触动</a:t>
            </a:r>
            <a:r>
              <a:rPr lang="zh-CN" altLang="en-US" sz="2800" b="1" kern="100" dirty="0">
                <a:solidFill>
                  <a:schemeClr val="tx1"/>
                </a:solidFill>
                <a:latin typeface="Calibri"/>
                <a:ea typeface="DengXian"/>
                <a:cs typeface="Times New Roman"/>
              </a:rPr>
              <a:t>，或</a:t>
            </a:r>
            <a:r>
              <a:rPr lang="zh-CN" altLang="en-US" sz="2800" b="1" kern="100" dirty="0">
                <a:solidFill>
                  <a:srgbClr val="FF0000"/>
                </a:solidFill>
                <a:latin typeface="Calibri"/>
                <a:ea typeface="DengXian"/>
                <a:cs typeface="Times New Roman"/>
              </a:rPr>
              <a:t>受到冲击</a:t>
            </a:r>
            <a:r>
              <a:rPr lang="zh-CN" altLang="en-US" sz="2800" b="1" kern="100" dirty="0">
                <a:solidFill>
                  <a:schemeClr val="tx1"/>
                </a:solidFill>
                <a:latin typeface="Calibri"/>
                <a:ea typeface="DengXian"/>
                <a:cs typeface="Times New Roman"/>
              </a:rPr>
              <a:t>或</a:t>
            </a:r>
            <a:r>
              <a:rPr lang="zh-CN" altLang="en-US" sz="2800" b="1" kern="100" dirty="0">
                <a:solidFill>
                  <a:srgbClr val="FF0000"/>
                </a:solidFill>
                <a:latin typeface="Calibri"/>
                <a:ea typeface="DengXian"/>
                <a:cs typeface="Times New Roman"/>
              </a:rPr>
              <a:t>被冒犯</a:t>
            </a:r>
            <a:r>
              <a:rPr lang="zh-CN" altLang="en-US" sz="2800" b="1" kern="100" dirty="0">
                <a:solidFill>
                  <a:schemeClr val="tx1"/>
                </a:solidFill>
                <a:latin typeface="Calibri"/>
                <a:ea typeface="DengXian"/>
                <a:cs typeface="Times New Roman"/>
              </a:rPr>
              <a:t>，并且</a:t>
            </a:r>
            <a:r>
              <a:rPr lang="zh-CN" altLang="en-US" sz="2800" b="1" kern="100" dirty="0">
                <a:solidFill>
                  <a:srgbClr val="FF0000"/>
                </a:solidFill>
                <a:latin typeface="Calibri"/>
                <a:ea typeface="DengXian"/>
                <a:cs typeface="Times New Roman"/>
              </a:rPr>
              <a:t>产生了回应</a:t>
            </a:r>
            <a:r>
              <a:rPr lang="zh-CN" altLang="en-US" sz="2800" b="1" kern="100" dirty="0">
                <a:solidFill>
                  <a:schemeClr val="tx1"/>
                </a:solidFill>
                <a:latin typeface="Calibri"/>
                <a:ea typeface="DengXian"/>
                <a:cs typeface="Times New Roman"/>
              </a:rPr>
              <a:t>，或</a:t>
            </a:r>
            <a:r>
              <a:rPr lang="zh-CN" altLang="en-US" sz="2800" b="1" kern="100" dirty="0">
                <a:solidFill>
                  <a:srgbClr val="FF0000"/>
                </a:solidFill>
                <a:latin typeface="Calibri"/>
                <a:ea typeface="DengXian"/>
                <a:cs typeface="Times New Roman"/>
              </a:rPr>
              <a:t>悔改（正面的回应）</a:t>
            </a:r>
            <a:r>
              <a:rPr lang="zh-CN" altLang="en-US" sz="2800" b="1" kern="100" dirty="0">
                <a:solidFill>
                  <a:schemeClr val="tx1"/>
                </a:solidFill>
                <a:latin typeface="Calibri"/>
                <a:ea typeface="DengXian"/>
                <a:cs typeface="Times New Roman"/>
              </a:rPr>
              <a:t>或</a:t>
            </a:r>
            <a:r>
              <a:rPr lang="zh-CN" altLang="en-US" sz="2800" b="1" kern="100" dirty="0">
                <a:solidFill>
                  <a:srgbClr val="FF0000"/>
                </a:solidFill>
                <a:latin typeface="Calibri"/>
                <a:ea typeface="DengXian"/>
                <a:cs typeface="Times New Roman"/>
              </a:rPr>
              <a:t>敌意（负面的回应）</a:t>
            </a:r>
            <a:r>
              <a:rPr lang="zh-CN" altLang="en-US" sz="2800" b="1" kern="100" dirty="0">
                <a:solidFill>
                  <a:schemeClr val="tx1"/>
                </a:solidFill>
                <a:latin typeface="Calibri"/>
                <a:ea typeface="DengXian"/>
                <a:cs typeface="Times New Roman"/>
              </a:rPr>
              <a:t>。</a:t>
            </a:r>
            <a:endParaRPr lang="en-CA" sz="2800" b="1" kern="100" dirty="0">
              <a:solidFill>
                <a:schemeClr val="tx1"/>
              </a:solidFill>
              <a:latin typeface="Calibri"/>
              <a:ea typeface="DengXian"/>
              <a:cs typeface="Times New Roman"/>
            </a:endParaRPr>
          </a:p>
          <a:p>
            <a:pPr marL="0" marR="0" indent="685800">
              <a:spcBef>
                <a:spcPts val="600"/>
              </a:spcBef>
              <a:spcAft>
                <a:spcPts val="0"/>
              </a:spcAft>
              <a:buNone/>
            </a:pPr>
            <a:r>
              <a:rPr lang="zh-CN" altLang="en-US" sz="2800" b="1" kern="100" dirty="0">
                <a:solidFill>
                  <a:schemeClr val="tx1"/>
                </a:solidFill>
                <a:latin typeface="Calibri"/>
                <a:ea typeface="DengXian"/>
                <a:cs typeface="Times New Roman"/>
              </a:rPr>
              <a:t>简而言之，比喻的重点就是比喻针对在场听众说了什么，使他们被触动。</a:t>
            </a:r>
            <a:endParaRPr lang="en-CA" sz="2800" b="1" kern="100" dirty="0">
              <a:solidFill>
                <a:schemeClr val="tx1"/>
              </a:solidFill>
              <a:latin typeface="Calibri"/>
              <a:ea typeface="DengXian"/>
              <a:cs typeface="Times New Roman"/>
            </a:endParaRPr>
          </a:p>
          <a:p>
            <a:pPr marL="0" marR="0" indent="685800">
              <a:spcBef>
                <a:spcPts val="600"/>
              </a:spcBef>
              <a:spcAft>
                <a:spcPts val="0"/>
              </a:spcAft>
              <a:buNone/>
            </a:pPr>
            <a:r>
              <a:rPr lang="zh-CN" altLang="en-US" sz="2800" b="1" kern="100" dirty="0">
                <a:solidFill>
                  <a:schemeClr val="tx1"/>
                </a:solidFill>
                <a:latin typeface="Calibri"/>
                <a:ea typeface="DengXian"/>
                <a:cs typeface="Times New Roman"/>
              </a:rPr>
              <a:t>对于好撒玛利亚人的比喻来说，这个比喻其实有两个重点，或者严格地说，有</a:t>
            </a:r>
            <a:r>
              <a:rPr lang="zh-CN" altLang="en-US" sz="2800" b="1" kern="100" dirty="0">
                <a:solidFill>
                  <a:srgbClr val="FF0000"/>
                </a:solidFill>
                <a:latin typeface="Calibri"/>
                <a:ea typeface="DengXian"/>
                <a:cs typeface="Times New Roman"/>
              </a:rPr>
              <a:t>双重重点</a:t>
            </a:r>
            <a:r>
              <a:rPr lang="zh-CN" altLang="en-US" sz="2800" b="1" kern="100" dirty="0">
                <a:solidFill>
                  <a:schemeClr val="tx1"/>
                </a:solidFill>
                <a:latin typeface="Calibri"/>
                <a:ea typeface="DengXian"/>
                <a:cs typeface="Times New Roman"/>
              </a:rPr>
              <a:t>：一个</a:t>
            </a:r>
            <a:r>
              <a:rPr lang="zh-CN" altLang="en-US" sz="2800" b="1" kern="100" dirty="0">
                <a:solidFill>
                  <a:srgbClr val="FF0000"/>
                </a:solidFill>
                <a:latin typeface="Calibri"/>
                <a:ea typeface="DengXian"/>
                <a:cs typeface="Times New Roman"/>
              </a:rPr>
              <a:t>表面的重点</a:t>
            </a:r>
            <a:r>
              <a:rPr lang="zh-CN" altLang="en-US" sz="2800" b="1" kern="100" dirty="0">
                <a:solidFill>
                  <a:schemeClr val="tx1"/>
                </a:solidFill>
                <a:latin typeface="Calibri"/>
                <a:ea typeface="DengXian"/>
                <a:cs typeface="Times New Roman"/>
              </a:rPr>
              <a:t>和一个</a:t>
            </a:r>
            <a:r>
              <a:rPr lang="zh-CN" altLang="en-US" sz="2800" b="1" kern="100" dirty="0">
                <a:solidFill>
                  <a:srgbClr val="FF0000"/>
                </a:solidFill>
                <a:latin typeface="Calibri"/>
                <a:ea typeface="DengXian"/>
                <a:cs typeface="Times New Roman"/>
              </a:rPr>
              <a:t>深层的重点</a:t>
            </a:r>
            <a:r>
              <a:rPr lang="zh-CN" altLang="en-US" sz="2800" b="1" kern="100" dirty="0">
                <a:solidFill>
                  <a:schemeClr val="tx1"/>
                </a:solidFill>
                <a:latin typeface="Calibri"/>
                <a:ea typeface="DengXian"/>
                <a:cs typeface="Times New Roman"/>
              </a:rPr>
              <a:t>。</a:t>
            </a:r>
            <a:endParaRPr lang="en-CA" sz="28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13</a:t>
            </a:fld>
            <a:endParaRPr lang="en-US" altLang="zh-CN" dirty="0">
              <a:solidFill>
                <a:srgbClr val="55554A"/>
              </a:solidFill>
            </a:endParaRPr>
          </a:p>
        </p:txBody>
      </p:sp>
    </p:spTree>
    <p:extLst>
      <p:ext uri="{BB962C8B-B14F-4D97-AF65-F5344CB8AC3E}">
        <p14:creationId xmlns:p14="http://schemas.microsoft.com/office/powerpoint/2010/main" val="41491313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3600" b="1" dirty="0">
                <a:solidFill>
                  <a:srgbClr val="FF0000"/>
                </a:solidFill>
                <a:effectLst/>
                <a:latin typeface="+mn-ea"/>
                <a:cs typeface="Times New Roman"/>
              </a:rPr>
              <a:t>一、“谁是我的邻舍”和耶稣的比喻</a:t>
            </a:r>
            <a:endParaRPr lang="zh-CN" altLang="en-US" sz="3600" dirty="0">
              <a:solidFill>
                <a:srgbClr val="FF0000"/>
              </a:solidFill>
              <a:latin typeface="+mn-ea"/>
            </a:endParaRPr>
          </a:p>
        </p:txBody>
      </p:sp>
      <p:sp>
        <p:nvSpPr>
          <p:cNvPr id="3" name="内容占位符 2"/>
          <p:cNvSpPr>
            <a:spLocks noGrp="1"/>
          </p:cNvSpPr>
          <p:nvPr>
            <p:ph idx="1"/>
          </p:nvPr>
        </p:nvSpPr>
        <p:spPr>
          <a:xfrm>
            <a:off x="1" y="1123950"/>
            <a:ext cx="9131300" cy="4019550"/>
          </a:xfrm>
        </p:spPr>
        <p:txBody>
          <a:bodyPr/>
          <a:lstStyle/>
          <a:p>
            <a:pPr marL="0" marR="0" indent="744538">
              <a:lnSpc>
                <a:spcPct val="107000"/>
              </a:lnSpc>
              <a:spcBef>
                <a:spcPts val="600"/>
              </a:spcBef>
              <a:spcAft>
                <a:spcPts val="600"/>
              </a:spcAft>
              <a:buNone/>
            </a:pPr>
            <a:r>
              <a:rPr lang="zh-CN" altLang="en-US" sz="3000" b="1" kern="100" dirty="0" smtClean="0">
                <a:solidFill>
                  <a:srgbClr val="2E24FC"/>
                </a:solidFill>
                <a:latin typeface="Calibri"/>
                <a:ea typeface="DengXian"/>
                <a:cs typeface="Times New Roman"/>
              </a:rPr>
              <a:t>（</a:t>
            </a:r>
            <a:r>
              <a:rPr lang="en-US" sz="3000" b="1" kern="100" dirty="0">
                <a:solidFill>
                  <a:srgbClr val="2E24FC"/>
                </a:solidFill>
                <a:latin typeface="DengXian"/>
                <a:ea typeface="DengXian"/>
                <a:cs typeface="Times New Roman"/>
              </a:rPr>
              <a:t>1</a:t>
            </a:r>
            <a:r>
              <a:rPr lang="zh-CN" altLang="en-US" sz="3000" b="1" kern="100" dirty="0">
                <a:solidFill>
                  <a:srgbClr val="2E24FC"/>
                </a:solidFill>
                <a:latin typeface="Calibri"/>
                <a:ea typeface="DengXian"/>
                <a:cs typeface="Times New Roman"/>
              </a:rPr>
              <a:t>）表面的重点是：</a:t>
            </a:r>
            <a:r>
              <a:rPr lang="zh-CN" altLang="en-US" sz="3000" b="1" kern="100" dirty="0">
                <a:solidFill>
                  <a:srgbClr val="FF0000"/>
                </a:solidFill>
                <a:latin typeface="Calibri"/>
                <a:ea typeface="DengXian"/>
                <a:cs typeface="Times New Roman"/>
              </a:rPr>
              <a:t>耶稣通过这个比喻来说明，当遇到有需要的人时，何种态度是遵守了第二诫命，何种态度没有遵守。很显然，那个撒玛利亚人遵守了，而祭司和利未人却没有。</a:t>
            </a:r>
            <a:endParaRPr lang="en-CA" sz="3000" kern="100" dirty="0">
              <a:latin typeface="Calibri"/>
              <a:ea typeface="DengXian"/>
              <a:cs typeface="Times New Roman"/>
            </a:endParaRPr>
          </a:p>
          <a:p>
            <a:pPr marL="0" marR="0" indent="739775">
              <a:lnSpc>
                <a:spcPct val="107000"/>
              </a:lnSpc>
              <a:spcBef>
                <a:spcPts val="600"/>
              </a:spcBef>
              <a:spcAft>
                <a:spcPts val="600"/>
              </a:spcAft>
              <a:buNone/>
            </a:pPr>
            <a:r>
              <a:rPr lang="zh-CN" altLang="en-US" sz="3000" b="1" kern="100" dirty="0">
                <a:solidFill>
                  <a:schemeClr val="tx1"/>
                </a:solidFill>
                <a:latin typeface="Calibri"/>
                <a:ea typeface="DengXian"/>
                <a:cs typeface="Times New Roman"/>
              </a:rPr>
              <a:t>颇具讽刺意味的是，祭司和利未人都是在圣殿里事奉神的人，本应比撒玛利亚人</a:t>
            </a:r>
            <a:r>
              <a:rPr lang="en-US" altLang="zh-CN" sz="3000" b="1" kern="100" dirty="0">
                <a:solidFill>
                  <a:schemeClr val="tx1"/>
                </a:solidFill>
                <a:latin typeface="Calibri"/>
                <a:ea typeface="DengXian"/>
                <a:cs typeface="Times New Roman"/>
              </a:rPr>
              <a:t>——</a:t>
            </a:r>
            <a:r>
              <a:rPr lang="zh-CN" altLang="en-US" sz="3000" b="1" kern="100" dirty="0">
                <a:solidFill>
                  <a:schemeClr val="tx1"/>
                </a:solidFill>
                <a:latin typeface="Calibri"/>
                <a:ea typeface="DengXian"/>
                <a:cs typeface="Times New Roman"/>
              </a:rPr>
              <a:t>他们不懂律法</a:t>
            </a:r>
            <a:r>
              <a:rPr lang="en-US" altLang="zh-CN" sz="3000" b="1" kern="100" dirty="0">
                <a:solidFill>
                  <a:schemeClr val="tx1"/>
                </a:solidFill>
                <a:latin typeface="Calibri"/>
                <a:ea typeface="DengXian"/>
                <a:cs typeface="Times New Roman"/>
              </a:rPr>
              <a:t>——</a:t>
            </a:r>
            <a:r>
              <a:rPr lang="zh-CN" altLang="en-US" sz="3000" b="1" kern="100" dirty="0">
                <a:solidFill>
                  <a:schemeClr val="tx1"/>
                </a:solidFill>
                <a:latin typeface="Calibri"/>
                <a:ea typeface="DengXian"/>
                <a:cs typeface="Times New Roman"/>
              </a:rPr>
              <a:t>更懂律法，却在遵行律法上还比不上一个不懂律法的撒玛利亚人。</a:t>
            </a:r>
            <a:endParaRPr lang="en-CA" sz="30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14</a:t>
            </a:fld>
            <a:endParaRPr lang="en-US" altLang="zh-CN" dirty="0">
              <a:solidFill>
                <a:srgbClr val="55554A"/>
              </a:solidFill>
            </a:endParaRPr>
          </a:p>
        </p:txBody>
      </p:sp>
    </p:spTree>
    <p:extLst>
      <p:ext uri="{BB962C8B-B14F-4D97-AF65-F5344CB8AC3E}">
        <p14:creationId xmlns:p14="http://schemas.microsoft.com/office/powerpoint/2010/main" val="41491313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3600" b="1" dirty="0">
                <a:solidFill>
                  <a:srgbClr val="FF0000"/>
                </a:solidFill>
                <a:effectLst/>
                <a:latin typeface="+mn-ea"/>
                <a:cs typeface="Times New Roman"/>
              </a:rPr>
              <a:t>一、“谁是我的邻舍”和耶稣的比喻</a:t>
            </a:r>
            <a:endParaRPr lang="zh-CN" altLang="en-US" sz="3600" dirty="0">
              <a:solidFill>
                <a:srgbClr val="FF0000"/>
              </a:solidFill>
              <a:latin typeface="+mn-ea"/>
            </a:endParaRPr>
          </a:p>
        </p:txBody>
      </p:sp>
      <p:sp>
        <p:nvSpPr>
          <p:cNvPr id="3" name="内容占位符 2"/>
          <p:cNvSpPr>
            <a:spLocks noGrp="1"/>
          </p:cNvSpPr>
          <p:nvPr>
            <p:ph idx="1"/>
          </p:nvPr>
        </p:nvSpPr>
        <p:spPr>
          <a:xfrm>
            <a:off x="1" y="1123950"/>
            <a:ext cx="9131300" cy="4019550"/>
          </a:xfrm>
        </p:spPr>
        <p:txBody>
          <a:bodyPr/>
          <a:lstStyle/>
          <a:p>
            <a:pPr marL="0" marR="0" indent="798513">
              <a:lnSpc>
                <a:spcPct val="107000"/>
              </a:lnSpc>
              <a:spcBef>
                <a:spcPts val="600"/>
              </a:spcBef>
              <a:spcAft>
                <a:spcPts val="600"/>
              </a:spcAft>
              <a:buNone/>
            </a:pPr>
            <a:r>
              <a:rPr lang="zh-CN" altLang="en-US" sz="3200" b="1" kern="100" dirty="0" smtClean="0">
                <a:solidFill>
                  <a:schemeClr val="tx1"/>
                </a:solidFill>
                <a:latin typeface="Calibri"/>
                <a:ea typeface="DengXian"/>
                <a:cs typeface="Times New Roman"/>
              </a:rPr>
              <a:t>（</a:t>
            </a:r>
            <a:r>
              <a:rPr lang="en-US" sz="3200" b="1" kern="100" dirty="0">
                <a:solidFill>
                  <a:schemeClr val="tx1"/>
                </a:solidFill>
                <a:latin typeface="DengXian"/>
                <a:ea typeface="DengXian"/>
                <a:cs typeface="Times New Roman"/>
              </a:rPr>
              <a:t>2</a:t>
            </a:r>
            <a:r>
              <a:rPr lang="zh-CN" altLang="en-US" sz="3200" b="1" kern="100" dirty="0">
                <a:solidFill>
                  <a:schemeClr val="tx1"/>
                </a:solidFill>
                <a:latin typeface="Calibri"/>
                <a:ea typeface="DengXian"/>
                <a:cs typeface="Times New Roman"/>
              </a:rPr>
              <a:t>）找到深层的重点却要困难许多，我们要格外注意圣经留给读者的线索；这样的线索共有三条，</a:t>
            </a:r>
            <a:r>
              <a:rPr lang="zh-CN" altLang="en-US" sz="3200" b="1" kern="100" dirty="0">
                <a:solidFill>
                  <a:srgbClr val="FF0000"/>
                </a:solidFill>
                <a:latin typeface="Calibri"/>
                <a:ea typeface="DengXian"/>
                <a:cs typeface="Times New Roman"/>
              </a:rPr>
              <a:t>第一条线索</a:t>
            </a:r>
            <a:r>
              <a:rPr lang="zh-CN" altLang="en-US" sz="3200" b="1" kern="100" dirty="0">
                <a:solidFill>
                  <a:schemeClr val="tx1"/>
                </a:solidFill>
                <a:latin typeface="Calibri"/>
                <a:ea typeface="DengXian"/>
                <a:cs typeface="Times New Roman"/>
              </a:rPr>
              <a:t>是在第</a:t>
            </a:r>
            <a:r>
              <a:rPr lang="en-US" sz="3200" b="1" kern="100" dirty="0">
                <a:solidFill>
                  <a:schemeClr val="tx1"/>
                </a:solidFill>
                <a:latin typeface="DengXian"/>
                <a:ea typeface="DengXian"/>
                <a:cs typeface="Times New Roman"/>
              </a:rPr>
              <a:t>29</a:t>
            </a:r>
            <a:r>
              <a:rPr lang="zh-CN" altLang="en-US" sz="3200" b="1" kern="100" dirty="0">
                <a:solidFill>
                  <a:schemeClr val="tx1"/>
                </a:solidFill>
                <a:latin typeface="Calibri"/>
                <a:ea typeface="DengXian"/>
                <a:cs typeface="Times New Roman"/>
              </a:rPr>
              <a:t>节，一开始就点出</a:t>
            </a:r>
            <a:r>
              <a:rPr lang="zh-CN" altLang="en-US" sz="3200" b="1" kern="100" dirty="0">
                <a:solidFill>
                  <a:srgbClr val="FF0000"/>
                </a:solidFill>
                <a:latin typeface="Calibri"/>
                <a:ea typeface="KaiTi"/>
                <a:cs typeface="Times New Roman"/>
              </a:rPr>
              <a:t>“那人要显明自己有理”</a:t>
            </a:r>
            <a:r>
              <a:rPr lang="zh-CN" altLang="en-US" sz="3200" b="1" kern="100" dirty="0">
                <a:solidFill>
                  <a:schemeClr val="tx1"/>
                </a:solidFill>
                <a:latin typeface="Calibri"/>
                <a:ea typeface="KaiTi"/>
                <a:cs typeface="Times New Roman"/>
              </a:rPr>
              <a:t>，</a:t>
            </a:r>
            <a:r>
              <a:rPr lang="zh-CN" altLang="en-US" sz="3200" b="1" kern="100" dirty="0">
                <a:solidFill>
                  <a:schemeClr val="tx1"/>
                </a:solidFill>
                <a:latin typeface="Calibri"/>
                <a:ea typeface="DengXian"/>
                <a:cs typeface="Times New Roman"/>
              </a:rPr>
              <a:t>其中</a:t>
            </a:r>
            <a:r>
              <a:rPr lang="zh-CN" altLang="en-US" sz="3200" b="1" kern="100" dirty="0">
                <a:solidFill>
                  <a:srgbClr val="FF0000"/>
                </a:solidFill>
                <a:latin typeface="Calibri"/>
                <a:ea typeface="KaiTi"/>
                <a:cs typeface="Times New Roman"/>
              </a:rPr>
              <a:t>“有理”</a:t>
            </a:r>
            <a:r>
              <a:rPr lang="zh-CN" altLang="en-US" sz="3200" b="1" kern="100" dirty="0">
                <a:solidFill>
                  <a:schemeClr val="tx1"/>
                </a:solidFill>
                <a:latin typeface="Calibri"/>
                <a:ea typeface="DengXian"/>
                <a:cs typeface="Times New Roman"/>
              </a:rPr>
              <a:t>在原文中是</a:t>
            </a:r>
            <a:r>
              <a:rPr lang="zh-CN" altLang="en-US" sz="3200" b="1" kern="100" dirty="0">
                <a:solidFill>
                  <a:srgbClr val="FF0000"/>
                </a:solidFill>
                <a:latin typeface="Calibri"/>
                <a:ea typeface="KaiTi"/>
                <a:cs typeface="Times New Roman"/>
              </a:rPr>
              <a:t>“有义”</a:t>
            </a:r>
            <a:r>
              <a:rPr lang="zh-CN" altLang="en-US" sz="3200" b="1" kern="100" dirty="0">
                <a:solidFill>
                  <a:schemeClr val="tx1"/>
                </a:solidFill>
                <a:latin typeface="Calibri"/>
                <a:ea typeface="DengXian"/>
                <a:cs typeface="Times New Roman"/>
              </a:rPr>
              <a:t>，这分句的意思是</a:t>
            </a:r>
            <a:r>
              <a:rPr lang="zh-CN" altLang="en-US" sz="3200" b="1" kern="100" dirty="0">
                <a:solidFill>
                  <a:srgbClr val="FF0000"/>
                </a:solidFill>
                <a:latin typeface="Calibri"/>
                <a:ea typeface="KaiTi"/>
                <a:cs typeface="Times New Roman"/>
              </a:rPr>
              <a:t>“那人要显明自己有义”</a:t>
            </a:r>
            <a:r>
              <a:rPr lang="zh-CN" altLang="en-US" sz="3200" b="1" kern="100" dirty="0">
                <a:solidFill>
                  <a:schemeClr val="tx1"/>
                </a:solidFill>
                <a:latin typeface="Calibri"/>
                <a:ea typeface="KaiTi"/>
                <a:cs typeface="Times New Roman"/>
              </a:rPr>
              <a:t>，</a:t>
            </a:r>
            <a:r>
              <a:rPr lang="zh-CN" altLang="en-US" sz="3200" b="1" kern="100" dirty="0">
                <a:solidFill>
                  <a:schemeClr val="tx1"/>
                </a:solidFill>
                <a:latin typeface="Calibri"/>
                <a:ea typeface="DengXian"/>
                <a:cs typeface="Times New Roman"/>
              </a:rPr>
              <a:t>也就是他</a:t>
            </a:r>
            <a:r>
              <a:rPr lang="zh-CN" altLang="en-US" sz="3200" b="1" kern="100" dirty="0">
                <a:solidFill>
                  <a:srgbClr val="2E24FC"/>
                </a:solidFill>
                <a:latin typeface="Calibri"/>
                <a:ea typeface="DengXian"/>
                <a:cs typeface="Times New Roman"/>
              </a:rPr>
              <a:t>自以为义</a:t>
            </a:r>
            <a:r>
              <a:rPr lang="zh-CN" altLang="en-US" sz="3200" b="1" kern="100" dirty="0">
                <a:solidFill>
                  <a:schemeClr val="tx1"/>
                </a:solidFill>
                <a:latin typeface="Calibri"/>
                <a:ea typeface="DengXian"/>
                <a:cs typeface="Times New Roman"/>
              </a:rPr>
              <a:t>。</a:t>
            </a:r>
            <a:endParaRPr lang="en-CA" sz="3200" b="1" kern="100" dirty="0">
              <a:solidFill>
                <a:schemeClr val="tx1"/>
              </a:solidFill>
              <a:latin typeface="Calibri"/>
              <a:ea typeface="DengXian"/>
              <a:cs typeface="Times New Roman"/>
            </a:endParaRPr>
          </a:p>
          <a:p>
            <a:pPr marL="0" marR="0" indent="804863">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第二条线索把我们带到比喻第二小段。</a:t>
            </a:r>
            <a:endParaRPr lang="en-CA" sz="32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15</a:t>
            </a:fld>
            <a:endParaRPr lang="en-US" altLang="zh-CN" dirty="0">
              <a:solidFill>
                <a:srgbClr val="55554A"/>
              </a:solidFill>
            </a:endParaRPr>
          </a:p>
        </p:txBody>
      </p:sp>
    </p:spTree>
    <p:extLst>
      <p:ext uri="{BB962C8B-B14F-4D97-AF65-F5344CB8AC3E}">
        <p14:creationId xmlns:p14="http://schemas.microsoft.com/office/powerpoint/2010/main" val="41491313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二、比喻的深层重点</a:t>
            </a:r>
            <a:endParaRPr lang="zh-CN" altLang="en-US" sz="3600" dirty="0">
              <a:solidFill>
                <a:srgbClr val="FF0000"/>
              </a:solidFill>
              <a:latin typeface="+mn-ea"/>
            </a:endParaRPr>
          </a:p>
        </p:txBody>
      </p:sp>
      <p:sp>
        <p:nvSpPr>
          <p:cNvPr id="3" name="内容占位符 2"/>
          <p:cNvSpPr>
            <a:spLocks noGrp="1"/>
          </p:cNvSpPr>
          <p:nvPr>
            <p:ph idx="1"/>
          </p:nvPr>
        </p:nvSpPr>
        <p:spPr>
          <a:xfrm>
            <a:off x="0" y="1123950"/>
            <a:ext cx="9131300" cy="4019550"/>
          </a:xfrm>
        </p:spPr>
        <p:txBody>
          <a:bodyPr/>
          <a:lstStyle/>
          <a:p>
            <a:pPr marL="0" marR="0" indent="0">
              <a:lnSpc>
                <a:spcPct val="107000"/>
              </a:lnSpc>
              <a:spcBef>
                <a:spcPts val="600"/>
              </a:spcBef>
              <a:spcAft>
                <a:spcPts val="600"/>
              </a:spcAft>
              <a:buNone/>
            </a:pPr>
            <a:r>
              <a:rPr lang="en-US" altLang="zh-CN" sz="2800" b="1" kern="100" dirty="0">
                <a:solidFill>
                  <a:schemeClr val="tx1"/>
                </a:solidFill>
                <a:latin typeface="Calibri"/>
                <a:ea typeface="KaiTi"/>
                <a:cs typeface="Times New Roman"/>
              </a:rPr>
              <a:t>	</a:t>
            </a:r>
            <a:r>
              <a:rPr lang="zh-CN" altLang="en-US" sz="2800" b="1" kern="100" dirty="0">
                <a:solidFill>
                  <a:schemeClr val="tx1"/>
                </a:solidFill>
                <a:latin typeface="Calibri"/>
                <a:ea typeface="KaiTi"/>
                <a:cs typeface="Times New Roman"/>
              </a:rPr>
              <a:t>路十</a:t>
            </a:r>
            <a:r>
              <a:rPr lang="en-US" sz="2800" b="1" kern="100" dirty="0">
                <a:solidFill>
                  <a:schemeClr val="tx1"/>
                </a:solidFill>
                <a:latin typeface="KaiTi"/>
                <a:ea typeface="DengXian"/>
                <a:cs typeface="Times New Roman"/>
              </a:rPr>
              <a:t>36-37</a:t>
            </a:r>
            <a:r>
              <a:rPr lang="zh-CN" altLang="en-US" sz="2800" b="1" kern="100" dirty="0">
                <a:solidFill>
                  <a:schemeClr val="tx1"/>
                </a:solidFill>
                <a:latin typeface="Calibri"/>
                <a:ea typeface="KaiTi"/>
                <a:cs typeface="Times New Roman"/>
              </a:rPr>
              <a:t>：</a:t>
            </a:r>
            <a:r>
              <a:rPr lang="zh-CN" altLang="en-US" sz="2800" b="1" kern="100" dirty="0">
                <a:solidFill>
                  <a:srgbClr val="FF0000"/>
                </a:solidFill>
                <a:latin typeface="Calibri"/>
                <a:ea typeface="KaiTi"/>
                <a:cs typeface="Times New Roman"/>
              </a:rPr>
              <a:t>“‘你想，这三个人哪一个是落在强盗手中的邻舍呢？’他说：‘是怜悯他的。’耶稣说：‘你去照样行吧。’”</a:t>
            </a:r>
            <a:endParaRPr lang="en-CA" sz="2800" kern="100" dirty="0">
              <a:solidFill>
                <a:srgbClr val="FF0000"/>
              </a:solidFill>
              <a:latin typeface="Calibri"/>
              <a:ea typeface="DengXian"/>
              <a:cs typeface="Times New Roman"/>
            </a:endParaRPr>
          </a:p>
          <a:p>
            <a:pPr marL="0" marR="0" indent="739775">
              <a:spcBef>
                <a:spcPts val="600"/>
              </a:spcBef>
              <a:spcAft>
                <a:spcPts val="600"/>
              </a:spcAft>
              <a:buNone/>
            </a:pPr>
            <a:r>
              <a:rPr lang="zh-CN" altLang="en-US" sz="2800" b="1" kern="100" dirty="0">
                <a:solidFill>
                  <a:schemeClr val="tx1"/>
                </a:solidFill>
                <a:latin typeface="Calibri"/>
                <a:ea typeface="DengXian"/>
                <a:cs typeface="Times New Roman"/>
              </a:rPr>
              <a:t>请注意耶稣在这里改动了律法师原来问的问题。</a:t>
            </a:r>
            <a:endParaRPr lang="en-CA" sz="2800" b="1" kern="100" dirty="0">
              <a:solidFill>
                <a:schemeClr val="tx1"/>
              </a:solidFill>
              <a:latin typeface="Calibri"/>
              <a:ea typeface="DengXian"/>
              <a:cs typeface="Times New Roman"/>
            </a:endParaRPr>
          </a:p>
          <a:p>
            <a:pPr marL="0" marR="0" indent="739775">
              <a:spcBef>
                <a:spcPts val="600"/>
              </a:spcBef>
              <a:spcAft>
                <a:spcPts val="600"/>
              </a:spcAft>
              <a:buNone/>
            </a:pPr>
            <a:r>
              <a:rPr lang="zh-CN" altLang="en-US" sz="2800" b="1" kern="100" dirty="0">
                <a:solidFill>
                  <a:schemeClr val="tx1"/>
                </a:solidFill>
                <a:latin typeface="Calibri"/>
                <a:ea typeface="DengXian"/>
                <a:cs typeface="Times New Roman"/>
              </a:rPr>
              <a:t>律法师原来问的问题是：谁是我的邻舍？</a:t>
            </a:r>
            <a:r>
              <a:rPr lang="zh-CN" altLang="en-US" sz="2800" b="1" kern="100" dirty="0">
                <a:solidFill>
                  <a:srgbClr val="FF0000"/>
                </a:solidFill>
                <a:latin typeface="Calibri"/>
                <a:ea typeface="DengXian"/>
                <a:cs typeface="Times New Roman"/>
              </a:rPr>
              <a:t>“我”</a:t>
            </a:r>
            <a:r>
              <a:rPr lang="zh-CN" altLang="en-US" sz="2800" b="1" kern="100" dirty="0">
                <a:solidFill>
                  <a:schemeClr val="tx1"/>
                </a:solidFill>
                <a:latin typeface="Calibri"/>
                <a:ea typeface="DengXian"/>
                <a:cs typeface="Times New Roman"/>
              </a:rPr>
              <a:t>是指律法师本人。</a:t>
            </a:r>
            <a:endParaRPr lang="en-CA" sz="2800" b="1" kern="100" dirty="0">
              <a:solidFill>
                <a:schemeClr val="tx1"/>
              </a:solidFill>
              <a:latin typeface="Calibri"/>
              <a:ea typeface="DengXian"/>
              <a:cs typeface="Times New Roman"/>
            </a:endParaRPr>
          </a:p>
          <a:p>
            <a:pPr marL="0" marR="0" indent="739775">
              <a:spcBef>
                <a:spcPts val="600"/>
              </a:spcBef>
              <a:spcAft>
                <a:spcPts val="600"/>
              </a:spcAft>
              <a:buNone/>
            </a:pPr>
            <a:r>
              <a:rPr lang="zh-CN" altLang="en-US" sz="2800" b="1" kern="100" dirty="0">
                <a:solidFill>
                  <a:schemeClr val="tx1"/>
                </a:solidFill>
                <a:latin typeface="Calibri"/>
                <a:ea typeface="DengXian"/>
                <a:cs typeface="Times New Roman"/>
              </a:rPr>
              <a:t>而耶稣却把它改成了：谁是那个落难者的邻舍呢？   而</a:t>
            </a:r>
            <a:r>
              <a:rPr lang="zh-CN" altLang="en-US" sz="2800" b="1" kern="100" dirty="0">
                <a:solidFill>
                  <a:srgbClr val="FF0000"/>
                </a:solidFill>
                <a:latin typeface="Calibri"/>
                <a:ea typeface="DengXian"/>
                <a:cs typeface="Times New Roman"/>
              </a:rPr>
              <a:t>“落难者”</a:t>
            </a:r>
            <a:r>
              <a:rPr lang="zh-CN" altLang="en-US" sz="2800" b="1" kern="100" dirty="0">
                <a:solidFill>
                  <a:schemeClr val="tx1"/>
                </a:solidFill>
                <a:latin typeface="Calibri"/>
                <a:ea typeface="DengXian"/>
                <a:cs typeface="Times New Roman"/>
              </a:rPr>
              <a:t>大概率是一个普通的犹太人。</a:t>
            </a:r>
            <a:endParaRPr lang="en-CA" sz="28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16</a:t>
            </a:fld>
            <a:endParaRPr lang="en-US" altLang="zh-CN" dirty="0">
              <a:solidFill>
                <a:srgbClr val="55554A"/>
              </a:solidFill>
            </a:endParaRPr>
          </a:p>
        </p:txBody>
      </p:sp>
    </p:spTree>
    <p:extLst>
      <p:ext uri="{BB962C8B-B14F-4D97-AF65-F5344CB8AC3E}">
        <p14:creationId xmlns:p14="http://schemas.microsoft.com/office/powerpoint/2010/main" val="41491313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二、比喻的深层重点</a:t>
            </a:r>
            <a:endParaRPr lang="zh-CN" altLang="en-US" sz="3600" dirty="0">
              <a:solidFill>
                <a:srgbClr val="FF0000"/>
              </a:solidFill>
              <a:latin typeface="+mn-ea"/>
            </a:endParaRPr>
          </a:p>
        </p:txBody>
      </p:sp>
      <p:sp>
        <p:nvSpPr>
          <p:cNvPr id="3" name="内容占位符 2"/>
          <p:cNvSpPr>
            <a:spLocks noGrp="1"/>
          </p:cNvSpPr>
          <p:nvPr>
            <p:ph idx="1"/>
          </p:nvPr>
        </p:nvSpPr>
        <p:spPr>
          <a:xfrm>
            <a:off x="0" y="1123950"/>
            <a:ext cx="9131300" cy="4019550"/>
          </a:xfrm>
        </p:spPr>
        <p:txBody>
          <a:bodyPr/>
          <a:lstStyle/>
          <a:p>
            <a:pPr marL="0" marR="0" indent="804863">
              <a:spcBef>
                <a:spcPts val="600"/>
              </a:spcBef>
              <a:spcAft>
                <a:spcPts val="600"/>
              </a:spcAft>
              <a:buNone/>
            </a:pPr>
            <a:r>
              <a:rPr lang="zh-CN" altLang="en-US" sz="3200" b="1" kern="100" dirty="0">
                <a:solidFill>
                  <a:schemeClr val="tx1"/>
                </a:solidFill>
                <a:latin typeface="Calibri"/>
                <a:ea typeface="DengXian"/>
                <a:cs typeface="Times New Roman"/>
              </a:rPr>
              <a:t>请问耶稣是有意还是无意地改动了律法师的问题？答案是耶稣有意为之。</a:t>
            </a:r>
            <a:endParaRPr lang="en-CA" sz="3200" b="1" kern="100" dirty="0">
              <a:solidFill>
                <a:schemeClr val="tx1"/>
              </a:solidFill>
              <a:latin typeface="Calibri"/>
              <a:ea typeface="DengXian"/>
              <a:cs typeface="Times New Roman"/>
            </a:endParaRPr>
          </a:p>
          <a:p>
            <a:pPr marL="0" marR="0" indent="804863">
              <a:spcBef>
                <a:spcPts val="600"/>
              </a:spcBef>
              <a:spcAft>
                <a:spcPts val="600"/>
              </a:spcAft>
              <a:buNone/>
            </a:pPr>
            <a:r>
              <a:rPr lang="zh-CN" altLang="en-US" sz="3200" b="1" kern="100" dirty="0">
                <a:solidFill>
                  <a:schemeClr val="tx1"/>
                </a:solidFill>
                <a:latin typeface="Calibri"/>
                <a:ea typeface="DengXian"/>
                <a:cs typeface="Times New Roman"/>
              </a:rPr>
              <a:t>然而耶稣为什么要改动律法师原来的问题呢？</a:t>
            </a:r>
            <a:endParaRPr lang="en-CA" sz="3200" b="1" kern="100" dirty="0">
              <a:solidFill>
                <a:schemeClr val="tx1"/>
              </a:solidFill>
              <a:latin typeface="Calibri"/>
              <a:ea typeface="DengXian"/>
              <a:cs typeface="Times New Roman"/>
            </a:endParaRPr>
          </a:p>
          <a:p>
            <a:pPr marL="0" marR="0" indent="804863">
              <a:spcBef>
                <a:spcPts val="600"/>
              </a:spcBef>
              <a:spcAft>
                <a:spcPts val="600"/>
              </a:spcAft>
              <a:buNone/>
            </a:pPr>
            <a:r>
              <a:rPr lang="zh-CN" altLang="en-US" sz="3200" b="1" kern="100" dirty="0">
                <a:solidFill>
                  <a:schemeClr val="tx1"/>
                </a:solidFill>
                <a:latin typeface="Calibri"/>
                <a:ea typeface="DengXian"/>
                <a:cs typeface="Times New Roman"/>
              </a:rPr>
              <a:t>这个问题其实正好为我们提供了第二条线索。在回答这个问题之前我们先来看第三条线索。</a:t>
            </a:r>
            <a:endParaRPr lang="en-CA" sz="3200" b="1" kern="100" dirty="0">
              <a:solidFill>
                <a:schemeClr val="tx1"/>
              </a:solidFill>
              <a:latin typeface="Calibri"/>
              <a:ea typeface="DengXian"/>
              <a:cs typeface="Times New Roman"/>
            </a:endParaRPr>
          </a:p>
          <a:p>
            <a:pPr marL="0" marR="0" indent="804863">
              <a:spcBef>
                <a:spcPts val="600"/>
              </a:spcBef>
              <a:spcAft>
                <a:spcPts val="600"/>
              </a:spcAft>
              <a:buNone/>
            </a:pPr>
            <a:r>
              <a:rPr lang="zh-CN" altLang="en-US" sz="3200" b="1" kern="100" dirty="0">
                <a:solidFill>
                  <a:schemeClr val="tx1"/>
                </a:solidFill>
                <a:latin typeface="Calibri"/>
                <a:ea typeface="DengXian"/>
                <a:cs typeface="Times New Roman"/>
              </a:rPr>
              <a:t>第三条线索是在第</a:t>
            </a:r>
            <a:r>
              <a:rPr lang="en-US" sz="3200" b="1" kern="100" dirty="0">
                <a:solidFill>
                  <a:schemeClr val="tx1"/>
                </a:solidFill>
                <a:latin typeface="DengXian"/>
                <a:ea typeface="DengXian"/>
                <a:cs typeface="Times New Roman"/>
              </a:rPr>
              <a:t>37</a:t>
            </a:r>
            <a:r>
              <a:rPr lang="zh-CN" altLang="en-US" sz="3200" b="1" kern="100" dirty="0">
                <a:solidFill>
                  <a:schemeClr val="tx1"/>
                </a:solidFill>
                <a:latin typeface="Calibri"/>
                <a:ea typeface="DengXian"/>
                <a:cs typeface="Times New Roman"/>
              </a:rPr>
              <a:t>节上半节，律法师说：</a:t>
            </a:r>
            <a:r>
              <a:rPr lang="zh-CN" altLang="en-US" sz="3200" b="1" kern="100" dirty="0">
                <a:solidFill>
                  <a:srgbClr val="FF0000"/>
                </a:solidFill>
                <a:latin typeface="Calibri"/>
                <a:ea typeface="KaiTi"/>
                <a:cs typeface="Times New Roman"/>
              </a:rPr>
              <a:t>“是怜悯他的。”</a:t>
            </a:r>
            <a:endParaRPr lang="en-CA" sz="3200" b="1" kern="100" dirty="0">
              <a:solidFill>
                <a:srgbClr val="FF0000"/>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17</a:t>
            </a:fld>
            <a:endParaRPr lang="en-US" altLang="zh-CN" dirty="0">
              <a:solidFill>
                <a:srgbClr val="55554A"/>
              </a:solidFill>
            </a:endParaRPr>
          </a:p>
        </p:txBody>
      </p:sp>
    </p:spTree>
    <p:extLst>
      <p:ext uri="{BB962C8B-B14F-4D97-AF65-F5344CB8AC3E}">
        <p14:creationId xmlns:p14="http://schemas.microsoft.com/office/powerpoint/2010/main" val="494431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二、比喻的深层重点</a:t>
            </a:r>
            <a:endParaRPr lang="zh-CN" altLang="en-US" sz="3600" dirty="0">
              <a:solidFill>
                <a:srgbClr val="FF0000"/>
              </a:solidFill>
              <a:latin typeface="+mn-ea"/>
            </a:endParaRPr>
          </a:p>
        </p:txBody>
      </p:sp>
      <p:sp>
        <p:nvSpPr>
          <p:cNvPr id="3" name="内容占位符 2"/>
          <p:cNvSpPr>
            <a:spLocks noGrp="1"/>
          </p:cNvSpPr>
          <p:nvPr>
            <p:ph idx="1"/>
          </p:nvPr>
        </p:nvSpPr>
        <p:spPr>
          <a:xfrm>
            <a:off x="0" y="1200150"/>
            <a:ext cx="9131300" cy="3943350"/>
          </a:xfrm>
        </p:spPr>
        <p:txBody>
          <a:bodyPr/>
          <a:lstStyle/>
          <a:p>
            <a:pPr marL="0" marR="0" indent="804863">
              <a:spcBef>
                <a:spcPts val="600"/>
              </a:spcBef>
              <a:spcAft>
                <a:spcPts val="0"/>
              </a:spcAft>
              <a:buNone/>
            </a:pPr>
            <a:r>
              <a:rPr lang="zh-CN" altLang="en-US" sz="3000" b="1" kern="100" dirty="0">
                <a:solidFill>
                  <a:schemeClr val="tx1"/>
                </a:solidFill>
                <a:latin typeface="Calibri"/>
                <a:ea typeface="DengXian"/>
                <a:cs typeface="Times New Roman"/>
              </a:rPr>
              <a:t>在这里，你必须了解法利赛人对撒玛利亚人有多么轻视，甚至远远超过他们对祭司和利未人的轻视！</a:t>
            </a:r>
            <a:endParaRPr lang="en-CA" sz="3000" b="1" kern="100" dirty="0">
              <a:solidFill>
                <a:schemeClr val="tx1"/>
              </a:solidFill>
              <a:latin typeface="Calibri"/>
              <a:ea typeface="DengXian"/>
              <a:cs typeface="Times New Roman"/>
            </a:endParaRPr>
          </a:p>
          <a:p>
            <a:pPr marL="0" marR="0" indent="804863">
              <a:spcBef>
                <a:spcPts val="600"/>
              </a:spcBef>
              <a:spcAft>
                <a:spcPts val="0"/>
              </a:spcAft>
              <a:buNone/>
            </a:pPr>
            <a:r>
              <a:rPr lang="zh-CN" altLang="en-US" sz="3000" b="1" kern="100" dirty="0">
                <a:solidFill>
                  <a:schemeClr val="tx1"/>
                </a:solidFill>
                <a:latin typeface="Calibri"/>
                <a:ea typeface="DengXian"/>
                <a:cs typeface="Times New Roman"/>
              </a:rPr>
              <a:t>原来，犹太人与撒玛利亚人之间的仇恨和敌视由来已久。</a:t>
            </a:r>
            <a:endParaRPr lang="en-CA" sz="3000" b="1" kern="100" dirty="0">
              <a:solidFill>
                <a:schemeClr val="tx1"/>
              </a:solidFill>
              <a:latin typeface="Calibri"/>
              <a:ea typeface="DengXian"/>
              <a:cs typeface="Times New Roman"/>
            </a:endParaRPr>
          </a:p>
          <a:p>
            <a:pPr marL="0" marR="0" indent="804863">
              <a:spcBef>
                <a:spcPts val="600"/>
              </a:spcBef>
              <a:spcAft>
                <a:spcPts val="0"/>
              </a:spcAft>
              <a:buNone/>
            </a:pPr>
            <a:r>
              <a:rPr lang="zh-CN" altLang="en-US" sz="3000" b="1" kern="100" dirty="0">
                <a:solidFill>
                  <a:schemeClr val="tx1"/>
                </a:solidFill>
                <a:latin typeface="Calibri"/>
                <a:ea typeface="DengXian"/>
                <a:cs typeface="Times New Roman"/>
              </a:rPr>
              <a:t>犹太人视自己为亚伯拉罕的纯正后裔，看不起撒玛利亚人这混血的种族，因撒玛利亚人是北国以色列人与外族人通婚的后裔，正如今日的墨西哥人也是混血儿。</a:t>
            </a:r>
            <a:endParaRPr lang="en-CA" sz="30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18</a:t>
            </a:fld>
            <a:endParaRPr lang="en-US" altLang="zh-CN" dirty="0">
              <a:solidFill>
                <a:srgbClr val="55554A"/>
              </a:solidFill>
            </a:endParaRPr>
          </a:p>
        </p:txBody>
      </p:sp>
    </p:spTree>
    <p:extLst>
      <p:ext uri="{BB962C8B-B14F-4D97-AF65-F5344CB8AC3E}">
        <p14:creationId xmlns:p14="http://schemas.microsoft.com/office/powerpoint/2010/main" val="494431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二、比喻的深层重点</a:t>
            </a:r>
            <a:endParaRPr lang="zh-CN" altLang="en-US" sz="3600" dirty="0">
              <a:solidFill>
                <a:srgbClr val="FF0000"/>
              </a:solidFill>
              <a:latin typeface="+mn-ea"/>
            </a:endParaRPr>
          </a:p>
        </p:txBody>
      </p:sp>
      <p:sp>
        <p:nvSpPr>
          <p:cNvPr id="3" name="内容占位符 2"/>
          <p:cNvSpPr>
            <a:spLocks noGrp="1"/>
          </p:cNvSpPr>
          <p:nvPr>
            <p:ph idx="1"/>
          </p:nvPr>
        </p:nvSpPr>
        <p:spPr>
          <a:xfrm>
            <a:off x="0" y="1200150"/>
            <a:ext cx="9131300" cy="3943350"/>
          </a:xfrm>
        </p:spPr>
        <p:txBody>
          <a:bodyPr/>
          <a:lstStyle/>
          <a:p>
            <a:pPr marL="0" marR="0" indent="914400">
              <a:lnSpc>
                <a:spcPct val="107000"/>
              </a:lnSpc>
              <a:spcBef>
                <a:spcPts val="600"/>
              </a:spcBef>
              <a:spcAft>
                <a:spcPts val="600"/>
              </a:spcAft>
              <a:buNone/>
            </a:pPr>
            <a:r>
              <a:rPr lang="zh-CN" altLang="en-US" sz="3600" b="1" kern="100" dirty="0">
                <a:solidFill>
                  <a:schemeClr val="tx1"/>
                </a:solidFill>
                <a:latin typeface="Calibri"/>
                <a:ea typeface="DengXian"/>
                <a:cs typeface="Times New Roman"/>
              </a:rPr>
              <a:t>请注意第三条线索里的一个细节：律法师最后甚至连撒玛利亚人这个词都不愿说出口。耶稣在第</a:t>
            </a:r>
            <a:r>
              <a:rPr lang="en-US" sz="3600" b="1" kern="100" dirty="0">
                <a:solidFill>
                  <a:schemeClr val="tx1"/>
                </a:solidFill>
                <a:latin typeface="DengXian"/>
                <a:ea typeface="DengXian"/>
                <a:cs typeface="Times New Roman"/>
              </a:rPr>
              <a:t>36</a:t>
            </a:r>
            <a:r>
              <a:rPr lang="zh-CN" altLang="en-US" sz="3600" b="1" kern="100" dirty="0">
                <a:solidFill>
                  <a:schemeClr val="tx1"/>
                </a:solidFill>
                <a:latin typeface="Calibri"/>
                <a:ea typeface="DengXian"/>
                <a:cs typeface="Times New Roman"/>
              </a:rPr>
              <a:t>节所问问题的答案显然是</a:t>
            </a:r>
            <a:r>
              <a:rPr lang="zh-CN" altLang="en-US" sz="3600" b="1" kern="100" dirty="0">
                <a:solidFill>
                  <a:srgbClr val="FF0000"/>
                </a:solidFill>
                <a:latin typeface="KaiTi" panose="02010609060101010101" pitchFamily="49" charset="-122"/>
                <a:ea typeface="KaiTi" panose="02010609060101010101" pitchFamily="49" charset="-122"/>
                <a:cs typeface="Times New Roman"/>
              </a:rPr>
              <a:t>“撒玛利亚人”</a:t>
            </a:r>
            <a:r>
              <a:rPr lang="zh-CN" altLang="en-US" sz="3600" b="1" kern="100" dirty="0">
                <a:solidFill>
                  <a:schemeClr val="tx1"/>
                </a:solidFill>
                <a:latin typeface="Calibri"/>
                <a:ea typeface="DengXian"/>
                <a:cs typeface="Times New Roman"/>
              </a:rPr>
              <a:t>，但律法师却只说</a:t>
            </a:r>
            <a:r>
              <a:rPr lang="zh-CN" altLang="en-US" sz="3600" b="1" kern="100" dirty="0">
                <a:solidFill>
                  <a:srgbClr val="FF0000"/>
                </a:solidFill>
                <a:latin typeface="Calibri"/>
                <a:ea typeface="DengXian"/>
                <a:cs typeface="Times New Roman"/>
              </a:rPr>
              <a:t>“</a:t>
            </a:r>
            <a:r>
              <a:rPr lang="zh-CN" altLang="en-US" sz="3600" b="1" kern="100" dirty="0">
                <a:solidFill>
                  <a:srgbClr val="FF0000"/>
                </a:solidFill>
                <a:latin typeface="Calibri"/>
                <a:ea typeface="KaiTi"/>
                <a:cs typeface="Times New Roman"/>
              </a:rPr>
              <a:t>是怜悯他（那个落难者）的。”</a:t>
            </a:r>
            <a:r>
              <a:rPr lang="zh-CN" altLang="en-US" sz="3600" b="1" kern="100" dirty="0">
                <a:solidFill>
                  <a:schemeClr val="tx1"/>
                </a:solidFill>
                <a:latin typeface="Calibri"/>
                <a:ea typeface="DengXian"/>
                <a:cs typeface="Times New Roman"/>
              </a:rPr>
              <a:t>由此可见律法师对撒玛利亚人多么鄙视。</a:t>
            </a:r>
            <a:endParaRPr lang="en-CA" sz="3600" b="1" kern="100" dirty="0">
              <a:solidFill>
                <a:schemeClr val="tx1"/>
              </a:solidFill>
              <a:latin typeface="Calibri"/>
              <a:ea typeface="DengXian"/>
              <a:cs typeface="Times New Roman"/>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19</a:t>
            </a:fld>
            <a:endParaRPr lang="en-US" altLang="zh-CN" dirty="0">
              <a:solidFill>
                <a:srgbClr val="55554A"/>
              </a:solidFill>
            </a:endParaRPr>
          </a:p>
        </p:txBody>
      </p:sp>
    </p:spTree>
    <p:extLst>
      <p:ext uri="{BB962C8B-B14F-4D97-AF65-F5344CB8AC3E}">
        <p14:creationId xmlns:p14="http://schemas.microsoft.com/office/powerpoint/2010/main" val="49443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xmlns="" id="{5B42D47E-4DAD-B215-337E-939E00CA2B85}"/>
              </a:ext>
            </a:extLst>
          </p:cNvPr>
          <p:cNvSpPr>
            <a:spLocks noGrp="1"/>
          </p:cNvSpPr>
          <p:nvPr>
            <p:ph idx="1"/>
          </p:nvPr>
        </p:nvSpPr>
        <p:spPr>
          <a:xfrm>
            <a:off x="0" y="1200150"/>
            <a:ext cx="9135035" cy="3943350"/>
          </a:xfrm>
        </p:spPr>
        <p:txBody>
          <a:bodyPr/>
          <a:lstStyle/>
          <a:p>
            <a:pPr marL="0" marR="0" indent="739775">
              <a:spcBef>
                <a:spcPts val="600"/>
              </a:spcBef>
              <a:spcAft>
                <a:spcPts val="600"/>
              </a:spcAft>
              <a:buNone/>
            </a:pPr>
            <a:r>
              <a:rPr lang="zh-CN" altLang="en-US" sz="2800" b="1" kern="100" dirty="0">
                <a:solidFill>
                  <a:schemeClr val="tx1"/>
                </a:solidFill>
                <a:latin typeface="Calibri"/>
                <a:ea typeface="DengXian"/>
                <a:cs typeface="Times New Roman"/>
              </a:rPr>
              <a:t>我们在尊荣文化第一堂已经讨论了尊荣文化的首要核心价值：</a:t>
            </a:r>
            <a:r>
              <a:rPr lang="zh-CN" altLang="en-US" sz="2800" b="1" kern="100" dirty="0">
                <a:solidFill>
                  <a:srgbClr val="FF0000"/>
                </a:solidFill>
                <a:latin typeface="Calibri"/>
                <a:ea typeface="DengXian"/>
                <a:cs typeface="Times New Roman"/>
              </a:rPr>
              <a:t>博爱众人</a:t>
            </a:r>
            <a:r>
              <a:rPr lang="zh-CN" altLang="en-US" sz="2800" b="1" kern="100" dirty="0">
                <a:solidFill>
                  <a:schemeClr val="tx1"/>
                </a:solidFill>
                <a:latin typeface="Calibri"/>
                <a:ea typeface="DengXian"/>
                <a:cs typeface="Times New Roman"/>
              </a:rPr>
              <a:t>。</a:t>
            </a:r>
            <a:endParaRPr lang="en-CA" sz="2800" b="1" kern="100" dirty="0">
              <a:solidFill>
                <a:schemeClr val="tx1"/>
              </a:solidFill>
              <a:latin typeface="Calibri"/>
              <a:ea typeface="DengXian"/>
              <a:cs typeface="Times New Roman"/>
            </a:endParaRPr>
          </a:p>
          <a:p>
            <a:pPr marL="0" marR="0" indent="739775">
              <a:spcBef>
                <a:spcPts val="600"/>
              </a:spcBef>
              <a:spcAft>
                <a:spcPts val="600"/>
              </a:spcAft>
              <a:buNone/>
            </a:pPr>
            <a:r>
              <a:rPr lang="zh-CN" altLang="en-US" sz="2800" b="1" kern="100" dirty="0">
                <a:solidFill>
                  <a:schemeClr val="tx1"/>
                </a:solidFill>
                <a:latin typeface="Calibri"/>
                <a:ea typeface="DengXian"/>
                <a:cs typeface="Times New Roman"/>
              </a:rPr>
              <a:t>因为神的大爱、大恩和伟大福音的超越性，使信徒获得了无比崇高尊贵的身份价值，超越了一切善恶高下之分，包括道德、宗教、种族、阶级、血缘、性别、天分、相貌</a:t>
            </a:r>
            <a:r>
              <a:rPr lang="en-US" sz="2800" b="1" kern="100" dirty="0">
                <a:solidFill>
                  <a:schemeClr val="tx1"/>
                </a:solidFill>
                <a:latin typeface="DengXian"/>
                <a:ea typeface="DengXian"/>
                <a:cs typeface="Times New Roman"/>
              </a:rPr>
              <a:t>/</a:t>
            </a:r>
            <a:r>
              <a:rPr lang="zh-CN" altLang="en-US" sz="2800" b="1" kern="100" dirty="0">
                <a:solidFill>
                  <a:schemeClr val="tx1"/>
                </a:solidFill>
                <a:latin typeface="Calibri"/>
                <a:ea typeface="DengXian"/>
                <a:cs typeface="Times New Roman"/>
              </a:rPr>
              <a:t>健美、成就等等的差别。</a:t>
            </a:r>
            <a:endParaRPr lang="en-CA" sz="2800" b="1" kern="100" dirty="0">
              <a:solidFill>
                <a:schemeClr val="tx1"/>
              </a:solidFill>
              <a:latin typeface="Calibri"/>
              <a:ea typeface="DengXian"/>
              <a:cs typeface="Times New Roman"/>
            </a:endParaRPr>
          </a:p>
          <a:p>
            <a:pPr marL="0" marR="0" indent="739775">
              <a:spcBef>
                <a:spcPts val="600"/>
              </a:spcBef>
              <a:spcAft>
                <a:spcPts val="600"/>
              </a:spcAft>
              <a:buNone/>
            </a:pPr>
            <a:r>
              <a:rPr lang="zh-CN" altLang="en-US" sz="2800" b="1" kern="100" dirty="0">
                <a:solidFill>
                  <a:schemeClr val="tx1"/>
                </a:solidFill>
                <a:latin typeface="Calibri"/>
                <a:ea typeface="DengXian"/>
                <a:cs typeface="Times New Roman"/>
              </a:rPr>
              <a:t>这就为尊荣文化的第一核心价值</a:t>
            </a:r>
            <a:r>
              <a:rPr lang="en-US" altLang="zh-CN" sz="2800" b="1" kern="100" dirty="0">
                <a:solidFill>
                  <a:schemeClr val="tx1"/>
                </a:solidFill>
                <a:latin typeface="Calibri"/>
                <a:ea typeface="DengXian"/>
                <a:cs typeface="Times New Roman"/>
              </a:rPr>
              <a:t>——</a:t>
            </a:r>
            <a:r>
              <a:rPr lang="zh-CN" altLang="en-US" sz="2800" b="1" kern="100" dirty="0">
                <a:solidFill>
                  <a:srgbClr val="FF0000"/>
                </a:solidFill>
                <a:latin typeface="Calibri"/>
                <a:ea typeface="DengXian"/>
                <a:cs typeface="Times New Roman"/>
              </a:rPr>
              <a:t>博爱众人</a:t>
            </a:r>
            <a:r>
              <a:rPr lang="en-US" altLang="zh-CN" sz="2800" b="1" kern="100" dirty="0">
                <a:solidFill>
                  <a:schemeClr val="tx1"/>
                </a:solidFill>
                <a:latin typeface="Calibri"/>
                <a:ea typeface="DengXian"/>
                <a:cs typeface="Times New Roman"/>
              </a:rPr>
              <a:t>——</a:t>
            </a:r>
            <a:r>
              <a:rPr lang="zh-CN" altLang="en-US" sz="2800" b="1" kern="100" dirty="0">
                <a:solidFill>
                  <a:schemeClr val="tx1"/>
                </a:solidFill>
                <a:latin typeface="Calibri"/>
                <a:ea typeface="DengXian"/>
                <a:cs typeface="Times New Roman"/>
              </a:rPr>
              <a:t>奠定了根基。</a:t>
            </a:r>
            <a:endParaRPr lang="en-CA" sz="2800" b="1" kern="100" dirty="0">
              <a:solidFill>
                <a:schemeClr val="tx1"/>
              </a:solidFill>
              <a:latin typeface="Calibri"/>
              <a:ea typeface="DengXian"/>
              <a:cs typeface="Times New Roman"/>
            </a:endParaRPr>
          </a:p>
          <a:p>
            <a:pPr marL="0" indent="0">
              <a:buNone/>
            </a:pPr>
            <a:endParaRPr lang="en-US" sz="2800" b="1" dirty="0">
              <a:solidFill>
                <a:srgbClr val="FF0000"/>
              </a:solidFill>
              <a:latin typeface="DengXian" panose="02010600030101010101" pitchFamily="2" charset="-122"/>
              <a:ea typeface="DengXian" panose="02010600030101010101" pitchFamily="2" charset="-122"/>
            </a:endParaRPr>
          </a:p>
        </p:txBody>
      </p:sp>
      <p:sp>
        <p:nvSpPr>
          <p:cNvPr id="4" name="灯片编号占位符 3">
            <a:extLst>
              <a:ext uri="{FF2B5EF4-FFF2-40B4-BE49-F238E27FC236}">
                <a16:creationId xmlns:a16="http://schemas.microsoft.com/office/drawing/2014/main" xmlns="" id="{84AD2D4A-9A9F-CE41-C7C7-AA67B88DE7A9}"/>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2</a:t>
            </a:fld>
            <a:endParaRPr lang="en-US" altLang="zh-CN">
              <a:solidFill>
                <a:srgbClr val="55554A"/>
              </a:solidFill>
            </a:endParaRPr>
          </a:p>
        </p:txBody>
      </p:sp>
    </p:spTree>
    <p:extLst>
      <p:ext uri="{BB962C8B-B14F-4D97-AF65-F5344CB8AC3E}">
        <p14:creationId xmlns:p14="http://schemas.microsoft.com/office/powerpoint/2010/main" val="18854023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二、比喻的深层重点</a:t>
            </a:r>
            <a:endParaRPr lang="zh-CN" altLang="en-US" sz="3600" dirty="0">
              <a:solidFill>
                <a:srgbClr val="FF0000"/>
              </a:solidFill>
              <a:latin typeface="+mn-ea"/>
            </a:endParaRPr>
          </a:p>
        </p:txBody>
      </p:sp>
      <p:sp>
        <p:nvSpPr>
          <p:cNvPr id="3" name="内容占位符 2"/>
          <p:cNvSpPr>
            <a:spLocks noGrp="1"/>
          </p:cNvSpPr>
          <p:nvPr>
            <p:ph idx="1"/>
          </p:nvPr>
        </p:nvSpPr>
        <p:spPr>
          <a:xfrm>
            <a:off x="0" y="1123950"/>
            <a:ext cx="9131300" cy="4019550"/>
          </a:xfrm>
        </p:spPr>
        <p:txBody>
          <a:bodyPr/>
          <a:lstStyle/>
          <a:p>
            <a:pPr marL="0" marR="0" indent="914400">
              <a:lnSpc>
                <a:spcPct val="107000"/>
              </a:lnSpc>
              <a:spcBef>
                <a:spcPts val="600"/>
              </a:spcBef>
              <a:spcAft>
                <a:spcPts val="600"/>
              </a:spcAft>
              <a:buNone/>
            </a:pPr>
            <a:r>
              <a:rPr lang="zh-CN" altLang="en-US" sz="3600" b="1" kern="100" dirty="0">
                <a:solidFill>
                  <a:schemeClr val="tx1"/>
                </a:solidFill>
                <a:latin typeface="DengXian"/>
                <a:ea typeface="DengXian"/>
                <a:cs typeface="Times New Roman"/>
              </a:rPr>
              <a:t>现在我们再来思想第二条线索，耶稣为什么要改动律法师的问题？ </a:t>
            </a:r>
            <a:endParaRPr lang="en-CA" sz="3600" b="1" kern="100" dirty="0">
              <a:solidFill>
                <a:schemeClr val="tx1"/>
              </a:solidFill>
              <a:latin typeface="Calibri"/>
              <a:ea typeface="DengXian"/>
              <a:cs typeface="Times New Roman"/>
            </a:endParaRPr>
          </a:p>
          <a:p>
            <a:pPr marL="0" marR="0" indent="914400">
              <a:lnSpc>
                <a:spcPct val="107000"/>
              </a:lnSpc>
              <a:spcBef>
                <a:spcPts val="600"/>
              </a:spcBef>
              <a:spcAft>
                <a:spcPts val="600"/>
              </a:spcAft>
              <a:buNone/>
            </a:pPr>
            <a:r>
              <a:rPr lang="zh-CN" altLang="en-US" sz="3600" b="1" kern="100" dirty="0">
                <a:solidFill>
                  <a:schemeClr val="tx1"/>
                </a:solidFill>
                <a:latin typeface="Calibri"/>
                <a:ea typeface="DengXian"/>
                <a:cs typeface="Times New Roman"/>
              </a:rPr>
              <a:t>首先，耶稣改动律法师原来的问题是合符文法的，因为</a:t>
            </a:r>
            <a:r>
              <a:rPr lang="zh-CN" altLang="en-US" sz="3600" b="1" kern="100" dirty="0">
                <a:solidFill>
                  <a:srgbClr val="FF0000"/>
                </a:solidFill>
                <a:latin typeface="Calibri"/>
                <a:ea typeface="KaiTi"/>
                <a:cs typeface="Times New Roman"/>
              </a:rPr>
              <a:t>“邻舍”</a:t>
            </a:r>
            <a:r>
              <a:rPr lang="zh-CN" altLang="en-US" sz="3600" b="1" kern="100" dirty="0">
                <a:solidFill>
                  <a:schemeClr val="tx1"/>
                </a:solidFill>
                <a:latin typeface="Calibri"/>
                <a:ea typeface="DengXian"/>
                <a:cs typeface="Times New Roman"/>
              </a:rPr>
              <a:t>这个词就像兄弟、姐妹、配偶等词一样，是一个关系配对词。</a:t>
            </a:r>
            <a:endParaRPr lang="en-CA" sz="36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20</a:t>
            </a:fld>
            <a:endParaRPr lang="en-US" altLang="zh-CN" dirty="0">
              <a:solidFill>
                <a:srgbClr val="55554A"/>
              </a:solidFill>
            </a:endParaRPr>
          </a:p>
        </p:txBody>
      </p:sp>
    </p:spTree>
    <p:extLst>
      <p:ext uri="{BB962C8B-B14F-4D97-AF65-F5344CB8AC3E}">
        <p14:creationId xmlns:p14="http://schemas.microsoft.com/office/powerpoint/2010/main" val="494431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二、比喻的深层重点</a:t>
            </a:r>
            <a:endParaRPr lang="zh-CN" altLang="en-US" sz="3600" dirty="0">
              <a:solidFill>
                <a:srgbClr val="FF0000"/>
              </a:solidFill>
              <a:latin typeface="+mn-ea"/>
            </a:endParaRPr>
          </a:p>
        </p:txBody>
      </p:sp>
      <p:sp>
        <p:nvSpPr>
          <p:cNvPr id="3" name="内容占位符 2"/>
          <p:cNvSpPr>
            <a:spLocks noGrp="1"/>
          </p:cNvSpPr>
          <p:nvPr>
            <p:ph idx="1"/>
          </p:nvPr>
        </p:nvSpPr>
        <p:spPr>
          <a:xfrm>
            <a:off x="0" y="1200150"/>
            <a:ext cx="9131300" cy="3943350"/>
          </a:xfrm>
        </p:spPr>
        <p:txBody>
          <a:bodyPr/>
          <a:lstStyle/>
          <a:p>
            <a:pPr marL="0" marR="0" indent="914400">
              <a:lnSpc>
                <a:spcPct val="107000"/>
              </a:lnSpc>
              <a:spcBef>
                <a:spcPts val="600"/>
              </a:spcBef>
              <a:spcAft>
                <a:spcPts val="600"/>
              </a:spcAft>
              <a:buNone/>
            </a:pPr>
            <a:r>
              <a:rPr lang="zh-CN" altLang="en-US" sz="3600" b="1" kern="100" dirty="0">
                <a:solidFill>
                  <a:schemeClr val="tx1"/>
                </a:solidFill>
                <a:latin typeface="Calibri"/>
                <a:ea typeface="DengXian"/>
                <a:cs typeface="Times New Roman"/>
              </a:rPr>
              <a:t>但是，耶稣为什么要改动律法师原来的问题呢？我们在这里先给出答案，然后再作解释。 </a:t>
            </a:r>
            <a:endParaRPr lang="en-CA" sz="3600" b="1" kern="100" dirty="0">
              <a:solidFill>
                <a:schemeClr val="tx1"/>
              </a:solidFill>
              <a:latin typeface="Calibri"/>
              <a:ea typeface="DengXian"/>
              <a:cs typeface="Times New Roman"/>
            </a:endParaRPr>
          </a:p>
          <a:p>
            <a:pPr marL="0" marR="0" indent="914400">
              <a:lnSpc>
                <a:spcPct val="107000"/>
              </a:lnSpc>
              <a:spcBef>
                <a:spcPts val="600"/>
              </a:spcBef>
              <a:spcAft>
                <a:spcPts val="600"/>
              </a:spcAft>
              <a:buNone/>
            </a:pPr>
            <a:r>
              <a:rPr lang="zh-CN" altLang="en-US" sz="3600" b="1" kern="100" dirty="0">
                <a:solidFill>
                  <a:schemeClr val="tx1"/>
                </a:solidFill>
                <a:latin typeface="Calibri"/>
                <a:ea typeface="DengXian"/>
                <a:cs typeface="Times New Roman"/>
              </a:rPr>
              <a:t>答案是：耶稣要将问题的答案从那个落难者身上转移到那个撒玛利亚人身上。</a:t>
            </a:r>
            <a:endParaRPr lang="en-CA" sz="36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21</a:t>
            </a:fld>
            <a:endParaRPr lang="en-US" altLang="zh-CN" dirty="0">
              <a:solidFill>
                <a:srgbClr val="55554A"/>
              </a:solidFill>
            </a:endParaRPr>
          </a:p>
        </p:txBody>
      </p:sp>
    </p:spTree>
    <p:extLst>
      <p:ext uri="{BB962C8B-B14F-4D97-AF65-F5344CB8AC3E}">
        <p14:creationId xmlns:p14="http://schemas.microsoft.com/office/powerpoint/2010/main" val="494431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二、比喻的深层重点</a:t>
            </a:r>
            <a:endParaRPr lang="zh-CN" altLang="en-US" sz="3600" dirty="0">
              <a:solidFill>
                <a:srgbClr val="FF0000"/>
              </a:solidFill>
              <a:latin typeface="+mn-ea"/>
            </a:endParaRPr>
          </a:p>
        </p:txBody>
      </p:sp>
      <p:sp>
        <p:nvSpPr>
          <p:cNvPr id="3" name="内容占位符 2"/>
          <p:cNvSpPr>
            <a:spLocks noGrp="1"/>
          </p:cNvSpPr>
          <p:nvPr>
            <p:ph idx="1"/>
          </p:nvPr>
        </p:nvSpPr>
        <p:spPr>
          <a:xfrm>
            <a:off x="0" y="1200150"/>
            <a:ext cx="9131300" cy="3943350"/>
          </a:xfrm>
        </p:spPr>
        <p:txBody>
          <a:bodyPr/>
          <a:lstStyle/>
          <a:p>
            <a:pPr marL="0" marR="0" indent="804863">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为了进一步理解耶稣为何要这样做，让我们设身处地地站在律法师的角度来听耶稣的比喻，特别留意律法师如何被这个比喻所抓住：</a:t>
            </a:r>
            <a:endParaRPr lang="en-CA" sz="3200" b="1" kern="100" dirty="0">
              <a:solidFill>
                <a:schemeClr val="tx1"/>
              </a:solidFill>
              <a:latin typeface="Calibri"/>
              <a:ea typeface="DengXian"/>
              <a:cs typeface="Times New Roman"/>
            </a:endParaRPr>
          </a:p>
          <a:p>
            <a:pPr marL="0" marR="0" indent="804863">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当律法师听到耶稣说，有一个人从耶路撒冷往耶利哥去，在路上落入强盗手中</a:t>
            </a:r>
            <a:r>
              <a:rPr lang="en-US" altLang="zh-CN" sz="3200" b="1" kern="100" dirty="0">
                <a:solidFill>
                  <a:schemeClr val="tx1"/>
                </a:solidFill>
                <a:latin typeface="Calibri"/>
                <a:ea typeface="DengXian"/>
                <a:cs typeface="Times New Roman"/>
              </a:rPr>
              <a:t>——</a:t>
            </a:r>
            <a:r>
              <a:rPr lang="zh-CN" altLang="en-US" sz="3200" b="1" kern="100" dirty="0">
                <a:solidFill>
                  <a:schemeClr val="tx1"/>
                </a:solidFill>
                <a:latin typeface="Calibri"/>
                <a:ea typeface="DengXian"/>
                <a:cs typeface="Times New Roman"/>
              </a:rPr>
              <a:t>这件事在当时当地本是司空见惯的：路人遭强盗抢劫。</a:t>
            </a:r>
            <a:endParaRPr lang="en-CA" sz="32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22</a:t>
            </a:fld>
            <a:endParaRPr lang="en-US" altLang="zh-CN" dirty="0">
              <a:solidFill>
                <a:srgbClr val="55554A"/>
              </a:solidFill>
            </a:endParaRPr>
          </a:p>
        </p:txBody>
      </p:sp>
    </p:spTree>
    <p:extLst>
      <p:ext uri="{BB962C8B-B14F-4D97-AF65-F5344CB8AC3E}">
        <p14:creationId xmlns:p14="http://schemas.microsoft.com/office/powerpoint/2010/main" val="494431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二、比喻的深层重点</a:t>
            </a:r>
            <a:endParaRPr lang="zh-CN" altLang="en-US" sz="3600" dirty="0">
              <a:solidFill>
                <a:srgbClr val="FF0000"/>
              </a:solidFill>
              <a:latin typeface="+mn-ea"/>
            </a:endParaRPr>
          </a:p>
        </p:txBody>
      </p:sp>
      <p:sp>
        <p:nvSpPr>
          <p:cNvPr id="3" name="内容占位符 2"/>
          <p:cNvSpPr>
            <a:spLocks noGrp="1"/>
          </p:cNvSpPr>
          <p:nvPr>
            <p:ph idx="1"/>
          </p:nvPr>
        </p:nvSpPr>
        <p:spPr>
          <a:xfrm>
            <a:off x="0" y="1123950"/>
            <a:ext cx="9131300" cy="4019550"/>
          </a:xfrm>
        </p:spPr>
        <p:txBody>
          <a:bodyPr/>
          <a:lstStyle/>
          <a:p>
            <a:pPr marL="0" marR="0" indent="739775">
              <a:spcBef>
                <a:spcPts val="600"/>
              </a:spcBef>
              <a:spcAft>
                <a:spcPts val="600"/>
              </a:spcAft>
              <a:buNone/>
            </a:pPr>
            <a:r>
              <a:rPr lang="zh-CN" altLang="en-US" sz="3000" b="1" kern="100" dirty="0">
                <a:solidFill>
                  <a:schemeClr val="tx1"/>
                </a:solidFill>
                <a:latin typeface="Calibri"/>
                <a:ea typeface="DengXian"/>
                <a:cs typeface="Times New Roman"/>
              </a:rPr>
              <a:t>接着，耶稣的比喻中讲到，有两个在圣殿里事奉的人（祭司和利未人）也跟着从这条路上下来，路过那个落难者身边，但他们却视而不见，从另一边走过去了。</a:t>
            </a:r>
            <a:endParaRPr lang="en-CA" sz="3000" b="1" kern="100" dirty="0">
              <a:solidFill>
                <a:schemeClr val="tx1"/>
              </a:solidFill>
              <a:latin typeface="Calibri"/>
              <a:ea typeface="DengXian"/>
              <a:cs typeface="Times New Roman"/>
            </a:endParaRPr>
          </a:p>
          <a:p>
            <a:pPr marL="0" marR="0" indent="739775">
              <a:spcBef>
                <a:spcPts val="600"/>
              </a:spcBef>
              <a:spcAft>
                <a:spcPts val="600"/>
              </a:spcAft>
              <a:buNone/>
            </a:pPr>
            <a:r>
              <a:rPr lang="zh-CN" altLang="en-US" sz="3000" b="1" kern="100" dirty="0">
                <a:solidFill>
                  <a:schemeClr val="tx1"/>
                </a:solidFill>
                <a:latin typeface="Calibri"/>
                <a:ea typeface="DengXian"/>
                <a:cs typeface="Times New Roman"/>
              </a:rPr>
              <a:t>请大家设想一下，听到这里，那个律法师心里在想什么？</a:t>
            </a:r>
            <a:endParaRPr lang="en-CA" sz="3000" b="1" kern="100" dirty="0">
              <a:solidFill>
                <a:schemeClr val="tx1"/>
              </a:solidFill>
              <a:latin typeface="Calibri"/>
              <a:ea typeface="DengXian"/>
              <a:cs typeface="Times New Roman"/>
            </a:endParaRPr>
          </a:p>
          <a:p>
            <a:pPr marL="0" marR="0" indent="739775">
              <a:spcBef>
                <a:spcPts val="600"/>
              </a:spcBef>
              <a:spcAft>
                <a:spcPts val="600"/>
              </a:spcAft>
              <a:buNone/>
            </a:pPr>
            <a:r>
              <a:rPr lang="zh-CN" altLang="en-US" sz="3000" b="1" kern="100" dirty="0">
                <a:solidFill>
                  <a:schemeClr val="tx1"/>
                </a:solidFill>
                <a:latin typeface="Calibri"/>
                <a:ea typeface="DengXian"/>
                <a:cs typeface="Times New Roman"/>
              </a:rPr>
              <a:t>了解一点法利赛人的背景对我们理解这个比喻肯定会有帮助，因为律法师就是他们中的一员：</a:t>
            </a:r>
            <a:endParaRPr lang="en-CA" sz="30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23</a:t>
            </a:fld>
            <a:endParaRPr lang="en-US" altLang="zh-CN" dirty="0">
              <a:solidFill>
                <a:srgbClr val="55554A"/>
              </a:solidFill>
            </a:endParaRPr>
          </a:p>
        </p:txBody>
      </p:sp>
    </p:spTree>
    <p:extLst>
      <p:ext uri="{BB962C8B-B14F-4D97-AF65-F5344CB8AC3E}">
        <p14:creationId xmlns:p14="http://schemas.microsoft.com/office/powerpoint/2010/main" val="494431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二、比喻的深层重点</a:t>
            </a:r>
            <a:endParaRPr lang="zh-CN" altLang="en-US" sz="3600" dirty="0">
              <a:solidFill>
                <a:srgbClr val="FF0000"/>
              </a:solidFill>
              <a:latin typeface="+mn-ea"/>
            </a:endParaRPr>
          </a:p>
        </p:txBody>
      </p:sp>
      <p:sp>
        <p:nvSpPr>
          <p:cNvPr id="3" name="内容占位符 2"/>
          <p:cNvSpPr>
            <a:spLocks noGrp="1"/>
          </p:cNvSpPr>
          <p:nvPr>
            <p:ph idx="1"/>
          </p:nvPr>
        </p:nvSpPr>
        <p:spPr>
          <a:xfrm>
            <a:off x="0" y="1123950"/>
            <a:ext cx="9131300" cy="4019550"/>
          </a:xfrm>
        </p:spPr>
        <p:txBody>
          <a:bodyPr/>
          <a:lstStyle/>
          <a:p>
            <a:pPr marL="0" marR="0" indent="685800">
              <a:spcBef>
                <a:spcPts val="600"/>
              </a:spcBef>
              <a:spcAft>
                <a:spcPts val="0"/>
              </a:spcAft>
              <a:buNone/>
            </a:pPr>
            <a:r>
              <a:rPr lang="zh-CN" altLang="en-US" sz="2800" b="1" kern="100" dirty="0">
                <a:solidFill>
                  <a:schemeClr val="tx1"/>
                </a:solidFill>
                <a:latin typeface="Calibri"/>
                <a:ea typeface="DengXian"/>
                <a:cs typeface="Times New Roman"/>
              </a:rPr>
              <a:t>法利赛人很重视周济穷人或帮助那些需要帮助的人，这就是他们遵守第二诫命爱邻舍的方式。</a:t>
            </a:r>
            <a:endParaRPr lang="en-CA" sz="2800" b="1" kern="100" dirty="0">
              <a:solidFill>
                <a:schemeClr val="tx1"/>
              </a:solidFill>
              <a:latin typeface="Calibri"/>
              <a:ea typeface="DengXian"/>
              <a:cs typeface="Times New Roman"/>
            </a:endParaRPr>
          </a:p>
          <a:p>
            <a:pPr marL="0" marR="0" indent="685800">
              <a:spcBef>
                <a:spcPts val="600"/>
              </a:spcBef>
              <a:spcAft>
                <a:spcPts val="0"/>
              </a:spcAft>
              <a:buNone/>
            </a:pPr>
            <a:r>
              <a:rPr lang="zh-CN" altLang="en-US" sz="2800" b="1" kern="100" dirty="0">
                <a:solidFill>
                  <a:schemeClr val="tx1"/>
                </a:solidFill>
                <a:latin typeface="Calibri"/>
                <a:ea typeface="DengXian"/>
                <a:cs typeface="Times New Roman"/>
              </a:rPr>
              <a:t>所以，当律法师听到耶稣讲这个比喻的第二部分时，他心里一定在论断（法利赛人最喜欢论断人）：瞧瞧这祭司和利未人，他们都不遵守第二诫命；若是换了我们，一定会帮那个落难者。</a:t>
            </a:r>
            <a:endParaRPr lang="en-CA" sz="2800" b="1" kern="100" dirty="0">
              <a:solidFill>
                <a:schemeClr val="tx1"/>
              </a:solidFill>
              <a:latin typeface="Calibri"/>
              <a:ea typeface="DengXian"/>
              <a:cs typeface="Times New Roman"/>
            </a:endParaRPr>
          </a:p>
          <a:p>
            <a:pPr marL="0" marR="0" indent="685800">
              <a:spcBef>
                <a:spcPts val="600"/>
              </a:spcBef>
              <a:spcAft>
                <a:spcPts val="0"/>
              </a:spcAft>
              <a:buNone/>
            </a:pPr>
            <a:r>
              <a:rPr lang="zh-CN" altLang="en-US" sz="2800" b="1" kern="100" dirty="0">
                <a:solidFill>
                  <a:schemeClr val="tx1"/>
                </a:solidFill>
                <a:latin typeface="Calibri"/>
                <a:ea typeface="DengXian"/>
                <a:cs typeface="Times New Roman"/>
              </a:rPr>
              <a:t>于是，我们不难推测，也许这时候律法师心里正在预期耶稣比喻中接着要出场的人会是谁？他必定是个法利赛人。因为这才符合当时法利赛人的公众形象。</a:t>
            </a:r>
            <a:endParaRPr lang="en-CA" sz="28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24</a:t>
            </a:fld>
            <a:endParaRPr lang="en-US" altLang="zh-CN" dirty="0">
              <a:solidFill>
                <a:srgbClr val="55554A"/>
              </a:solidFill>
            </a:endParaRPr>
          </a:p>
        </p:txBody>
      </p:sp>
    </p:spTree>
    <p:extLst>
      <p:ext uri="{BB962C8B-B14F-4D97-AF65-F5344CB8AC3E}">
        <p14:creationId xmlns:p14="http://schemas.microsoft.com/office/powerpoint/2010/main" val="494431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二、比喻的深层重点</a:t>
            </a:r>
            <a:endParaRPr lang="zh-CN" altLang="en-US" sz="3600" dirty="0">
              <a:solidFill>
                <a:srgbClr val="FF0000"/>
              </a:solidFill>
              <a:latin typeface="+mn-ea"/>
            </a:endParaRPr>
          </a:p>
        </p:txBody>
      </p:sp>
      <p:sp>
        <p:nvSpPr>
          <p:cNvPr id="3" name="内容占位符 2"/>
          <p:cNvSpPr>
            <a:spLocks noGrp="1"/>
          </p:cNvSpPr>
          <p:nvPr>
            <p:ph idx="1"/>
          </p:nvPr>
        </p:nvSpPr>
        <p:spPr>
          <a:xfrm>
            <a:off x="0" y="1123950"/>
            <a:ext cx="9131300" cy="4019550"/>
          </a:xfrm>
        </p:spPr>
        <p:txBody>
          <a:bodyPr/>
          <a:lstStyle/>
          <a:p>
            <a:pPr marL="0" marR="0" indent="804863">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然而，令这个律法师惊掉下巴的是：接着出场的竟然不是个法利赛人，而是个撒玛利亚人</a:t>
            </a:r>
            <a:r>
              <a:rPr lang="en-US" sz="3200" b="1" kern="100" dirty="0">
                <a:solidFill>
                  <a:schemeClr val="tx1"/>
                </a:solidFill>
                <a:latin typeface="DengXian"/>
                <a:ea typeface="DengXian"/>
                <a:cs typeface="Times New Roman"/>
              </a:rPr>
              <a:t>!</a:t>
            </a:r>
            <a:endParaRPr lang="en-CA" sz="3200" b="1" kern="100" dirty="0">
              <a:solidFill>
                <a:schemeClr val="tx1"/>
              </a:solidFill>
              <a:latin typeface="Calibri"/>
              <a:ea typeface="DengXian"/>
              <a:cs typeface="Times New Roman"/>
            </a:endParaRPr>
          </a:p>
          <a:p>
            <a:pPr marL="0" marR="0" indent="804863">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现在我们可以明白耶稣为何要改动律法师原来所提的问题了：因为祂要迫使律法师亲口说出一个真相：</a:t>
            </a:r>
            <a:r>
              <a:rPr lang="zh-CN" altLang="en-US" sz="3200" b="1" kern="100" dirty="0">
                <a:solidFill>
                  <a:srgbClr val="FF0000"/>
                </a:solidFill>
                <a:latin typeface="Calibri"/>
                <a:ea typeface="KaiTi"/>
                <a:cs typeface="Times New Roman"/>
              </a:rPr>
              <a:t>“邻舍”</a:t>
            </a:r>
            <a:r>
              <a:rPr lang="zh-CN" altLang="en-US" sz="3200" b="1" kern="100" dirty="0">
                <a:solidFill>
                  <a:schemeClr val="tx1"/>
                </a:solidFill>
                <a:latin typeface="Calibri"/>
                <a:ea typeface="DengXian"/>
                <a:cs typeface="Times New Roman"/>
              </a:rPr>
              <a:t>就是撒玛利亚人！</a:t>
            </a:r>
            <a:endParaRPr lang="en-CA" sz="3200" b="1" kern="100" dirty="0">
              <a:solidFill>
                <a:schemeClr val="tx1"/>
              </a:solidFill>
              <a:latin typeface="Calibri"/>
              <a:ea typeface="DengXian"/>
              <a:cs typeface="Times New Roman"/>
            </a:endParaRPr>
          </a:p>
          <a:p>
            <a:pPr marL="0" marR="0" indent="804863">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换言之，这个撒玛利亚人才是第二诫命</a:t>
            </a:r>
            <a:r>
              <a:rPr lang="zh-CN" altLang="en-US" sz="3200" b="1" kern="100" dirty="0">
                <a:solidFill>
                  <a:srgbClr val="FF0000"/>
                </a:solidFill>
                <a:latin typeface="Calibri"/>
                <a:ea typeface="KaiTi"/>
                <a:cs typeface="Times New Roman"/>
              </a:rPr>
              <a:t>“爱邻舍如同自己”</a:t>
            </a:r>
            <a:r>
              <a:rPr lang="zh-CN" altLang="en-US" sz="3200" b="1" kern="100" dirty="0">
                <a:solidFill>
                  <a:schemeClr val="tx1"/>
                </a:solidFill>
                <a:latin typeface="Calibri"/>
                <a:ea typeface="DengXian"/>
                <a:cs typeface="Times New Roman"/>
              </a:rPr>
              <a:t>中的</a:t>
            </a:r>
            <a:r>
              <a:rPr lang="zh-CN" altLang="en-US" sz="3200" b="1" kern="100" dirty="0">
                <a:solidFill>
                  <a:srgbClr val="FF0000"/>
                </a:solidFill>
                <a:latin typeface="Calibri"/>
                <a:ea typeface="KaiTi"/>
                <a:cs typeface="Times New Roman"/>
              </a:rPr>
              <a:t>“邻舍”</a:t>
            </a:r>
            <a:r>
              <a:rPr lang="zh-CN" altLang="en-US" sz="3200" b="1" kern="100" dirty="0">
                <a:latin typeface="Calibri"/>
                <a:ea typeface="DengXian"/>
                <a:cs typeface="Times New Roman"/>
              </a:rPr>
              <a:t>！</a:t>
            </a:r>
            <a:endParaRPr lang="en-CA" sz="3200" b="1" kern="100" dirty="0">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25</a:t>
            </a:fld>
            <a:endParaRPr lang="en-US" altLang="zh-CN" dirty="0">
              <a:solidFill>
                <a:srgbClr val="55554A"/>
              </a:solidFill>
            </a:endParaRPr>
          </a:p>
        </p:txBody>
      </p:sp>
    </p:spTree>
    <p:extLst>
      <p:ext uri="{BB962C8B-B14F-4D97-AF65-F5344CB8AC3E}">
        <p14:creationId xmlns:p14="http://schemas.microsoft.com/office/powerpoint/2010/main" val="494431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二、比喻的深层重点</a:t>
            </a:r>
            <a:endParaRPr lang="zh-CN" altLang="en-US" sz="3600" dirty="0">
              <a:solidFill>
                <a:srgbClr val="FF0000"/>
              </a:solidFill>
              <a:latin typeface="+mn-ea"/>
            </a:endParaRPr>
          </a:p>
        </p:txBody>
      </p:sp>
      <p:sp>
        <p:nvSpPr>
          <p:cNvPr id="3" name="内容占位符 2"/>
          <p:cNvSpPr>
            <a:spLocks noGrp="1"/>
          </p:cNvSpPr>
          <p:nvPr>
            <p:ph idx="1"/>
          </p:nvPr>
        </p:nvSpPr>
        <p:spPr>
          <a:xfrm>
            <a:off x="0" y="1200150"/>
            <a:ext cx="9131300" cy="3943350"/>
          </a:xfrm>
        </p:spPr>
        <p:txBody>
          <a:bodyPr/>
          <a:lstStyle/>
          <a:p>
            <a:pPr marL="0" marR="0" indent="739775">
              <a:lnSpc>
                <a:spcPct val="107000"/>
              </a:lnSpc>
              <a:spcBef>
                <a:spcPts val="600"/>
              </a:spcBef>
              <a:spcAft>
                <a:spcPts val="600"/>
              </a:spcAft>
              <a:buNone/>
            </a:pPr>
            <a:r>
              <a:rPr lang="zh-CN" altLang="en-US" sz="3000" b="1" kern="100" dirty="0">
                <a:solidFill>
                  <a:schemeClr val="tx1"/>
                </a:solidFill>
                <a:latin typeface="Calibri"/>
                <a:ea typeface="DengXian"/>
                <a:cs typeface="Times New Roman"/>
              </a:rPr>
              <a:t>于是，这个律法师不但没有达到自己的目的</a:t>
            </a:r>
            <a:r>
              <a:rPr lang="en-US" altLang="zh-CN" sz="3000" b="1" kern="100" dirty="0">
                <a:solidFill>
                  <a:schemeClr val="tx1"/>
                </a:solidFill>
                <a:latin typeface="Calibri"/>
                <a:ea typeface="DengXian"/>
                <a:cs typeface="Times New Roman"/>
              </a:rPr>
              <a:t>——</a:t>
            </a:r>
            <a:r>
              <a:rPr lang="zh-CN" altLang="en-US" sz="3000" b="1" kern="100" dirty="0">
                <a:solidFill>
                  <a:schemeClr val="tx1"/>
                </a:solidFill>
                <a:latin typeface="Calibri"/>
                <a:ea typeface="DengXian"/>
                <a:cs typeface="Times New Roman"/>
              </a:rPr>
              <a:t>自以为义</a:t>
            </a:r>
            <a:r>
              <a:rPr lang="en-US" altLang="zh-CN" sz="3000" b="1" kern="100" dirty="0">
                <a:solidFill>
                  <a:schemeClr val="tx1"/>
                </a:solidFill>
                <a:latin typeface="Calibri"/>
                <a:ea typeface="DengXian"/>
                <a:cs typeface="Times New Roman"/>
              </a:rPr>
              <a:t>——</a:t>
            </a:r>
            <a:r>
              <a:rPr lang="zh-CN" altLang="en-US" sz="3000" b="1" kern="100" dirty="0">
                <a:solidFill>
                  <a:schemeClr val="tx1"/>
                </a:solidFill>
                <a:latin typeface="Calibri"/>
                <a:ea typeface="DengXian"/>
                <a:cs typeface="Times New Roman"/>
              </a:rPr>
              <a:t>反而受到了这个比喻的谴责：</a:t>
            </a:r>
            <a:endParaRPr lang="en-CA" sz="3000" b="1" kern="100" dirty="0">
              <a:solidFill>
                <a:schemeClr val="tx1"/>
              </a:solidFill>
              <a:latin typeface="Calibri"/>
              <a:ea typeface="DengXian"/>
              <a:cs typeface="Times New Roman"/>
            </a:endParaRPr>
          </a:p>
          <a:p>
            <a:pPr marL="0" indent="739775">
              <a:lnSpc>
                <a:spcPct val="107000"/>
              </a:lnSpc>
              <a:spcBef>
                <a:spcPts val="600"/>
              </a:spcBef>
              <a:spcAft>
                <a:spcPts val="600"/>
              </a:spcAft>
              <a:buNone/>
            </a:pPr>
            <a:r>
              <a:rPr lang="zh-CN" altLang="en-US" sz="3000" b="1" kern="100" dirty="0">
                <a:solidFill>
                  <a:schemeClr val="tx1"/>
                </a:solidFill>
                <a:latin typeface="Calibri"/>
                <a:ea typeface="DengXian"/>
                <a:cs typeface="Times New Roman"/>
              </a:rPr>
              <a:t>他本期待耶稣讲完这个比喻后，会回答他原来提出的问题：</a:t>
            </a:r>
            <a:r>
              <a:rPr lang="zh-CN" altLang="en-US" sz="3000" b="1" kern="100" dirty="0">
                <a:solidFill>
                  <a:srgbClr val="FF0000"/>
                </a:solidFill>
                <a:latin typeface="Calibri"/>
                <a:ea typeface="KaiTi"/>
                <a:cs typeface="Times New Roman"/>
              </a:rPr>
              <a:t>“谁是我的邻舍呢？”</a:t>
            </a:r>
            <a:r>
              <a:rPr lang="zh-CN" altLang="en-US" sz="3000" b="1" kern="100" dirty="0">
                <a:solidFill>
                  <a:schemeClr val="tx1"/>
                </a:solidFill>
                <a:latin typeface="DengXian" panose="02010600030101010101" pitchFamily="2" charset="-122"/>
                <a:ea typeface="DengXian" panose="02010600030101010101" pitchFamily="2" charset="-122"/>
                <a:cs typeface="Times New Roman"/>
              </a:rPr>
              <a:t>答案就是</a:t>
            </a:r>
            <a:r>
              <a:rPr lang="zh-CN" altLang="en-US" sz="3000" b="1" kern="100" dirty="0">
                <a:solidFill>
                  <a:schemeClr val="tx1"/>
                </a:solidFill>
                <a:latin typeface="Calibri"/>
                <a:ea typeface="DengXian"/>
                <a:cs typeface="Times New Roman"/>
              </a:rPr>
              <a:t>那个</a:t>
            </a:r>
            <a:r>
              <a:rPr lang="zh-CN" altLang="en-US" sz="3000" b="1" kern="100" dirty="0">
                <a:solidFill>
                  <a:srgbClr val="FF0000"/>
                </a:solidFill>
                <a:latin typeface="Calibri"/>
                <a:ea typeface="DengXian"/>
                <a:cs typeface="Times New Roman"/>
              </a:rPr>
              <a:t>“落难者”</a:t>
            </a:r>
            <a:r>
              <a:rPr lang="zh-CN" altLang="en-US" sz="3000" b="1" kern="100" dirty="0">
                <a:solidFill>
                  <a:schemeClr val="tx1"/>
                </a:solidFill>
                <a:latin typeface="Calibri"/>
                <a:ea typeface="DengXian"/>
                <a:cs typeface="Times New Roman"/>
              </a:rPr>
              <a:t>。但他万万没想到的是，耶稣改动了原来的问题之后，并且反问他：</a:t>
            </a:r>
            <a:r>
              <a:rPr lang="zh-CN" altLang="en-US" sz="3000" b="1" kern="100" dirty="0">
                <a:solidFill>
                  <a:srgbClr val="FF0000"/>
                </a:solidFill>
                <a:latin typeface="Calibri"/>
                <a:ea typeface="KaiTi"/>
                <a:cs typeface="Times New Roman"/>
              </a:rPr>
              <a:t>“你想，这三个人哪一个是落在强盗手中的邻舍呢？”</a:t>
            </a:r>
            <a:endParaRPr lang="en-CA" sz="3000" kern="100" dirty="0">
              <a:solidFill>
                <a:srgbClr val="FF0000"/>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26</a:t>
            </a:fld>
            <a:endParaRPr lang="en-US" altLang="zh-CN" dirty="0">
              <a:solidFill>
                <a:srgbClr val="55554A"/>
              </a:solidFill>
            </a:endParaRPr>
          </a:p>
        </p:txBody>
      </p:sp>
    </p:spTree>
    <p:extLst>
      <p:ext uri="{BB962C8B-B14F-4D97-AF65-F5344CB8AC3E}">
        <p14:creationId xmlns:p14="http://schemas.microsoft.com/office/powerpoint/2010/main" val="494431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二、比喻的深层重点</a:t>
            </a:r>
            <a:endParaRPr lang="zh-CN" altLang="en-US" sz="3600" dirty="0">
              <a:solidFill>
                <a:srgbClr val="FF0000"/>
              </a:solidFill>
              <a:latin typeface="+mn-ea"/>
            </a:endParaRPr>
          </a:p>
        </p:txBody>
      </p:sp>
      <p:sp>
        <p:nvSpPr>
          <p:cNvPr id="3" name="内容占位符 2"/>
          <p:cNvSpPr>
            <a:spLocks noGrp="1"/>
          </p:cNvSpPr>
          <p:nvPr>
            <p:ph idx="1"/>
          </p:nvPr>
        </p:nvSpPr>
        <p:spPr>
          <a:xfrm>
            <a:off x="0" y="1200150"/>
            <a:ext cx="9131300" cy="3943350"/>
          </a:xfrm>
        </p:spPr>
        <p:txBody>
          <a:bodyPr/>
          <a:lstStyle/>
          <a:p>
            <a:pPr marL="0" marR="0" indent="685800">
              <a:spcBef>
                <a:spcPts val="600"/>
              </a:spcBef>
              <a:spcAft>
                <a:spcPts val="600"/>
              </a:spcAft>
              <a:buNone/>
            </a:pPr>
            <a:r>
              <a:rPr lang="zh-CN" altLang="en-US" sz="2800" b="1" kern="100" dirty="0">
                <a:solidFill>
                  <a:schemeClr val="tx1"/>
                </a:solidFill>
                <a:latin typeface="Calibri"/>
                <a:ea typeface="DengXian"/>
                <a:cs typeface="Times New Roman"/>
              </a:rPr>
              <a:t>律法师只好十二分不情愿地回答：</a:t>
            </a:r>
            <a:r>
              <a:rPr lang="zh-CN" altLang="en-US" sz="2800" b="1" kern="100" dirty="0">
                <a:solidFill>
                  <a:srgbClr val="FF0000"/>
                </a:solidFill>
                <a:latin typeface="Calibri"/>
                <a:ea typeface="KaiTi"/>
                <a:cs typeface="Times New Roman"/>
              </a:rPr>
              <a:t>“是怜悯他的。”</a:t>
            </a:r>
            <a:r>
              <a:rPr lang="zh-CN" altLang="en-US" sz="2800" b="1" kern="100" dirty="0">
                <a:solidFill>
                  <a:schemeClr val="tx1"/>
                </a:solidFill>
                <a:latin typeface="Calibri"/>
                <a:ea typeface="DengXian"/>
                <a:cs typeface="Times New Roman"/>
              </a:rPr>
              <a:t>言下之意是：是那个撒玛利亚人。</a:t>
            </a:r>
            <a:endParaRPr lang="en-CA" sz="2800" b="1" kern="100" dirty="0">
              <a:solidFill>
                <a:schemeClr val="tx1"/>
              </a:solidFill>
              <a:latin typeface="Calibri"/>
              <a:ea typeface="DengXian"/>
              <a:cs typeface="Times New Roman"/>
            </a:endParaRPr>
          </a:p>
          <a:p>
            <a:pPr marL="0" marR="0" indent="685800">
              <a:spcBef>
                <a:spcPts val="600"/>
              </a:spcBef>
              <a:spcAft>
                <a:spcPts val="600"/>
              </a:spcAft>
              <a:buNone/>
            </a:pPr>
            <a:r>
              <a:rPr lang="zh-CN" altLang="en-US" sz="2800" b="1" kern="100" dirty="0">
                <a:solidFill>
                  <a:schemeClr val="tx1"/>
                </a:solidFill>
                <a:latin typeface="Calibri"/>
                <a:ea typeface="DengXian"/>
                <a:cs typeface="Times New Roman"/>
              </a:rPr>
              <a:t>耶稣这个比喻的力道就在这里：既然律法师亲口承认了：</a:t>
            </a:r>
            <a:r>
              <a:rPr lang="zh-CN" altLang="en-US" sz="2800" b="1" kern="100" dirty="0">
                <a:solidFill>
                  <a:srgbClr val="FF0000"/>
                </a:solidFill>
                <a:latin typeface="KaiTi" panose="02010609060101010101" pitchFamily="49" charset="-122"/>
                <a:ea typeface="KaiTi" panose="02010609060101010101" pitchFamily="49" charset="-122"/>
                <a:cs typeface="Times New Roman"/>
              </a:rPr>
              <a:t>“邻舍”</a:t>
            </a:r>
            <a:r>
              <a:rPr lang="zh-CN" altLang="en-US" sz="2800" b="1" kern="100" dirty="0">
                <a:solidFill>
                  <a:schemeClr val="tx1"/>
                </a:solidFill>
                <a:latin typeface="Calibri"/>
                <a:ea typeface="DengXian"/>
                <a:cs typeface="Times New Roman"/>
              </a:rPr>
              <a:t>就是那个撒玛利亚人，那么，他是否爱这个撒玛利亚人如同自己呢？</a:t>
            </a:r>
            <a:endParaRPr lang="en-CA" sz="2800" b="1" kern="100" dirty="0">
              <a:solidFill>
                <a:schemeClr val="tx1"/>
              </a:solidFill>
              <a:latin typeface="Calibri"/>
              <a:ea typeface="DengXian"/>
              <a:cs typeface="Times New Roman"/>
            </a:endParaRPr>
          </a:p>
          <a:p>
            <a:pPr marL="0" marR="0" indent="685800">
              <a:spcBef>
                <a:spcPts val="600"/>
              </a:spcBef>
              <a:spcAft>
                <a:spcPts val="600"/>
              </a:spcAft>
              <a:buNone/>
            </a:pPr>
            <a:r>
              <a:rPr lang="zh-CN" altLang="en-US" sz="2800" b="1" kern="100" dirty="0">
                <a:solidFill>
                  <a:schemeClr val="tx1"/>
                </a:solidFill>
                <a:latin typeface="Calibri"/>
                <a:ea typeface="DengXian"/>
                <a:cs typeface="Times New Roman"/>
              </a:rPr>
              <a:t>答案显然是否定的。这就说明律法师并没有遵守第二诫命</a:t>
            </a:r>
            <a:r>
              <a:rPr lang="zh-CN" altLang="en-US" sz="2800" b="1" kern="100" dirty="0">
                <a:solidFill>
                  <a:srgbClr val="FF0000"/>
                </a:solidFill>
                <a:latin typeface="Calibri"/>
                <a:ea typeface="KaiTi"/>
                <a:cs typeface="Times New Roman"/>
              </a:rPr>
              <a:t>“爱邻舍如同爱自己”</a:t>
            </a:r>
            <a:r>
              <a:rPr lang="zh-CN" altLang="en-US" sz="2800" b="1" kern="100" dirty="0">
                <a:solidFill>
                  <a:schemeClr val="tx1"/>
                </a:solidFill>
                <a:latin typeface="Calibri"/>
                <a:ea typeface="DengXian"/>
                <a:cs typeface="Times New Roman"/>
              </a:rPr>
              <a:t>！</a:t>
            </a:r>
            <a:endParaRPr lang="en-CA" sz="2800" b="1" kern="100" dirty="0">
              <a:solidFill>
                <a:schemeClr val="tx1"/>
              </a:solidFill>
              <a:latin typeface="Calibri"/>
              <a:ea typeface="DengXian"/>
              <a:cs typeface="Times New Roman"/>
            </a:endParaRPr>
          </a:p>
          <a:p>
            <a:pPr marL="0" marR="0" indent="685800">
              <a:spcBef>
                <a:spcPts val="600"/>
              </a:spcBef>
              <a:spcAft>
                <a:spcPts val="600"/>
              </a:spcAft>
              <a:buNone/>
            </a:pPr>
            <a:r>
              <a:rPr lang="zh-CN" altLang="en-US" sz="2800" b="1" kern="100" dirty="0">
                <a:solidFill>
                  <a:schemeClr val="tx1"/>
                </a:solidFill>
                <a:latin typeface="Calibri"/>
                <a:ea typeface="DengXian"/>
                <a:cs typeface="Times New Roman"/>
              </a:rPr>
              <a:t>而他还满心以为自己是遵守第二诫命的模范！</a:t>
            </a:r>
            <a:endParaRPr lang="en-CA" sz="28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27</a:t>
            </a:fld>
            <a:endParaRPr lang="en-US" altLang="zh-CN" dirty="0">
              <a:solidFill>
                <a:srgbClr val="55554A"/>
              </a:solidFill>
            </a:endParaRPr>
          </a:p>
        </p:txBody>
      </p:sp>
    </p:spTree>
    <p:extLst>
      <p:ext uri="{BB962C8B-B14F-4D97-AF65-F5344CB8AC3E}">
        <p14:creationId xmlns:p14="http://schemas.microsoft.com/office/powerpoint/2010/main" val="494431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二、比喻的深层重点</a:t>
            </a:r>
            <a:endParaRPr lang="zh-CN" altLang="en-US" sz="3600" dirty="0">
              <a:solidFill>
                <a:srgbClr val="FF0000"/>
              </a:solidFill>
              <a:latin typeface="+mn-ea"/>
            </a:endParaRPr>
          </a:p>
        </p:txBody>
      </p:sp>
      <p:sp>
        <p:nvSpPr>
          <p:cNvPr id="3" name="内容占位符 2"/>
          <p:cNvSpPr>
            <a:spLocks noGrp="1"/>
          </p:cNvSpPr>
          <p:nvPr>
            <p:ph idx="1"/>
          </p:nvPr>
        </p:nvSpPr>
        <p:spPr>
          <a:xfrm>
            <a:off x="12700" y="1118347"/>
            <a:ext cx="9131300" cy="4019550"/>
          </a:xfrm>
        </p:spPr>
        <p:txBody>
          <a:bodyPr/>
          <a:lstStyle/>
          <a:p>
            <a:pPr marL="0" marR="0" indent="739775">
              <a:spcBef>
                <a:spcPts val="600"/>
              </a:spcBef>
              <a:spcAft>
                <a:spcPts val="600"/>
              </a:spcAft>
              <a:buNone/>
            </a:pPr>
            <a:r>
              <a:rPr lang="zh-CN" altLang="en-US" sz="3000" b="1" kern="100" dirty="0">
                <a:solidFill>
                  <a:schemeClr val="tx1"/>
                </a:solidFill>
                <a:latin typeface="Calibri"/>
                <a:ea typeface="DengXian"/>
                <a:cs typeface="Times New Roman"/>
              </a:rPr>
              <a:t>于是我们找出这个比喻深层的重点了，即：</a:t>
            </a:r>
            <a:r>
              <a:rPr lang="zh-CN" altLang="en-US" sz="3000" b="1" kern="100" dirty="0">
                <a:solidFill>
                  <a:srgbClr val="FF0000"/>
                </a:solidFill>
                <a:latin typeface="Calibri"/>
                <a:ea typeface="DengXian"/>
                <a:cs typeface="Times New Roman"/>
              </a:rPr>
              <a:t>耶稣以有力的方式揭露了律法师的自以为义和假冒为善。</a:t>
            </a:r>
            <a:r>
              <a:rPr lang="zh-CN" altLang="en-US" sz="3000" b="1" kern="100" dirty="0">
                <a:solidFill>
                  <a:schemeClr val="tx1"/>
                </a:solidFill>
                <a:latin typeface="Calibri"/>
                <a:ea typeface="DengXian"/>
                <a:cs typeface="Times New Roman"/>
              </a:rPr>
              <a:t> </a:t>
            </a:r>
            <a:endParaRPr lang="en-CA" sz="3000" b="1" kern="100" dirty="0">
              <a:solidFill>
                <a:schemeClr val="tx1"/>
              </a:solidFill>
              <a:latin typeface="Calibri"/>
              <a:ea typeface="DengXian"/>
              <a:cs typeface="Times New Roman"/>
            </a:endParaRPr>
          </a:p>
          <a:p>
            <a:pPr marL="0" marR="0" indent="739775">
              <a:spcBef>
                <a:spcPts val="600"/>
              </a:spcBef>
              <a:spcAft>
                <a:spcPts val="600"/>
              </a:spcAft>
              <a:buNone/>
            </a:pPr>
            <a:r>
              <a:rPr lang="zh-CN" altLang="en-US" sz="3000" b="1" kern="100" dirty="0">
                <a:solidFill>
                  <a:schemeClr val="tx1"/>
                </a:solidFill>
                <a:latin typeface="Calibri"/>
                <a:ea typeface="DengXian"/>
                <a:cs typeface="Times New Roman"/>
              </a:rPr>
              <a:t>律法师代表了法利赛人，他满心以为自己遵守了</a:t>
            </a:r>
            <a:r>
              <a:rPr lang="zh-CN" altLang="en-US" sz="3000" b="1" kern="100" dirty="0">
                <a:solidFill>
                  <a:srgbClr val="FF0000"/>
                </a:solidFill>
                <a:latin typeface="Calibri"/>
                <a:ea typeface="KaiTi"/>
                <a:cs typeface="Times New Roman"/>
              </a:rPr>
              <a:t>“爱邻舍如同自己”</a:t>
            </a:r>
            <a:r>
              <a:rPr lang="zh-CN" altLang="en-US" sz="3000" b="1" kern="100" dirty="0">
                <a:solidFill>
                  <a:schemeClr val="tx1"/>
                </a:solidFill>
                <a:latin typeface="Calibri"/>
                <a:ea typeface="DengXian"/>
                <a:cs typeface="Times New Roman"/>
              </a:rPr>
              <a:t>的诫命，其实他并没有遵守这条诫命！他不仅自以为义，而且还假冒伪善！</a:t>
            </a:r>
            <a:endParaRPr lang="en-CA" sz="3000" b="1" kern="100" dirty="0">
              <a:solidFill>
                <a:schemeClr val="tx1"/>
              </a:solidFill>
              <a:latin typeface="Calibri"/>
              <a:ea typeface="DengXian"/>
              <a:cs typeface="Times New Roman"/>
            </a:endParaRPr>
          </a:p>
          <a:p>
            <a:pPr marL="0" marR="0" indent="739775">
              <a:spcBef>
                <a:spcPts val="600"/>
              </a:spcBef>
              <a:spcAft>
                <a:spcPts val="600"/>
              </a:spcAft>
              <a:buNone/>
            </a:pPr>
            <a:r>
              <a:rPr lang="zh-CN" altLang="en-US" sz="3000" b="1" kern="100" dirty="0">
                <a:solidFill>
                  <a:schemeClr val="tx1"/>
                </a:solidFill>
                <a:latin typeface="Calibri"/>
                <a:ea typeface="DengXian"/>
                <a:cs typeface="Times New Roman"/>
              </a:rPr>
              <a:t>这倒不是由于他不肯帮助落难的人（像那两个祭司和利未人一样），而是由于他轻视和憎恨撒玛利亚人，其实他也轻视祭司和利未人（他们都是邻舍）。</a:t>
            </a:r>
            <a:endParaRPr lang="en-CA" sz="30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28</a:t>
            </a:fld>
            <a:endParaRPr lang="en-US" altLang="zh-CN" dirty="0">
              <a:solidFill>
                <a:srgbClr val="55554A"/>
              </a:solidFill>
            </a:endParaRPr>
          </a:p>
        </p:txBody>
      </p:sp>
    </p:spTree>
    <p:extLst>
      <p:ext uri="{BB962C8B-B14F-4D97-AF65-F5344CB8AC3E}">
        <p14:creationId xmlns:p14="http://schemas.microsoft.com/office/powerpoint/2010/main" val="494431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二、比喻的深层重点</a:t>
            </a:r>
            <a:endParaRPr lang="zh-CN" altLang="en-US" sz="3600" dirty="0">
              <a:solidFill>
                <a:srgbClr val="FF0000"/>
              </a:solidFill>
              <a:latin typeface="+mn-ea"/>
            </a:endParaRPr>
          </a:p>
        </p:txBody>
      </p:sp>
      <p:sp>
        <p:nvSpPr>
          <p:cNvPr id="3" name="内容占位符 2"/>
          <p:cNvSpPr>
            <a:spLocks noGrp="1"/>
          </p:cNvSpPr>
          <p:nvPr>
            <p:ph idx="1"/>
          </p:nvPr>
        </p:nvSpPr>
        <p:spPr>
          <a:xfrm>
            <a:off x="0" y="1123950"/>
            <a:ext cx="9131300" cy="4019550"/>
          </a:xfrm>
        </p:spPr>
        <p:txBody>
          <a:bodyPr/>
          <a:lstStyle/>
          <a:p>
            <a:pPr marL="0" marR="0" indent="739775">
              <a:spcBef>
                <a:spcPts val="600"/>
              </a:spcBef>
              <a:spcAft>
                <a:spcPts val="600"/>
              </a:spcAft>
              <a:buNone/>
            </a:pPr>
            <a:r>
              <a:rPr lang="zh-CN" altLang="en-US" sz="2800" b="1" kern="100" dirty="0">
                <a:solidFill>
                  <a:schemeClr val="tx1"/>
                </a:solidFill>
                <a:latin typeface="Calibri"/>
                <a:ea typeface="DengXian"/>
                <a:cs typeface="Times New Roman"/>
              </a:rPr>
              <a:t>由此可见，对于律法师来说，是否遵守了第二诫命 </a:t>
            </a:r>
            <a:r>
              <a:rPr lang="zh-CN" altLang="en-US" sz="2800" b="1" kern="100" dirty="0">
                <a:solidFill>
                  <a:srgbClr val="FF0000"/>
                </a:solidFill>
                <a:latin typeface="Calibri"/>
                <a:ea typeface="KaiTi"/>
                <a:cs typeface="Times New Roman"/>
              </a:rPr>
              <a:t>“爱邻舍如同自己”</a:t>
            </a:r>
            <a:r>
              <a:rPr lang="zh-CN" altLang="en-US" sz="2800" b="1" kern="100" dirty="0">
                <a:solidFill>
                  <a:schemeClr val="tx1"/>
                </a:solidFill>
                <a:latin typeface="Calibri"/>
                <a:ea typeface="DengXian"/>
                <a:cs typeface="Times New Roman"/>
              </a:rPr>
              <a:t>的真正检验，不是看你是否愿意帮助落难的人，而是看你是否爱那</a:t>
            </a:r>
            <a:r>
              <a:rPr lang="zh-CN" altLang="en-US" sz="2800" b="1" kern="100" dirty="0">
                <a:solidFill>
                  <a:srgbClr val="FF0000"/>
                </a:solidFill>
                <a:latin typeface="Calibri"/>
                <a:ea typeface="KaiTi"/>
                <a:cs typeface="Times New Roman"/>
              </a:rPr>
              <a:t>“不可爱的人”</a:t>
            </a:r>
            <a:r>
              <a:rPr lang="zh-CN" altLang="en-US" sz="2800" b="1" kern="100" dirty="0">
                <a:solidFill>
                  <a:schemeClr val="tx1"/>
                </a:solidFill>
                <a:latin typeface="Calibri"/>
                <a:ea typeface="DengXian"/>
                <a:cs typeface="Times New Roman"/>
              </a:rPr>
              <a:t>，例如撒玛利亚人，或许还有祭司和利未人，因为这些人也包括在 </a:t>
            </a:r>
            <a:r>
              <a:rPr lang="zh-CN" altLang="en-US" sz="2800" b="1" kern="100" dirty="0">
                <a:solidFill>
                  <a:srgbClr val="FF0000"/>
                </a:solidFill>
                <a:latin typeface="Calibri"/>
                <a:ea typeface="KaiTi"/>
                <a:cs typeface="Times New Roman"/>
              </a:rPr>
              <a:t>“邻舍”</a:t>
            </a:r>
            <a:r>
              <a:rPr lang="zh-CN" altLang="en-US" sz="2800" b="1" kern="100" dirty="0">
                <a:solidFill>
                  <a:schemeClr val="tx1"/>
                </a:solidFill>
                <a:latin typeface="Calibri"/>
                <a:ea typeface="DengXian"/>
                <a:cs typeface="Times New Roman"/>
              </a:rPr>
              <a:t>的定义范围之内！ </a:t>
            </a:r>
            <a:endParaRPr lang="en-CA" sz="2800" b="1" kern="100" dirty="0">
              <a:solidFill>
                <a:schemeClr val="tx1"/>
              </a:solidFill>
              <a:latin typeface="Calibri"/>
              <a:ea typeface="DengXian"/>
              <a:cs typeface="Times New Roman"/>
            </a:endParaRPr>
          </a:p>
          <a:p>
            <a:pPr marL="0" marR="0" indent="739775">
              <a:spcBef>
                <a:spcPts val="600"/>
              </a:spcBef>
              <a:spcAft>
                <a:spcPts val="600"/>
              </a:spcAft>
              <a:buNone/>
            </a:pPr>
            <a:r>
              <a:rPr lang="zh-CN" altLang="en-US" sz="2800" b="1" kern="100" dirty="0">
                <a:solidFill>
                  <a:schemeClr val="tx1"/>
                </a:solidFill>
                <a:latin typeface="Calibri"/>
                <a:ea typeface="DengXian"/>
                <a:cs typeface="Times New Roman"/>
              </a:rPr>
              <a:t>耶稣最后的吩咐也是一语双关：</a:t>
            </a:r>
            <a:r>
              <a:rPr lang="zh-CN" altLang="en-US" sz="2800" b="1" kern="100" dirty="0">
                <a:solidFill>
                  <a:srgbClr val="FF0000"/>
                </a:solidFill>
                <a:latin typeface="Calibri"/>
                <a:ea typeface="KaiTi"/>
                <a:cs typeface="Times New Roman"/>
              </a:rPr>
              <a:t>“你去照样行吧。”</a:t>
            </a:r>
            <a:endParaRPr lang="en-CA" sz="2800" b="1" kern="100" dirty="0">
              <a:latin typeface="Calibri"/>
              <a:ea typeface="DengXian"/>
              <a:cs typeface="Times New Roman"/>
            </a:endParaRPr>
          </a:p>
          <a:p>
            <a:pPr marL="0" marR="0" indent="739775">
              <a:spcBef>
                <a:spcPts val="600"/>
              </a:spcBef>
              <a:spcAft>
                <a:spcPts val="600"/>
              </a:spcAft>
              <a:buNone/>
            </a:pPr>
            <a:r>
              <a:rPr lang="zh-CN" altLang="en-US" sz="2800" b="1" kern="100" dirty="0">
                <a:solidFill>
                  <a:schemeClr val="tx1"/>
                </a:solidFill>
                <a:latin typeface="Calibri"/>
                <a:ea typeface="DengXian"/>
                <a:cs typeface="Times New Roman"/>
              </a:rPr>
              <a:t>耶稣表面的意思是：</a:t>
            </a:r>
            <a:r>
              <a:rPr lang="zh-CN" altLang="en-US" sz="2800" b="1" kern="100" dirty="0">
                <a:solidFill>
                  <a:srgbClr val="FF0000"/>
                </a:solidFill>
                <a:latin typeface="Calibri"/>
                <a:ea typeface="DengXian"/>
                <a:cs typeface="Times New Roman"/>
              </a:rPr>
              <a:t>“你去做那个落难者的邻舍吧。</a:t>
            </a:r>
            <a:r>
              <a:rPr lang="zh-CN" altLang="en-US" sz="2800" b="1" kern="100" dirty="0">
                <a:latin typeface="Calibri"/>
                <a:ea typeface="DengXian"/>
                <a:cs typeface="Times New Roman"/>
              </a:rPr>
              <a:t>”</a:t>
            </a:r>
            <a:endParaRPr lang="en-CA" sz="2800" b="1" kern="100" dirty="0">
              <a:latin typeface="Calibri"/>
              <a:ea typeface="DengXian"/>
              <a:cs typeface="Times New Roman"/>
            </a:endParaRPr>
          </a:p>
          <a:p>
            <a:pPr marL="0" marR="0" indent="739775">
              <a:spcBef>
                <a:spcPts val="600"/>
              </a:spcBef>
              <a:spcAft>
                <a:spcPts val="600"/>
              </a:spcAft>
              <a:buNone/>
            </a:pPr>
            <a:r>
              <a:rPr lang="zh-CN" altLang="en-US" sz="2800" b="1" kern="100" dirty="0">
                <a:solidFill>
                  <a:schemeClr val="tx1"/>
                </a:solidFill>
                <a:latin typeface="Calibri"/>
                <a:ea typeface="DengXian"/>
                <a:cs typeface="Times New Roman"/>
              </a:rPr>
              <a:t>而耶稣深层的意思则是：</a:t>
            </a:r>
            <a:r>
              <a:rPr lang="zh-CN" altLang="en-US" sz="2800" b="1" kern="100" dirty="0">
                <a:solidFill>
                  <a:srgbClr val="FF0000"/>
                </a:solidFill>
                <a:latin typeface="Calibri"/>
                <a:ea typeface="KaiTi"/>
                <a:cs typeface="Times New Roman"/>
              </a:rPr>
              <a:t>“你去爱那个撒玛利亚人吧。”</a:t>
            </a:r>
            <a:endParaRPr lang="en-CA" sz="2800" kern="100" dirty="0">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29</a:t>
            </a:fld>
            <a:endParaRPr lang="en-US" altLang="zh-CN" dirty="0">
              <a:solidFill>
                <a:srgbClr val="55554A"/>
              </a:solidFill>
            </a:endParaRPr>
          </a:p>
        </p:txBody>
      </p:sp>
    </p:spTree>
    <p:extLst>
      <p:ext uri="{BB962C8B-B14F-4D97-AF65-F5344CB8AC3E}">
        <p14:creationId xmlns:p14="http://schemas.microsoft.com/office/powerpoint/2010/main" val="49443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xmlns="" id="{E1F527AC-E71D-8038-DA39-229FB3EC9CA5}"/>
              </a:ext>
            </a:extLst>
          </p:cNvPr>
          <p:cNvSpPr>
            <a:spLocks noGrp="1"/>
          </p:cNvSpPr>
          <p:nvPr>
            <p:ph idx="1"/>
          </p:nvPr>
        </p:nvSpPr>
        <p:spPr>
          <a:xfrm>
            <a:off x="0" y="1200150"/>
            <a:ext cx="9067800" cy="3943349"/>
          </a:xfrm>
        </p:spPr>
        <p:txBody>
          <a:bodyPr/>
          <a:lstStyle/>
          <a:p>
            <a:pPr marL="0" marR="0" indent="914400">
              <a:lnSpc>
                <a:spcPct val="107000"/>
              </a:lnSpc>
              <a:spcBef>
                <a:spcPts val="600"/>
              </a:spcBef>
              <a:spcAft>
                <a:spcPts val="600"/>
              </a:spcAft>
              <a:buNone/>
            </a:pPr>
            <a:r>
              <a:rPr lang="zh-CN" altLang="en-US" sz="2800" b="1" kern="100" dirty="0">
                <a:solidFill>
                  <a:schemeClr val="tx1"/>
                </a:solidFill>
                <a:latin typeface="Calibri"/>
                <a:ea typeface="DengXian"/>
                <a:cs typeface="Times New Roman"/>
              </a:rPr>
              <a:t>本堂将进一步讨论尊荣文化的第一个核心价值：</a:t>
            </a:r>
            <a:r>
              <a:rPr lang="zh-CN" altLang="en-US" sz="2800" b="1" kern="100" dirty="0">
                <a:solidFill>
                  <a:srgbClr val="FF0000"/>
                </a:solidFill>
                <a:latin typeface="Calibri"/>
                <a:ea typeface="DengXian"/>
                <a:cs typeface="Times New Roman"/>
              </a:rPr>
              <a:t>厚爱邻舍</a:t>
            </a:r>
            <a:r>
              <a:rPr lang="en-US" sz="2800" b="1" kern="100" dirty="0">
                <a:solidFill>
                  <a:srgbClr val="FF0000"/>
                </a:solidFill>
                <a:latin typeface="DengXian"/>
                <a:ea typeface="DengXian"/>
                <a:cs typeface="Times New Roman"/>
              </a:rPr>
              <a:t>/</a:t>
            </a:r>
            <a:r>
              <a:rPr lang="zh-CN" altLang="en-US" sz="2800" b="1" kern="100" dirty="0">
                <a:solidFill>
                  <a:srgbClr val="FF0000"/>
                </a:solidFill>
                <a:latin typeface="Calibri"/>
                <a:ea typeface="DengXian"/>
                <a:cs typeface="Times New Roman"/>
              </a:rPr>
              <a:t>近人</a:t>
            </a:r>
            <a:r>
              <a:rPr lang="zh-CN" altLang="en-US" sz="2800" b="1" kern="100" dirty="0">
                <a:solidFill>
                  <a:schemeClr val="tx1"/>
                </a:solidFill>
                <a:latin typeface="Calibri"/>
                <a:ea typeface="DengXian"/>
                <a:cs typeface="Times New Roman"/>
              </a:rPr>
              <a:t>，并以此来取代事工</a:t>
            </a:r>
            <a:r>
              <a:rPr lang="en-US" sz="2800" b="1" kern="100" dirty="0">
                <a:solidFill>
                  <a:schemeClr val="tx1"/>
                </a:solidFill>
                <a:latin typeface="DengXian"/>
                <a:ea typeface="DengXian"/>
                <a:cs typeface="Times New Roman"/>
              </a:rPr>
              <a:t>/</a:t>
            </a:r>
            <a:r>
              <a:rPr lang="zh-CN" altLang="en-US" sz="2800" b="1" kern="100" dirty="0">
                <a:solidFill>
                  <a:schemeClr val="tx1"/>
                </a:solidFill>
                <a:latin typeface="Calibri"/>
                <a:ea typeface="DengXian"/>
                <a:cs typeface="Times New Roman"/>
              </a:rPr>
              <a:t>目标导向。</a:t>
            </a:r>
            <a:endParaRPr lang="en-US" altLang="zh-CN" sz="2800" b="1" kern="100" dirty="0">
              <a:solidFill>
                <a:schemeClr val="tx1"/>
              </a:solidFill>
              <a:latin typeface="Calibri"/>
              <a:ea typeface="DengXian"/>
              <a:cs typeface="Times New Roman"/>
            </a:endParaRPr>
          </a:p>
          <a:p>
            <a:pPr marL="0" marR="0" indent="914400">
              <a:lnSpc>
                <a:spcPct val="107000"/>
              </a:lnSpc>
              <a:spcBef>
                <a:spcPts val="600"/>
              </a:spcBef>
              <a:spcAft>
                <a:spcPts val="600"/>
              </a:spcAft>
              <a:buNone/>
            </a:pPr>
            <a:r>
              <a:rPr lang="zh-CN" altLang="en-US" sz="2800" b="1" kern="100" dirty="0">
                <a:solidFill>
                  <a:schemeClr val="tx1"/>
                </a:solidFill>
                <a:latin typeface="Calibri"/>
                <a:ea typeface="DengXian"/>
                <a:cs typeface="Times New Roman"/>
              </a:rPr>
              <a:t>第二个核心价值</a:t>
            </a:r>
            <a:r>
              <a:rPr lang="en-US" altLang="zh-CN" sz="2800" b="1" kern="100" dirty="0">
                <a:solidFill>
                  <a:schemeClr val="tx1"/>
                </a:solidFill>
                <a:latin typeface="Calibri"/>
                <a:ea typeface="DengXian"/>
                <a:cs typeface="Times New Roman"/>
              </a:rPr>
              <a:t>——</a:t>
            </a:r>
            <a:r>
              <a:rPr lang="zh-CN" altLang="en-US" sz="2800" b="1" kern="100" dirty="0">
                <a:solidFill>
                  <a:srgbClr val="FF0000"/>
                </a:solidFill>
                <a:latin typeface="Calibri"/>
                <a:ea typeface="DengXian"/>
                <a:cs typeface="Times New Roman"/>
              </a:rPr>
              <a:t>厚爱邻舍</a:t>
            </a:r>
            <a:r>
              <a:rPr lang="en-US" altLang="zh-CN" sz="2800" b="1" kern="100" dirty="0">
                <a:solidFill>
                  <a:srgbClr val="FF0000"/>
                </a:solidFill>
                <a:latin typeface="Calibri"/>
                <a:ea typeface="DengXian"/>
                <a:cs typeface="Times New Roman"/>
              </a:rPr>
              <a:t>/</a:t>
            </a:r>
            <a:r>
              <a:rPr lang="zh-CN" altLang="en-US" sz="2800" b="1" kern="100" dirty="0">
                <a:solidFill>
                  <a:srgbClr val="FF0000"/>
                </a:solidFill>
                <a:latin typeface="Calibri"/>
                <a:ea typeface="DengXian"/>
                <a:cs typeface="Times New Roman"/>
              </a:rPr>
              <a:t>近人</a:t>
            </a:r>
            <a:r>
              <a:rPr lang="en-US" altLang="zh-CN" sz="2800" b="1" kern="100" dirty="0">
                <a:solidFill>
                  <a:schemeClr val="tx1"/>
                </a:solidFill>
                <a:latin typeface="Calibri"/>
                <a:ea typeface="DengXian"/>
                <a:cs typeface="Times New Roman"/>
              </a:rPr>
              <a:t>——</a:t>
            </a:r>
            <a:r>
              <a:rPr lang="zh-CN" altLang="en-US" sz="2800" b="1" kern="100" dirty="0">
                <a:solidFill>
                  <a:schemeClr val="tx1"/>
                </a:solidFill>
                <a:latin typeface="Calibri"/>
                <a:ea typeface="DengXian"/>
                <a:cs typeface="Times New Roman"/>
              </a:rPr>
              <a:t>是为了落实第一个核心价值</a:t>
            </a:r>
            <a:r>
              <a:rPr lang="en-US" altLang="zh-CN" sz="2800" b="1" kern="100" dirty="0">
                <a:solidFill>
                  <a:schemeClr val="tx1"/>
                </a:solidFill>
                <a:latin typeface="Calibri"/>
                <a:ea typeface="DengXian"/>
                <a:cs typeface="Times New Roman"/>
              </a:rPr>
              <a:t>——</a:t>
            </a:r>
            <a:r>
              <a:rPr lang="zh-CN" altLang="en-US" sz="2800" b="1" kern="100" dirty="0">
                <a:solidFill>
                  <a:srgbClr val="FF0000"/>
                </a:solidFill>
                <a:latin typeface="Calibri"/>
                <a:ea typeface="DengXian"/>
                <a:cs typeface="Times New Roman"/>
              </a:rPr>
              <a:t>博爱众人</a:t>
            </a:r>
            <a:r>
              <a:rPr lang="zh-CN" altLang="en-US" sz="2800" b="1" kern="100" dirty="0">
                <a:solidFill>
                  <a:schemeClr val="tx1"/>
                </a:solidFill>
                <a:latin typeface="Calibri"/>
                <a:ea typeface="DengXian"/>
                <a:cs typeface="Times New Roman"/>
              </a:rPr>
              <a:t>。</a:t>
            </a:r>
            <a:endParaRPr lang="en-CA" sz="2800" b="1" kern="100" dirty="0">
              <a:solidFill>
                <a:schemeClr val="tx1"/>
              </a:solidFill>
              <a:latin typeface="Calibri"/>
              <a:ea typeface="DengXian"/>
              <a:cs typeface="Times New Roman"/>
            </a:endParaRPr>
          </a:p>
          <a:p>
            <a:pPr marL="0" marR="0" indent="914400">
              <a:lnSpc>
                <a:spcPct val="107000"/>
              </a:lnSpc>
              <a:spcBef>
                <a:spcPts val="600"/>
              </a:spcBef>
              <a:spcAft>
                <a:spcPts val="600"/>
              </a:spcAft>
              <a:buNone/>
            </a:pPr>
            <a:r>
              <a:rPr lang="zh-CN" altLang="en-US" sz="2800" b="1" kern="100" dirty="0">
                <a:solidFill>
                  <a:schemeClr val="tx1"/>
                </a:solidFill>
                <a:latin typeface="Calibri"/>
                <a:ea typeface="DengXian"/>
                <a:cs typeface="Times New Roman"/>
              </a:rPr>
              <a:t>本堂的讨论将基于对一段著名的经文的分析，这段经文是</a:t>
            </a:r>
            <a:r>
              <a:rPr lang="zh-CN" altLang="en-US" sz="2800" b="1" kern="100" dirty="0">
                <a:solidFill>
                  <a:srgbClr val="FF0000"/>
                </a:solidFill>
                <a:latin typeface="Calibri"/>
                <a:ea typeface="DengXian"/>
                <a:cs typeface="Times New Roman"/>
              </a:rPr>
              <a:t>路十</a:t>
            </a:r>
            <a:r>
              <a:rPr lang="en-US" sz="2800" b="1" kern="100" dirty="0">
                <a:solidFill>
                  <a:srgbClr val="FF0000"/>
                </a:solidFill>
                <a:latin typeface="DengXian"/>
                <a:ea typeface="DengXian"/>
                <a:cs typeface="Times New Roman"/>
              </a:rPr>
              <a:t>29-37</a:t>
            </a:r>
            <a:r>
              <a:rPr lang="zh-CN" altLang="en-US" sz="2800" b="1" kern="100" dirty="0">
                <a:solidFill>
                  <a:schemeClr val="tx1"/>
                </a:solidFill>
                <a:latin typeface="Calibri"/>
                <a:ea typeface="DengXian"/>
                <a:cs typeface="Times New Roman"/>
              </a:rPr>
              <a:t>，它被称为</a:t>
            </a:r>
            <a:r>
              <a:rPr lang="zh-CN" altLang="en-US" sz="2800" b="1" kern="100" dirty="0">
                <a:solidFill>
                  <a:srgbClr val="FF0000"/>
                </a:solidFill>
                <a:latin typeface="Calibri"/>
                <a:ea typeface="DengXian"/>
                <a:cs typeface="Times New Roman"/>
              </a:rPr>
              <a:t>好撒玛利亚人的比喻</a:t>
            </a:r>
            <a:r>
              <a:rPr lang="zh-CN" altLang="en-US" sz="2800" b="1" kern="100" dirty="0">
                <a:solidFill>
                  <a:schemeClr val="tx1"/>
                </a:solidFill>
                <a:latin typeface="Calibri"/>
                <a:ea typeface="DengXian"/>
                <a:cs typeface="Times New Roman"/>
              </a:rPr>
              <a:t>。</a:t>
            </a:r>
            <a:endParaRPr lang="en-CA" sz="2800" b="1" kern="100" dirty="0">
              <a:solidFill>
                <a:schemeClr val="tx1"/>
              </a:solidFill>
              <a:latin typeface="Calibri"/>
              <a:ea typeface="DengXian"/>
              <a:cs typeface="Times New Roman"/>
            </a:endParaRPr>
          </a:p>
          <a:p>
            <a:pPr marL="0" indent="0">
              <a:buNone/>
            </a:pPr>
            <a:endParaRPr lang="en-US" sz="3600" dirty="0"/>
          </a:p>
        </p:txBody>
      </p:sp>
      <p:sp>
        <p:nvSpPr>
          <p:cNvPr id="4" name="灯片编号占位符 3">
            <a:extLst>
              <a:ext uri="{FF2B5EF4-FFF2-40B4-BE49-F238E27FC236}">
                <a16:creationId xmlns:a16="http://schemas.microsoft.com/office/drawing/2014/main" xmlns="" id="{C40957DD-9785-02B5-10F4-2C291B9E95C8}"/>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3</a:t>
            </a:fld>
            <a:endParaRPr lang="en-US" altLang="zh-CN">
              <a:solidFill>
                <a:srgbClr val="55554A"/>
              </a:solidFill>
            </a:endParaRPr>
          </a:p>
        </p:txBody>
      </p:sp>
    </p:spTree>
    <p:extLst>
      <p:ext uri="{BB962C8B-B14F-4D97-AF65-F5344CB8AC3E}">
        <p14:creationId xmlns:p14="http://schemas.microsoft.com/office/powerpoint/2010/main" val="10346930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3600" b="1" kern="100" dirty="0">
                <a:solidFill>
                  <a:srgbClr val="FF0000"/>
                </a:solidFill>
                <a:effectLst/>
                <a:latin typeface="+mn-ea"/>
                <a:cs typeface="Times New Roman"/>
              </a:rPr>
              <a:t>三、以厚爱邻舍取代事工</a:t>
            </a:r>
            <a:r>
              <a:rPr lang="en-US" sz="3600" b="1" kern="100" dirty="0">
                <a:solidFill>
                  <a:srgbClr val="FF0000"/>
                </a:solidFill>
                <a:effectLst/>
                <a:latin typeface="+mn-ea"/>
                <a:cs typeface="Times New Roman"/>
              </a:rPr>
              <a:t>/</a:t>
            </a:r>
            <a:r>
              <a:rPr lang="zh-CN" altLang="en-US" sz="3600" b="1" kern="100" dirty="0">
                <a:solidFill>
                  <a:srgbClr val="FF0000"/>
                </a:solidFill>
                <a:effectLst/>
                <a:latin typeface="+mn-ea"/>
                <a:cs typeface="Times New Roman"/>
              </a:rPr>
              <a:t>目标导向</a:t>
            </a:r>
            <a:endParaRPr lang="zh-CN" altLang="en-US" sz="3600" dirty="0">
              <a:solidFill>
                <a:srgbClr val="FF0000"/>
              </a:solidFill>
              <a:latin typeface="+mn-ea"/>
            </a:endParaRPr>
          </a:p>
        </p:txBody>
      </p:sp>
      <p:sp>
        <p:nvSpPr>
          <p:cNvPr id="3" name="内容占位符 2"/>
          <p:cNvSpPr>
            <a:spLocks noGrp="1"/>
          </p:cNvSpPr>
          <p:nvPr>
            <p:ph idx="1"/>
          </p:nvPr>
        </p:nvSpPr>
        <p:spPr>
          <a:xfrm>
            <a:off x="0" y="1200150"/>
            <a:ext cx="9131300" cy="3943350"/>
          </a:xfrm>
        </p:spPr>
        <p:txBody>
          <a:bodyPr/>
          <a:lstStyle/>
          <a:p>
            <a:pPr marL="0" marR="0" indent="0">
              <a:spcBef>
                <a:spcPts val="600"/>
              </a:spcBef>
              <a:spcAft>
                <a:spcPts val="600"/>
              </a:spcAft>
              <a:buNone/>
            </a:pPr>
            <a:r>
              <a:rPr lang="zh-CN" altLang="en-US" sz="3200" b="1" kern="100" dirty="0" smtClean="0">
                <a:solidFill>
                  <a:srgbClr val="2E24FC"/>
                </a:solidFill>
                <a:latin typeface="Calibri"/>
                <a:ea typeface="DengXian"/>
                <a:cs typeface="Times New Roman"/>
              </a:rPr>
              <a:t>（</a:t>
            </a:r>
            <a:r>
              <a:rPr lang="zh-CN" altLang="en-US" sz="3200" b="1" kern="100" dirty="0">
                <a:solidFill>
                  <a:srgbClr val="2E24FC"/>
                </a:solidFill>
                <a:latin typeface="Calibri"/>
                <a:ea typeface="DengXian"/>
                <a:cs typeface="Times New Roman"/>
              </a:rPr>
              <a:t>一）表面重点的类比与类比的转移</a:t>
            </a:r>
            <a:endParaRPr lang="en-CA" sz="3200" kern="100" dirty="0">
              <a:solidFill>
                <a:srgbClr val="2E24FC"/>
              </a:solidFill>
              <a:latin typeface="Calibri"/>
              <a:ea typeface="DengXian"/>
              <a:cs typeface="Times New Roman"/>
            </a:endParaRPr>
          </a:p>
          <a:p>
            <a:pPr marL="0" marR="0" indent="0">
              <a:spcBef>
                <a:spcPts val="600"/>
              </a:spcBef>
              <a:spcAft>
                <a:spcPts val="600"/>
              </a:spcAft>
              <a:buNone/>
            </a:pPr>
            <a:r>
              <a:rPr lang="en-US" sz="3200" b="1" kern="100" dirty="0">
                <a:solidFill>
                  <a:srgbClr val="2E24FC"/>
                </a:solidFill>
                <a:latin typeface="DengXian"/>
                <a:ea typeface="DengXian"/>
                <a:cs typeface="Times New Roman"/>
              </a:rPr>
              <a:t>        1</a:t>
            </a:r>
            <a:r>
              <a:rPr lang="zh-CN" altLang="en-US" sz="3200" b="1" kern="100" dirty="0">
                <a:solidFill>
                  <a:srgbClr val="2E24FC"/>
                </a:solidFill>
                <a:latin typeface="Calibri"/>
                <a:ea typeface="DengXian"/>
                <a:cs typeface="Times New Roman"/>
              </a:rPr>
              <a:t>、表面的重点：</a:t>
            </a:r>
            <a:r>
              <a:rPr lang="zh-CN" altLang="en-US" sz="3200" b="1" kern="100" dirty="0">
                <a:solidFill>
                  <a:srgbClr val="FF0000"/>
                </a:solidFill>
                <a:latin typeface="Calibri"/>
                <a:ea typeface="DengXian"/>
                <a:cs typeface="Times New Roman"/>
              </a:rPr>
              <a:t>耶稣通过这个比喻说明，当遇到有需要的人时，何种态度是祂所喜悦的</a:t>
            </a:r>
            <a:r>
              <a:rPr lang="en-US" sz="3200" b="1" kern="100" dirty="0">
                <a:solidFill>
                  <a:srgbClr val="FF0000"/>
                </a:solidFill>
                <a:latin typeface="DengXian"/>
                <a:ea typeface="DengXian"/>
                <a:cs typeface="Times New Roman"/>
              </a:rPr>
              <a:t>/</a:t>
            </a:r>
            <a:r>
              <a:rPr lang="zh-CN" altLang="en-US" sz="3200" b="1" kern="100" dirty="0">
                <a:solidFill>
                  <a:srgbClr val="FF0000"/>
                </a:solidFill>
                <a:latin typeface="Calibri"/>
                <a:ea typeface="DengXian"/>
                <a:cs typeface="Times New Roman"/>
              </a:rPr>
              <a:t>遵守了第二诫命，何种态度是祂不喜悦的</a:t>
            </a:r>
            <a:r>
              <a:rPr lang="en-US" sz="3200" b="1" kern="100" dirty="0">
                <a:solidFill>
                  <a:srgbClr val="FF0000"/>
                </a:solidFill>
                <a:latin typeface="DengXian"/>
                <a:ea typeface="DengXian"/>
                <a:cs typeface="Times New Roman"/>
              </a:rPr>
              <a:t>/</a:t>
            </a:r>
            <a:r>
              <a:rPr lang="zh-CN" altLang="en-US" sz="3200" b="1" kern="100" dirty="0">
                <a:solidFill>
                  <a:srgbClr val="FF0000"/>
                </a:solidFill>
                <a:latin typeface="Calibri"/>
                <a:ea typeface="DengXian"/>
                <a:cs typeface="Times New Roman"/>
              </a:rPr>
              <a:t>违反了第二诫命；耶稣喜悦好撒玛利亚人的态度，因他对落难者付出关怀和爱；而祂不喜悦祭司和利未人的态度，因他们对落难者视而不见。</a:t>
            </a:r>
            <a:endParaRPr lang="en-CA" sz="3200" kern="100" dirty="0">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30</a:t>
            </a:fld>
            <a:endParaRPr lang="en-US" altLang="zh-CN" dirty="0">
              <a:solidFill>
                <a:srgbClr val="55554A"/>
              </a:solidFill>
            </a:endParaRPr>
          </a:p>
        </p:txBody>
      </p:sp>
    </p:spTree>
    <p:extLst>
      <p:ext uri="{BB962C8B-B14F-4D97-AF65-F5344CB8AC3E}">
        <p14:creationId xmlns:p14="http://schemas.microsoft.com/office/powerpoint/2010/main" val="494431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3600" b="1" kern="100" dirty="0">
                <a:solidFill>
                  <a:srgbClr val="FF0000"/>
                </a:solidFill>
                <a:effectLst/>
                <a:latin typeface="+mn-ea"/>
                <a:cs typeface="Times New Roman"/>
              </a:rPr>
              <a:t>三、以厚爱邻舍取代事工</a:t>
            </a:r>
            <a:r>
              <a:rPr lang="en-US" sz="3600" b="1" kern="100" dirty="0">
                <a:solidFill>
                  <a:srgbClr val="FF0000"/>
                </a:solidFill>
                <a:effectLst/>
                <a:latin typeface="+mn-ea"/>
                <a:cs typeface="Times New Roman"/>
              </a:rPr>
              <a:t>/</a:t>
            </a:r>
            <a:r>
              <a:rPr lang="zh-CN" altLang="en-US" sz="3600" b="1" kern="100" dirty="0">
                <a:solidFill>
                  <a:srgbClr val="FF0000"/>
                </a:solidFill>
                <a:effectLst/>
                <a:latin typeface="+mn-ea"/>
                <a:cs typeface="Times New Roman"/>
              </a:rPr>
              <a:t>目标导向</a:t>
            </a:r>
            <a:endParaRPr lang="zh-CN" altLang="en-US" sz="3600" dirty="0">
              <a:solidFill>
                <a:srgbClr val="FF0000"/>
              </a:solidFill>
              <a:latin typeface="+mn-ea"/>
            </a:endParaRPr>
          </a:p>
        </p:txBody>
      </p:sp>
      <p:sp>
        <p:nvSpPr>
          <p:cNvPr id="3" name="内容占位符 2"/>
          <p:cNvSpPr>
            <a:spLocks noGrp="1"/>
          </p:cNvSpPr>
          <p:nvPr>
            <p:ph idx="1"/>
          </p:nvPr>
        </p:nvSpPr>
        <p:spPr>
          <a:xfrm>
            <a:off x="0" y="1123950"/>
            <a:ext cx="9131300" cy="4019550"/>
          </a:xfrm>
        </p:spPr>
        <p:txBody>
          <a:bodyPr/>
          <a:lstStyle/>
          <a:p>
            <a:pPr marL="0" marR="0" indent="0">
              <a:lnSpc>
                <a:spcPct val="107000"/>
              </a:lnSpc>
              <a:spcBef>
                <a:spcPts val="600"/>
              </a:spcBef>
              <a:spcAft>
                <a:spcPts val="600"/>
              </a:spcAft>
              <a:buNone/>
            </a:pPr>
            <a:r>
              <a:rPr lang="en-US" sz="3200" kern="100" dirty="0">
                <a:solidFill>
                  <a:schemeClr val="tx1"/>
                </a:solidFill>
                <a:latin typeface="DengXian"/>
                <a:ea typeface="DengXian"/>
                <a:cs typeface="Times New Roman"/>
              </a:rPr>
              <a:t>	</a:t>
            </a:r>
            <a:r>
              <a:rPr lang="en-US" sz="2800" b="1" kern="100" dirty="0">
                <a:solidFill>
                  <a:srgbClr val="2E24FC"/>
                </a:solidFill>
                <a:latin typeface="DengXian"/>
                <a:ea typeface="DengXian"/>
                <a:cs typeface="Times New Roman"/>
              </a:rPr>
              <a:t>2</a:t>
            </a:r>
            <a:r>
              <a:rPr lang="zh-CN" altLang="en-US" sz="2800" b="1" kern="100" dirty="0">
                <a:solidFill>
                  <a:srgbClr val="2E24FC"/>
                </a:solidFill>
                <a:latin typeface="Calibri"/>
                <a:ea typeface="DengXian"/>
                <a:cs typeface="Times New Roman"/>
              </a:rPr>
              <a:t>、祭司和利未人与今天教会中哪些人之间存在着类比与类比的转移呢？</a:t>
            </a:r>
            <a:r>
              <a:rPr lang="en-CA" altLang="zh-CN" sz="2800" b="1" kern="100" dirty="0">
                <a:solidFill>
                  <a:srgbClr val="2E24FC"/>
                </a:solidFill>
                <a:latin typeface="Calibri"/>
                <a:ea typeface="DengXian"/>
                <a:cs typeface="Times New Roman"/>
              </a:rPr>
              <a:t>                                        	</a:t>
            </a:r>
          </a:p>
          <a:p>
            <a:pPr marL="0" marR="0" indent="0">
              <a:lnSpc>
                <a:spcPct val="107000"/>
              </a:lnSpc>
              <a:spcBef>
                <a:spcPts val="600"/>
              </a:spcBef>
              <a:spcAft>
                <a:spcPts val="600"/>
              </a:spcAft>
              <a:buNone/>
            </a:pPr>
            <a:r>
              <a:rPr lang="en-CA" altLang="zh-CN" sz="2800" b="1" kern="100" dirty="0">
                <a:solidFill>
                  <a:srgbClr val="2E24FC"/>
                </a:solidFill>
                <a:latin typeface="Calibri"/>
                <a:ea typeface="DengXian"/>
                <a:cs typeface="Times New Roman"/>
              </a:rPr>
              <a:t>	</a:t>
            </a:r>
            <a:r>
              <a:rPr lang="zh-CN" altLang="en-US" sz="2800" b="1" kern="100" dirty="0">
                <a:solidFill>
                  <a:schemeClr val="tx1"/>
                </a:solidFill>
                <a:latin typeface="Calibri"/>
                <a:ea typeface="DengXian"/>
                <a:cs typeface="Times New Roman"/>
              </a:rPr>
              <a:t>祭司和利未人，他们都是事奉神的人，而且他们懂律法知识超过大多数犹太人，更不要说超过撒玛利亚人，但他们却没有遵行律法</a:t>
            </a:r>
            <a:r>
              <a:rPr lang="en-US" sz="2800" b="1" kern="100" dirty="0">
                <a:solidFill>
                  <a:schemeClr val="tx1"/>
                </a:solidFill>
                <a:latin typeface="DengXian"/>
                <a:ea typeface="DengXian"/>
                <a:cs typeface="Times New Roman"/>
              </a:rPr>
              <a:t>/</a:t>
            </a:r>
            <a:r>
              <a:rPr lang="zh-CN" altLang="en-US" sz="2800" b="1" kern="100" dirty="0">
                <a:solidFill>
                  <a:schemeClr val="tx1"/>
                </a:solidFill>
                <a:latin typeface="Calibri"/>
                <a:ea typeface="DengXian"/>
                <a:cs typeface="Times New Roman"/>
              </a:rPr>
              <a:t>第二诫命。</a:t>
            </a:r>
            <a:r>
              <a:rPr lang="en-US" altLang="zh-CN" sz="2800" b="1" kern="100" dirty="0">
                <a:solidFill>
                  <a:schemeClr val="tx1"/>
                </a:solidFill>
                <a:latin typeface="Calibri"/>
                <a:ea typeface="DengXian"/>
                <a:cs typeface="Times New Roman"/>
              </a:rPr>
              <a:t>	</a:t>
            </a:r>
          </a:p>
          <a:p>
            <a:pPr marL="0" marR="0" indent="0">
              <a:lnSpc>
                <a:spcPct val="107000"/>
              </a:lnSpc>
              <a:spcBef>
                <a:spcPts val="600"/>
              </a:spcBef>
              <a:spcAft>
                <a:spcPts val="600"/>
              </a:spcAft>
              <a:buNone/>
            </a:pPr>
            <a:r>
              <a:rPr lang="en-US" altLang="zh-CN" sz="2800" b="1" kern="100" dirty="0">
                <a:solidFill>
                  <a:schemeClr val="tx1"/>
                </a:solidFill>
                <a:latin typeface="Calibri"/>
                <a:ea typeface="DengXian"/>
                <a:cs typeface="Times New Roman"/>
              </a:rPr>
              <a:t>	</a:t>
            </a:r>
            <a:r>
              <a:rPr lang="zh-CN" altLang="en-US" sz="2800" b="1" kern="100" dirty="0">
                <a:solidFill>
                  <a:schemeClr val="tx1"/>
                </a:solidFill>
                <a:latin typeface="Calibri"/>
                <a:ea typeface="DengXian"/>
                <a:cs typeface="Times New Roman"/>
              </a:rPr>
              <a:t>他们的错误是宗教的错误，就是以服事神的名义忽略甚至躲避“第二诫命”，即对邻舍付出关怀和爱。</a:t>
            </a:r>
            <a:endParaRPr lang="en-CA" sz="28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31</a:t>
            </a:fld>
            <a:endParaRPr lang="en-US" altLang="zh-CN" dirty="0">
              <a:solidFill>
                <a:srgbClr val="55554A"/>
              </a:solidFill>
            </a:endParaRPr>
          </a:p>
        </p:txBody>
      </p:sp>
    </p:spTree>
    <p:extLst>
      <p:ext uri="{BB962C8B-B14F-4D97-AF65-F5344CB8AC3E}">
        <p14:creationId xmlns:p14="http://schemas.microsoft.com/office/powerpoint/2010/main" val="6976699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3600" b="1" kern="100" dirty="0">
                <a:solidFill>
                  <a:srgbClr val="FF0000"/>
                </a:solidFill>
                <a:effectLst/>
                <a:latin typeface="+mn-ea"/>
                <a:cs typeface="Times New Roman"/>
              </a:rPr>
              <a:t>三、以厚爱邻舍取代事工</a:t>
            </a:r>
            <a:r>
              <a:rPr lang="en-US" sz="3600" b="1" kern="100" dirty="0">
                <a:solidFill>
                  <a:srgbClr val="FF0000"/>
                </a:solidFill>
                <a:effectLst/>
                <a:latin typeface="+mn-ea"/>
                <a:cs typeface="Times New Roman"/>
              </a:rPr>
              <a:t>/</a:t>
            </a:r>
            <a:r>
              <a:rPr lang="zh-CN" altLang="en-US" sz="3600" b="1" kern="100" dirty="0">
                <a:solidFill>
                  <a:srgbClr val="FF0000"/>
                </a:solidFill>
                <a:effectLst/>
                <a:latin typeface="+mn-ea"/>
                <a:cs typeface="Times New Roman"/>
              </a:rPr>
              <a:t>目标导向</a:t>
            </a:r>
            <a:endParaRPr lang="zh-CN" altLang="en-US" sz="3600" dirty="0">
              <a:solidFill>
                <a:srgbClr val="FF0000"/>
              </a:solidFill>
              <a:latin typeface="+mn-ea"/>
            </a:endParaRPr>
          </a:p>
        </p:txBody>
      </p:sp>
      <p:sp>
        <p:nvSpPr>
          <p:cNvPr id="3" name="内容占位符 2"/>
          <p:cNvSpPr>
            <a:spLocks noGrp="1"/>
          </p:cNvSpPr>
          <p:nvPr>
            <p:ph idx="1"/>
          </p:nvPr>
        </p:nvSpPr>
        <p:spPr>
          <a:xfrm>
            <a:off x="0" y="1200150"/>
            <a:ext cx="9131300" cy="3943350"/>
          </a:xfrm>
        </p:spPr>
        <p:txBody>
          <a:bodyPr/>
          <a:lstStyle/>
          <a:p>
            <a:pPr marL="0" marR="0" indent="804863">
              <a:lnSpc>
                <a:spcPct val="107000"/>
              </a:lnSpc>
              <a:spcBef>
                <a:spcPts val="600"/>
              </a:spcBef>
              <a:spcAft>
                <a:spcPts val="600"/>
              </a:spcAft>
              <a:buNone/>
            </a:pPr>
            <a:r>
              <a:rPr lang="zh-CN" altLang="en-US" sz="3000" b="1" kern="100" dirty="0">
                <a:solidFill>
                  <a:srgbClr val="000000"/>
                </a:solidFill>
                <a:latin typeface="Calibri"/>
                <a:ea typeface="DengXian"/>
                <a:cs typeface="Times New Roman"/>
              </a:rPr>
              <a:t>一般来说，昔日祭司和利未人宗教性的错误在今日新教信徒中也很普遍：</a:t>
            </a:r>
            <a:endParaRPr lang="en-CA" sz="3000" b="1" kern="100" dirty="0">
              <a:latin typeface="Calibri"/>
              <a:ea typeface="DengXian"/>
              <a:cs typeface="Times New Roman"/>
            </a:endParaRPr>
          </a:p>
          <a:p>
            <a:pPr marL="0" marR="0" indent="804863">
              <a:lnSpc>
                <a:spcPct val="107000"/>
              </a:lnSpc>
              <a:spcBef>
                <a:spcPts val="600"/>
              </a:spcBef>
              <a:spcAft>
                <a:spcPts val="600"/>
              </a:spcAft>
              <a:buNone/>
            </a:pPr>
            <a:r>
              <a:rPr lang="zh-CN" altLang="en-US" sz="3000" b="1" kern="100" dirty="0">
                <a:solidFill>
                  <a:srgbClr val="000000"/>
                </a:solidFill>
                <a:latin typeface="Calibri"/>
                <a:ea typeface="DengXian"/>
                <a:cs typeface="Times New Roman"/>
              </a:rPr>
              <a:t>新教信徒以重视圣经自居（“唯独圣经”是改教纲领之一），也自认为熟悉圣经，但他们在遵行圣经上却远远不够。</a:t>
            </a:r>
            <a:endParaRPr lang="en-CA" sz="3000" b="1" kern="100" dirty="0">
              <a:latin typeface="Calibri"/>
              <a:ea typeface="DengXian"/>
              <a:cs typeface="Times New Roman"/>
            </a:endParaRPr>
          </a:p>
          <a:p>
            <a:pPr marL="0" marR="0" indent="804863">
              <a:lnSpc>
                <a:spcPct val="107000"/>
              </a:lnSpc>
              <a:spcBef>
                <a:spcPts val="600"/>
              </a:spcBef>
              <a:spcAft>
                <a:spcPts val="600"/>
              </a:spcAft>
              <a:buNone/>
            </a:pPr>
            <a:r>
              <a:rPr lang="zh-CN" altLang="en-US" sz="3000" b="1" kern="100" dirty="0">
                <a:solidFill>
                  <a:srgbClr val="000000"/>
                </a:solidFill>
                <a:latin typeface="Calibri"/>
                <a:ea typeface="DengXian"/>
                <a:cs typeface="Times New Roman"/>
              </a:rPr>
              <a:t>特殊地说，昔日祭司和利未人宗教性错误在今日教会中的一种特殊表现形式就是事工</a:t>
            </a:r>
            <a:r>
              <a:rPr lang="en-US" sz="3000" b="1" kern="100" dirty="0">
                <a:solidFill>
                  <a:srgbClr val="000000"/>
                </a:solidFill>
                <a:latin typeface="DengXian"/>
                <a:ea typeface="DengXian"/>
                <a:cs typeface="Times New Roman"/>
              </a:rPr>
              <a:t>/</a:t>
            </a:r>
            <a:r>
              <a:rPr lang="zh-CN" altLang="en-US" sz="3000" b="1" kern="100" dirty="0">
                <a:solidFill>
                  <a:srgbClr val="000000"/>
                </a:solidFill>
                <a:latin typeface="Calibri"/>
                <a:ea typeface="DengXian"/>
                <a:cs typeface="Times New Roman"/>
              </a:rPr>
              <a:t>目标导向。</a:t>
            </a:r>
            <a:endParaRPr lang="en-CA" sz="3000" b="1" kern="100" dirty="0">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32</a:t>
            </a:fld>
            <a:endParaRPr lang="en-US" altLang="zh-CN" dirty="0">
              <a:solidFill>
                <a:srgbClr val="55554A"/>
              </a:solidFill>
            </a:endParaRPr>
          </a:p>
        </p:txBody>
      </p:sp>
    </p:spTree>
    <p:extLst>
      <p:ext uri="{BB962C8B-B14F-4D97-AF65-F5344CB8AC3E}">
        <p14:creationId xmlns:p14="http://schemas.microsoft.com/office/powerpoint/2010/main" val="6976699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3600" b="1" kern="100" dirty="0">
                <a:solidFill>
                  <a:srgbClr val="FF0000"/>
                </a:solidFill>
                <a:effectLst/>
                <a:latin typeface="+mn-ea"/>
                <a:cs typeface="Times New Roman"/>
              </a:rPr>
              <a:t>三、以厚爱邻舍取代事工</a:t>
            </a:r>
            <a:r>
              <a:rPr lang="en-US" sz="3600" b="1" kern="100" dirty="0">
                <a:solidFill>
                  <a:srgbClr val="FF0000"/>
                </a:solidFill>
                <a:effectLst/>
                <a:latin typeface="+mn-ea"/>
                <a:cs typeface="Times New Roman"/>
              </a:rPr>
              <a:t>/</a:t>
            </a:r>
            <a:r>
              <a:rPr lang="zh-CN" altLang="en-US" sz="3600" b="1" kern="100" dirty="0">
                <a:solidFill>
                  <a:srgbClr val="FF0000"/>
                </a:solidFill>
                <a:effectLst/>
                <a:latin typeface="+mn-ea"/>
                <a:cs typeface="Times New Roman"/>
              </a:rPr>
              <a:t>目标导向</a:t>
            </a:r>
            <a:endParaRPr lang="zh-CN" altLang="en-US" sz="3600" dirty="0">
              <a:solidFill>
                <a:srgbClr val="FF0000"/>
              </a:solidFill>
              <a:latin typeface="+mn-ea"/>
            </a:endParaRPr>
          </a:p>
        </p:txBody>
      </p:sp>
      <p:sp>
        <p:nvSpPr>
          <p:cNvPr id="3" name="内容占位符 2"/>
          <p:cNvSpPr>
            <a:spLocks noGrp="1"/>
          </p:cNvSpPr>
          <p:nvPr>
            <p:ph idx="1"/>
          </p:nvPr>
        </p:nvSpPr>
        <p:spPr>
          <a:xfrm>
            <a:off x="0" y="1123950"/>
            <a:ext cx="9131300" cy="4019550"/>
          </a:xfrm>
        </p:spPr>
        <p:txBody>
          <a:bodyPr/>
          <a:lstStyle/>
          <a:p>
            <a:pPr marL="0" marR="0" indent="804863">
              <a:spcBef>
                <a:spcPts val="600"/>
              </a:spcBef>
              <a:spcAft>
                <a:spcPts val="600"/>
              </a:spcAft>
              <a:buNone/>
            </a:pPr>
            <a:r>
              <a:rPr lang="zh-CN" altLang="en-US" sz="3000" b="1" kern="100" dirty="0">
                <a:solidFill>
                  <a:schemeClr val="tx1"/>
                </a:solidFill>
                <a:latin typeface="Calibri"/>
                <a:ea typeface="DengXian"/>
                <a:cs typeface="Times New Roman"/>
              </a:rPr>
              <a:t>事工</a:t>
            </a:r>
            <a:r>
              <a:rPr lang="en-US" sz="3000" b="1" kern="100" dirty="0">
                <a:solidFill>
                  <a:schemeClr val="tx1"/>
                </a:solidFill>
                <a:latin typeface="DengXian"/>
                <a:ea typeface="DengXian"/>
                <a:cs typeface="Times New Roman"/>
              </a:rPr>
              <a:t>/</a:t>
            </a:r>
            <a:r>
              <a:rPr lang="zh-CN" altLang="en-US" sz="3000" b="1" kern="100" dirty="0">
                <a:solidFill>
                  <a:schemeClr val="tx1"/>
                </a:solidFill>
                <a:latin typeface="Calibri"/>
                <a:ea typeface="DengXian"/>
                <a:cs typeface="Times New Roman"/>
              </a:rPr>
              <a:t>目标导向之所以错误在于它往往反映出我们深层动机的问题，就是自私的野心、以事工和目标取代了神的位置。</a:t>
            </a:r>
            <a:endParaRPr lang="en-CA" sz="3000" b="1" kern="100" dirty="0">
              <a:solidFill>
                <a:schemeClr val="tx1"/>
              </a:solidFill>
              <a:latin typeface="Calibri"/>
              <a:ea typeface="DengXian"/>
              <a:cs typeface="Times New Roman"/>
            </a:endParaRPr>
          </a:p>
          <a:p>
            <a:pPr marL="0" marR="0" indent="804863">
              <a:spcBef>
                <a:spcPts val="600"/>
              </a:spcBef>
              <a:spcAft>
                <a:spcPts val="600"/>
              </a:spcAft>
              <a:buNone/>
            </a:pPr>
            <a:r>
              <a:rPr lang="zh-CN" altLang="en-US" sz="3000" b="1" kern="100" dirty="0">
                <a:solidFill>
                  <a:schemeClr val="tx1"/>
                </a:solidFill>
                <a:latin typeface="Calibri"/>
                <a:ea typeface="DengXian"/>
                <a:cs typeface="Times New Roman"/>
              </a:rPr>
              <a:t>你很可能心里在纳闷，我们的事工和目标不是服事神且来自神吗？怎么可能会有自私的野心，以事工和目标取代了神的位置呢？</a:t>
            </a:r>
            <a:endParaRPr lang="en-CA" sz="3000" b="1" kern="100" dirty="0">
              <a:solidFill>
                <a:schemeClr val="tx1"/>
              </a:solidFill>
              <a:latin typeface="Calibri"/>
              <a:ea typeface="DengXian"/>
              <a:cs typeface="Times New Roman"/>
            </a:endParaRPr>
          </a:p>
          <a:p>
            <a:pPr marL="0" marR="0" indent="804863">
              <a:spcBef>
                <a:spcPts val="600"/>
              </a:spcBef>
              <a:spcAft>
                <a:spcPts val="600"/>
              </a:spcAft>
              <a:buNone/>
            </a:pPr>
            <a:r>
              <a:rPr lang="zh-CN" altLang="en-US" sz="3000" b="1" kern="100" dirty="0">
                <a:solidFill>
                  <a:schemeClr val="tx1"/>
                </a:solidFill>
                <a:latin typeface="Calibri"/>
                <a:ea typeface="DengXian"/>
                <a:cs typeface="Times New Roman"/>
              </a:rPr>
              <a:t>原来，当主给我们事工和目标时，祂同时也期待我们按照祂设定的优先次序去完成。</a:t>
            </a:r>
            <a:endParaRPr lang="en-CA" sz="30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33</a:t>
            </a:fld>
            <a:endParaRPr lang="en-US" altLang="zh-CN" dirty="0">
              <a:solidFill>
                <a:srgbClr val="55554A"/>
              </a:solidFill>
            </a:endParaRPr>
          </a:p>
        </p:txBody>
      </p:sp>
    </p:spTree>
    <p:extLst>
      <p:ext uri="{BB962C8B-B14F-4D97-AF65-F5344CB8AC3E}">
        <p14:creationId xmlns:p14="http://schemas.microsoft.com/office/powerpoint/2010/main" val="6976699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3600" b="1" kern="100" dirty="0">
                <a:solidFill>
                  <a:srgbClr val="FF0000"/>
                </a:solidFill>
                <a:effectLst/>
                <a:latin typeface="+mn-ea"/>
                <a:cs typeface="Times New Roman"/>
              </a:rPr>
              <a:t>三、以厚爱邻舍取代事工</a:t>
            </a:r>
            <a:r>
              <a:rPr lang="en-US" sz="3600" b="1" kern="100" dirty="0">
                <a:solidFill>
                  <a:srgbClr val="FF0000"/>
                </a:solidFill>
                <a:effectLst/>
                <a:latin typeface="+mn-ea"/>
                <a:cs typeface="Times New Roman"/>
              </a:rPr>
              <a:t>/</a:t>
            </a:r>
            <a:r>
              <a:rPr lang="zh-CN" altLang="en-US" sz="3600" b="1" kern="100" dirty="0">
                <a:solidFill>
                  <a:srgbClr val="FF0000"/>
                </a:solidFill>
                <a:effectLst/>
                <a:latin typeface="+mn-ea"/>
                <a:cs typeface="Times New Roman"/>
              </a:rPr>
              <a:t>目标导向</a:t>
            </a:r>
            <a:endParaRPr lang="zh-CN" altLang="en-US" sz="3600" dirty="0">
              <a:solidFill>
                <a:srgbClr val="FF0000"/>
              </a:solidFill>
              <a:latin typeface="+mn-ea"/>
            </a:endParaRPr>
          </a:p>
        </p:txBody>
      </p:sp>
      <p:sp>
        <p:nvSpPr>
          <p:cNvPr id="3" name="内容占位符 2"/>
          <p:cNvSpPr>
            <a:spLocks noGrp="1"/>
          </p:cNvSpPr>
          <p:nvPr>
            <p:ph idx="1"/>
          </p:nvPr>
        </p:nvSpPr>
        <p:spPr>
          <a:xfrm>
            <a:off x="0" y="1123950"/>
            <a:ext cx="9131300" cy="4019550"/>
          </a:xfrm>
        </p:spPr>
        <p:txBody>
          <a:bodyPr/>
          <a:lstStyle/>
          <a:p>
            <a:pPr marL="0" marR="0" indent="804863">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祂并不希望我们照自己的方式、以最高的效率，来达成目标。</a:t>
            </a:r>
            <a:endParaRPr lang="en-CA" sz="3200" b="1" kern="100" dirty="0">
              <a:solidFill>
                <a:schemeClr val="tx1"/>
              </a:solidFill>
              <a:latin typeface="Calibri"/>
              <a:ea typeface="DengXian"/>
              <a:cs typeface="Times New Roman"/>
            </a:endParaRPr>
          </a:p>
          <a:p>
            <a:pPr marL="0" marR="0" indent="804863">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主给我们目标时，祂不仅仅期待我们达成目标，同时祂也在考察我们，我们的心到底在哪里？</a:t>
            </a:r>
            <a:endParaRPr lang="en-CA" sz="3200" b="1" kern="100" dirty="0">
              <a:solidFill>
                <a:schemeClr val="tx1"/>
              </a:solidFill>
              <a:latin typeface="Calibri"/>
              <a:ea typeface="DengXian"/>
              <a:cs typeface="Times New Roman"/>
            </a:endParaRPr>
          </a:p>
          <a:p>
            <a:pPr marL="0" marR="0" indent="804863">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心很重要。我们一生的果效都由心发出。     </a:t>
            </a:r>
            <a:r>
              <a:rPr lang="en-US" altLang="zh-CN" sz="3200" b="1" kern="100" dirty="0">
                <a:solidFill>
                  <a:schemeClr val="tx1"/>
                </a:solidFill>
                <a:latin typeface="Calibri"/>
                <a:ea typeface="DengXian"/>
                <a:cs typeface="Times New Roman"/>
              </a:rPr>
              <a:t>《</a:t>
            </a:r>
            <a:r>
              <a:rPr lang="zh-CN" altLang="en-US" sz="3200" b="1" kern="100" dirty="0">
                <a:solidFill>
                  <a:schemeClr val="tx1"/>
                </a:solidFill>
                <a:latin typeface="Calibri"/>
                <a:ea typeface="DengXian"/>
                <a:cs typeface="Times New Roman"/>
              </a:rPr>
              <a:t>情书</a:t>
            </a:r>
            <a:r>
              <a:rPr lang="en-US" altLang="zh-CN" sz="3200" b="1" kern="100" dirty="0">
                <a:solidFill>
                  <a:schemeClr val="tx1"/>
                </a:solidFill>
                <a:latin typeface="Calibri"/>
                <a:ea typeface="DengXian"/>
                <a:cs typeface="Times New Roman"/>
              </a:rPr>
              <a:t>》</a:t>
            </a:r>
            <a:r>
              <a:rPr lang="zh-CN" altLang="en-US" sz="3200" b="1" kern="100" dirty="0">
                <a:solidFill>
                  <a:schemeClr val="tx1"/>
                </a:solidFill>
                <a:latin typeface="Calibri"/>
                <a:ea typeface="DengXian"/>
                <a:cs typeface="Times New Roman"/>
              </a:rPr>
              <a:t>第六卷</a:t>
            </a:r>
            <a:r>
              <a:rPr lang="en-US" sz="3200" b="1" kern="100" dirty="0">
                <a:solidFill>
                  <a:schemeClr val="tx1"/>
                </a:solidFill>
                <a:latin typeface="DengXian"/>
                <a:ea typeface="DengXian"/>
                <a:cs typeface="Times New Roman"/>
              </a:rPr>
              <a:t>5.3</a:t>
            </a:r>
            <a:r>
              <a:rPr lang="zh-CN" altLang="en-US" sz="3200" b="1" kern="100" dirty="0">
                <a:solidFill>
                  <a:srgbClr val="2E24FC"/>
                </a:solidFill>
                <a:latin typeface="Calibri"/>
                <a:ea typeface="DengXian"/>
                <a:cs typeface="Times New Roman"/>
              </a:rPr>
              <a:t>“以目标为导向，还是以爱为导向”</a:t>
            </a:r>
            <a:r>
              <a:rPr lang="zh-CN" altLang="en-US" sz="3200" b="1" kern="100" dirty="0">
                <a:solidFill>
                  <a:schemeClr val="tx1"/>
                </a:solidFill>
                <a:latin typeface="Calibri"/>
                <a:ea typeface="DengXian"/>
                <a:cs typeface="Times New Roman"/>
              </a:rPr>
              <a:t>中有一段话：</a:t>
            </a:r>
            <a:endParaRPr lang="en-CA" sz="32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34</a:t>
            </a:fld>
            <a:endParaRPr lang="en-US" altLang="zh-CN" dirty="0">
              <a:solidFill>
                <a:srgbClr val="55554A"/>
              </a:solidFill>
            </a:endParaRPr>
          </a:p>
        </p:txBody>
      </p:sp>
    </p:spTree>
    <p:extLst>
      <p:ext uri="{BB962C8B-B14F-4D97-AF65-F5344CB8AC3E}">
        <p14:creationId xmlns:p14="http://schemas.microsoft.com/office/powerpoint/2010/main" val="6976699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3600" b="1" kern="100" dirty="0">
                <a:solidFill>
                  <a:srgbClr val="FF0000"/>
                </a:solidFill>
                <a:effectLst/>
                <a:latin typeface="+mn-ea"/>
                <a:cs typeface="Times New Roman"/>
              </a:rPr>
              <a:t>三、以厚爱邻舍取代事工</a:t>
            </a:r>
            <a:r>
              <a:rPr lang="en-US" sz="3600" b="1" kern="100" dirty="0">
                <a:solidFill>
                  <a:srgbClr val="FF0000"/>
                </a:solidFill>
                <a:effectLst/>
                <a:latin typeface="+mn-ea"/>
                <a:cs typeface="Times New Roman"/>
              </a:rPr>
              <a:t>/</a:t>
            </a:r>
            <a:r>
              <a:rPr lang="zh-CN" altLang="en-US" sz="3600" b="1" kern="100" dirty="0">
                <a:solidFill>
                  <a:srgbClr val="FF0000"/>
                </a:solidFill>
                <a:effectLst/>
                <a:latin typeface="+mn-ea"/>
                <a:cs typeface="Times New Roman"/>
              </a:rPr>
              <a:t>目标导向</a:t>
            </a:r>
            <a:endParaRPr lang="zh-CN" altLang="en-US" sz="3600" dirty="0">
              <a:solidFill>
                <a:srgbClr val="FF0000"/>
              </a:solidFill>
              <a:latin typeface="+mn-ea"/>
            </a:endParaRPr>
          </a:p>
        </p:txBody>
      </p:sp>
      <p:sp>
        <p:nvSpPr>
          <p:cNvPr id="3" name="内容占位符 2"/>
          <p:cNvSpPr>
            <a:spLocks noGrp="1"/>
          </p:cNvSpPr>
          <p:nvPr>
            <p:ph idx="1"/>
          </p:nvPr>
        </p:nvSpPr>
        <p:spPr>
          <a:xfrm>
            <a:off x="0" y="1200150"/>
            <a:ext cx="9131300" cy="3943350"/>
          </a:xfrm>
        </p:spPr>
        <p:txBody>
          <a:bodyPr/>
          <a:lstStyle/>
          <a:p>
            <a:pPr marL="0" indent="0">
              <a:spcBef>
                <a:spcPts val="0"/>
              </a:spcBef>
              <a:spcAft>
                <a:spcPts val="0"/>
              </a:spcAft>
              <a:buNone/>
            </a:pPr>
            <a:r>
              <a:rPr lang="zh-CN" altLang="en-US" sz="3200" b="1" kern="100" dirty="0">
                <a:solidFill>
                  <a:schemeClr val="tx1"/>
                </a:solidFill>
                <a:latin typeface="Calibri"/>
                <a:ea typeface="DengXian"/>
                <a:cs typeface="Times New Roman"/>
              </a:rPr>
              <a:t>“</a:t>
            </a:r>
            <a:r>
              <a:rPr lang="zh-CN" altLang="en-US" sz="3200" b="1" kern="100" dirty="0">
                <a:solidFill>
                  <a:srgbClr val="2E24FC"/>
                </a:solidFill>
                <a:latin typeface="Calibri"/>
                <a:ea typeface="DengXian"/>
                <a:cs typeface="Times New Roman"/>
              </a:rPr>
              <a:t>如果你被目标所绑定，你很难停下手中的活（事工）。但是神要我们过一个充满爱心的生活。那才是我们的呼召。如果你只定睛在目标上，凡是干扰你的人或关系（邻舍），你都一概排除。那结果如何呢？你的‘神’不是耶稣。你的神是你的目标和成就。你的神就是你自己。（接下页）</a:t>
            </a:r>
            <a:endParaRPr lang="zh-CN" altLang="en-US" sz="2800" b="1" dirty="0">
              <a:solidFill>
                <a:srgbClr val="2E24FC"/>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35</a:t>
            </a:fld>
            <a:endParaRPr lang="en-US" altLang="zh-CN" dirty="0">
              <a:solidFill>
                <a:srgbClr val="55554A"/>
              </a:solidFill>
            </a:endParaRPr>
          </a:p>
        </p:txBody>
      </p:sp>
    </p:spTree>
    <p:extLst>
      <p:ext uri="{BB962C8B-B14F-4D97-AF65-F5344CB8AC3E}">
        <p14:creationId xmlns:p14="http://schemas.microsoft.com/office/powerpoint/2010/main" val="6976699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3600" b="1" kern="100" dirty="0">
                <a:solidFill>
                  <a:srgbClr val="FF0000"/>
                </a:solidFill>
                <a:effectLst/>
                <a:latin typeface="+mn-ea"/>
                <a:cs typeface="Times New Roman"/>
              </a:rPr>
              <a:t>三、以厚爱邻舍取代事工</a:t>
            </a:r>
            <a:r>
              <a:rPr lang="en-US" sz="3600" b="1" kern="100" dirty="0">
                <a:solidFill>
                  <a:srgbClr val="FF0000"/>
                </a:solidFill>
                <a:effectLst/>
                <a:latin typeface="+mn-ea"/>
                <a:cs typeface="Times New Roman"/>
              </a:rPr>
              <a:t>/</a:t>
            </a:r>
            <a:r>
              <a:rPr lang="zh-CN" altLang="en-US" sz="3600" b="1" kern="100" dirty="0">
                <a:solidFill>
                  <a:srgbClr val="FF0000"/>
                </a:solidFill>
                <a:effectLst/>
                <a:latin typeface="+mn-ea"/>
                <a:cs typeface="Times New Roman"/>
              </a:rPr>
              <a:t>目标导向</a:t>
            </a:r>
            <a:endParaRPr lang="zh-CN" altLang="en-US" sz="3600" dirty="0">
              <a:solidFill>
                <a:srgbClr val="FF0000"/>
              </a:solidFill>
              <a:latin typeface="+mn-ea"/>
            </a:endParaRPr>
          </a:p>
        </p:txBody>
      </p:sp>
      <p:sp>
        <p:nvSpPr>
          <p:cNvPr id="3" name="内容占位符 2"/>
          <p:cNvSpPr>
            <a:spLocks noGrp="1"/>
          </p:cNvSpPr>
          <p:nvPr>
            <p:ph idx="1"/>
          </p:nvPr>
        </p:nvSpPr>
        <p:spPr>
          <a:xfrm>
            <a:off x="0" y="1200150"/>
            <a:ext cx="9131300" cy="3943350"/>
          </a:xfrm>
        </p:spPr>
        <p:txBody>
          <a:bodyPr/>
          <a:lstStyle/>
          <a:p>
            <a:pPr marL="0" marR="0" indent="0">
              <a:spcBef>
                <a:spcPts val="600"/>
              </a:spcBef>
              <a:spcAft>
                <a:spcPts val="600"/>
              </a:spcAft>
              <a:buNone/>
            </a:pPr>
            <a:r>
              <a:rPr lang="zh-CN" altLang="en-US" sz="3200" b="1" kern="100" dirty="0">
                <a:solidFill>
                  <a:srgbClr val="2E24FC"/>
                </a:solidFill>
                <a:latin typeface="Calibri"/>
                <a:ea typeface="DengXian"/>
                <a:cs typeface="Times New Roman"/>
              </a:rPr>
              <a:t>（接上页）</a:t>
            </a:r>
            <a:endParaRPr lang="en-US" altLang="zh-CN" sz="3200" b="1" kern="100" dirty="0">
              <a:solidFill>
                <a:srgbClr val="2E24FC"/>
              </a:solidFill>
              <a:latin typeface="Calibri"/>
              <a:ea typeface="DengXian"/>
              <a:cs typeface="Times New Roman"/>
            </a:endParaRPr>
          </a:p>
          <a:p>
            <a:pPr marL="0" marR="0" indent="0">
              <a:spcBef>
                <a:spcPts val="600"/>
              </a:spcBef>
              <a:spcAft>
                <a:spcPts val="600"/>
              </a:spcAft>
              <a:buNone/>
            </a:pPr>
            <a:r>
              <a:rPr lang="zh-CN" altLang="en-US" sz="3200" b="1" kern="100" dirty="0">
                <a:solidFill>
                  <a:srgbClr val="2E24FC"/>
                </a:solidFill>
                <a:latin typeface="Calibri"/>
                <a:ea typeface="DengXian"/>
                <a:cs typeface="Times New Roman"/>
              </a:rPr>
              <a:t>如果我们的神是耶稣，我们一定愿意放弃我们所看重的，去做神更看重的，特别当圣灵带领我们的时候，我们更应该如此。主耶稣要我们的心。我们不能把目标或成就当成偶像。”（注：这里所说的“目标”，不是指神的命定或主的大使命，或从圣灵来的异象，而是出自个人野心所期望的结果。）</a:t>
            </a: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36</a:t>
            </a:fld>
            <a:endParaRPr lang="en-US" altLang="zh-CN" dirty="0">
              <a:solidFill>
                <a:srgbClr val="55554A"/>
              </a:solidFill>
            </a:endParaRPr>
          </a:p>
        </p:txBody>
      </p:sp>
    </p:spTree>
    <p:extLst>
      <p:ext uri="{BB962C8B-B14F-4D97-AF65-F5344CB8AC3E}">
        <p14:creationId xmlns:p14="http://schemas.microsoft.com/office/powerpoint/2010/main" val="6976699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3600" b="1" kern="100" dirty="0">
                <a:solidFill>
                  <a:srgbClr val="FF0000"/>
                </a:solidFill>
                <a:effectLst/>
                <a:latin typeface="+mn-ea"/>
                <a:cs typeface="Times New Roman"/>
              </a:rPr>
              <a:t>三、以厚爱邻舍取代事工</a:t>
            </a:r>
            <a:r>
              <a:rPr lang="en-US" sz="3600" b="1" kern="100" dirty="0">
                <a:solidFill>
                  <a:srgbClr val="FF0000"/>
                </a:solidFill>
                <a:effectLst/>
                <a:latin typeface="+mn-ea"/>
                <a:cs typeface="Times New Roman"/>
              </a:rPr>
              <a:t>/</a:t>
            </a:r>
            <a:r>
              <a:rPr lang="zh-CN" altLang="en-US" sz="3600" b="1" kern="100" dirty="0">
                <a:solidFill>
                  <a:srgbClr val="FF0000"/>
                </a:solidFill>
                <a:effectLst/>
                <a:latin typeface="+mn-ea"/>
                <a:cs typeface="Times New Roman"/>
              </a:rPr>
              <a:t>目标导向</a:t>
            </a:r>
            <a:endParaRPr lang="zh-CN" altLang="en-US" sz="3600" dirty="0">
              <a:solidFill>
                <a:srgbClr val="FF0000"/>
              </a:solidFill>
              <a:latin typeface="+mn-ea"/>
            </a:endParaRPr>
          </a:p>
        </p:txBody>
      </p:sp>
      <p:sp>
        <p:nvSpPr>
          <p:cNvPr id="3" name="内容占位符 2"/>
          <p:cNvSpPr>
            <a:spLocks noGrp="1"/>
          </p:cNvSpPr>
          <p:nvPr>
            <p:ph idx="1"/>
          </p:nvPr>
        </p:nvSpPr>
        <p:spPr>
          <a:xfrm>
            <a:off x="0" y="1047750"/>
            <a:ext cx="9131300" cy="4095750"/>
          </a:xfrm>
        </p:spPr>
        <p:txBody>
          <a:bodyPr/>
          <a:lstStyle/>
          <a:p>
            <a:pPr marL="0" indent="0">
              <a:lnSpc>
                <a:spcPct val="107000"/>
              </a:lnSpc>
              <a:spcBef>
                <a:spcPts val="600"/>
              </a:spcBef>
              <a:spcAft>
                <a:spcPts val="600"/>
              </a:spcAft>
              <a:buNone/>
            </a:pPr>
            <a:r>
              <a:rPr lang="zh-CN" altLang="en-US" sz="2800" b="1" kern="100" dirty="0">
                <a:solidFill>
                  <a:schemeClr val="tx1"/>
                </a:solidFill>
                <a:latin typeface="Calibri"/>
                <a:ea typeface="DengXian"/>
                <a:cs typeface="Times New Roman"/>
              </a:rPr>
              <a:t>在同一篇的结尾，主耶稣说了一段话：</a:t>
            </a:r>
            <a:r>
              <a:rPr lang="zh-CN" altLang="en-US" sz="2800" b="1" kern="100" dirty="0">
                <a:solidFill>
                  <a:srgbClr val="2E24FC"/>
                </a:solidFill>
                <a:latin typeface="Calibri"/>
                <a:ea typeface="DengXian"/>
                <a:cs typeface="Times New Roman"/>
              </a:rPr>
              <a:t>“你每天的日常生活安排应该是在凡事上爱我，并爱人（邻舍）如己。只有这样你才不会把自己卖给世界，也不会充满很多自私的野心。孩子们，我不照你的行为评判你。我看你的动机，看你的内心是否纯净，是否为了爱做每一件事。你到我这儿，我就用这个标准衡量你。</a:t>
            </a:r>
            <a:r>
              <a:rPr lang="en-US" sz="2800" b="1" kern="100" dirty="0">
                <a:solidFill>
                  <a:srgbClr val="2E24FC"/>
                </a:solidFill>
                <a:latin typeface="DengXian"/>
                <a:ea typeface="DengXian"/>
                <a:cs typeface="Times New Roman"/>
              </a:rPr>
              <a:t>……</a:t>
            </a:r>
            <a:r>
              <a:rPr lang="zh-CN" altLang="en-US" sz="2800" b="1" kern="100" dirty="0">
                <a:solidFill>
                  <a:srgbClr val="2E24FC"/>
                </a:solidFill>
                <a:latin typeface="Calibri"/>
                <a:ea typeface="DengXian"/>
                <a:cs typeface="Times New Roman"/>
              </a:rPr>
              <a:t>为他人，在爱心里做的每一件小事，其价值远远超过为谋私利做的上千件好事。如果爱不是你的第一个动机，你所做的一切将在火中被烧毁。”</a:t>
            </a:r>
            <a:r>
              <a:rPr lang="zh-CN" altLang="en-US" sz="2800" b="1" kern="100" dirty="0">
                <a:solidFill>
                  <a:schemeClr val="tx1"/>
                </a:solidFill>
                <a:latin typeface="Calibri"/>
                <a:ea typeface="DengXian"/>
                <a:cs typeface="Times New Roman"/>
              </a:rPr>
              <a:t>（</a:t>
            </a:r>
            <a:r>
              <a:rPr lang="en-US" altLang="zh-CN" sz="2800" b="1" kern="100" dirty="0">
                <a:solidFill>
                  <a:schemeClr val="tx1"/>
                </a:solidFill>
                <a:latin typeface="Calibri"/>
                <a:ea typeface="DengXian"/>
                <a:cs typeface="Times New Roman"/>
              </a:rPr>
              <a:t>《</a:t>
            </a:r>
            <a:r>
              <a:rPr lang="zh-CN" altLang="en-US" sz="2800" b="1" kern="100" dirty="0">
                <a:solidFill>
                  <a:schemeClr val="tx1"/>
                </a:solidFill>
                <a:latin typeface="Calibri"/>
                <a:ea typeface="DengXian"/>
                <a:cs typeface="Times New Roman"/>
              </a:rPr>
              <a:t>情书</a:t>
            </a:r>
            <a:r>
              <a:rPr lang="en-US" altLang="zh-CN" sz="2800" b="1" kern="100" dirty="0">
                <a:solidFill>
                  <a:schemeClr val="tx1"/>
                </a:solidFill>
                <a:latin typeface="Calibri"/>
                <a:ea typeface="DengXian"/>
                <a:cs typeface="Times New Roman"/>
              </a:rPr>
              <a:t>》</a:t>
            </a:r>
            <a:r>
              <a:rPr lang="zh-CN" altLang="en-US" sz="2800" b="1" kern="100" dirty="0">
                <a:solidFill>
                  <a:schemeClr val="tx1"/>
                </a:solidFill>
                <a:latin typeface="Calibri"/>
                <a:ea typeface="DengXian"/>
                <a:cs typeface="Times New Roman"/>
              </a:rPr>
              <a:t>第六卷</a:t>
            </a:r>
            <a:r>
              <a:rPr lang="en-US" sz="2800" b="1" kern="100" dirty="0">
                <a:solidFill>
                  <a:schemeClr val="tx1"/>
                </a:solidFill>
                <a:latin typeface="DengXian"/>
                <a:ea typeface="DengXian"/>
                <a:cs typeface="Times New Roman"/>
              </a:rPr>
              <a:t>5.3</a:t>
            </a:r>
            <a:r>
              <a:rPr lang="zh-CN" altLang="en-US" sz="2800" b="1" kern="100" dirty="0">
                <a:solidFill>
                  <a:schemeClr val="tx1"/>
                </a:solidFill>
                <a:latin typeface="Calibri"/>
                <a:ea typeface="DengXian"/>
                <a:cs typeface="Times New Roman"/>
              </a:rPr>
              <a:t>，页</a:t>
            </a:r>
            <a:r>
              <a:rPr lang="en-US" sz="2800" b="1" kern="100" dirty="0">
                <a:solidFill>
                  <a:schemeClr val="tx1"/>
                </a:solidFill>
                <a:latin typeface="DengXian"/>
                <a:ea typeface="DengXian"/>
                <a:cs typeface="Times New Roman"/>
              </a:rPr>
              <a:t>181-182</a:t>
            </a:r>
            <a:r>
              <a:rPr lang="zh-CN" altLang="en-US" sz="2800" b="1" kern="100" dirty="0">
                <a:solidFill>
                  <a:schemeClr val="tx1"/>
                </a:solidFill>
                <a:latin typeface="Calibri"/>
                <a:ea typeface="DengXian"/>
                <a:cs typeface="Times New Roman"/>
              </a:rPr>
              <a:t>，</a:t>
            </a:r>
            <a:r>
              <a:rPr lang="en-US" sz="2800" b="1" kern="100" dirty="0">
                <a:solidFill>
                  <a:schemeClr val="tx1"/>
                </a:solidFill>
                <a:latin typeface="DengXian"/>
                <a:ea typeface="DengXian"/>
                <a:cs typeface="Times New Roman"/>
              </a:rPr>
              <a:t>184-185</a:t>
            </a:r>
            <a:r>
              <a:rPr lang="zh-CN" altLang="en-US" sz="2800" b="1" kern="100" dirty="0">
                <a:solidFill>
                  <a:schemeClr val="tx1"/>
                </a:solidFill>
                <a:latin typeface="Calibri"/>
                <a:ea typeface="DengXian"/>
                <a:cs typeface="Times New Roman"/>
              </a:rPr>
              <a:t>。）</a:t>
            </a:r>
            <a:endParaRPr lang="en-CA" sz="28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37</a:t>
            </a:fld>
            <a:endParaRPr lang="en-US" altLang="zh-CN" dirty="0">
              <a:solidFill>
                <a:srgbClr val="55554A"/>
              </a:solidFill>
            </a:endParaRPr>
          </a:p>
        </p:txBody>
      </p:sp>
    </p:spTree>
    <p:extLst>
      <p:ext uri="{BB962C8B-B14F-4D97-AF65-F5344CB8AC3E}">
        <p14:creationId xmlns:p14="http://schemas.microsoft.com/office/powerpoint/2010/main" val="6976699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3600" b="1" kern="100" dirty="0">
                <a:solidFill>
                  <a:srgbClr val="FF0000"/>
                </a:solidFill>
                <a:effectLst/>
                <a:latin typeface="+mn-ea"/>
                <a:cs typeface="Times New Roman"/>
              </a:rPr>
              <a:t>三、以厚爱邻舍取代事工</a:t>
            </a:r>
            <a:r>
              <a:rPr lang="en-US" sz="3600" b="1" kern="100" dirty="0">
                <a:solidFill>
                  <a:srgbClr val="FF0000"/>
                </a:solidFill>
                <a:effectLst/>
                <a:latin typeface="+mn-ea"/>
                <a:cs typeface="Times New Roman"/>
              </a:rPr>
              <a:t>/</a:t>
            </a:r>
            <a:r>
              <a:rPr lang="zh-CN" altLang="en-US" sz="3600" b="1" kern="100" dirty="0">
                <a:solidFill>
                  <a:srgbClr val="FF0000"/>
                </a:solidFill>
                <a:effectLst/>
                <a:latin typeface="+mn-ea"/>
                <a:cs typeface="Times New Roman"/>
              </a:rPr>
              <a:t>目标导向</a:t>
            </a:r>
            <a:endParaRPr lang="zh-CN" altLang="en-US" sz="3600" dirty="0">
              <a:solidFill>
                <a:srgbClr val="FF0000"/>
              </a:solidFill>
              <a:latin typeface="+mn-ea"/>
            </a:endParaRPr>
          </a:p>
        </p:txBody>
      </p:sp>
      <p:sp>
        <p:nvSpPr>
          <p:cNvPr id="3" name="内容占位符 2"/>
          <p:cNvSpPr>
            <a:spLocks noGrp="1"/>
          </p:cNvSpPr>
          <p:nvPr>
            <p:ph idx="1"/>
          </p:nvPr>
        </p:nvSpPr>
        <p:spPr>
          <a:xfrm>
            <a:off x="0" y="1200150"/>
            <a:ext cx="9131300" cy="3943350"/>
          </a:xfrm>
        </p:spPr>
        <p:txBody>
          <a:bodyPr/>
          <a:lstStyle/>
          <a:p>
            <a:pPr marL="0" marR="0" indent="0">
              <a:lnSpc>
                <a:spcPct val="107000"/>
              </a:lnSpc>
              <a:spcBef>
                <a:spcPts val="600"/>
              </a:spcBef>
              <a:spcAft>
                <a:spcPts val="600"/>
              </a:spcAft>
              <a:buNone/>
            </a:pPr>
            <a:r>
              <a:rPr lang="zh-CN" altLang="en-US" sz="3000" b="1" kern="100" dirty="0">
                <a:solidFill>
                  <a:srgbClr val="000000"/>
                </a:solidFill>
                <a:latin typeface="Calibri"/>
                <a:ea typeface="DengXian"/>
                <a:cs typeface="Times New Roman"/>
              </a:rPr>
              <a:t>        （二）深层重点的类比与类比的转移</a:t>
            </a:r>
            <a:endParaRPr lang="en-CA" sz="3000" kern="100" dirty="0">
              <a:latin typeface="Calibri"/>
              <a:ea typeface="DengXian"/>
              <a:cs typeface="Times New Roman"/>
            </a:endParaRPr>
          </a:p>
          <a:p>
            <a:pPr marL="0" marR="0" indent="739775">
              <a:lnSpc>
                <a:spcPct val="107000"/>
              </a:lnSpc>
              <a:spcBef>
                <a:spcPts val="600"/>
              </a:spcBef>
              <a:spcAft>
                <a:spcPts val="600"/>
              </a:spcAft>
              <a:buNone/>
            </a:pPr>
            <a:r>
              <a:rPr lang="en-US" sz="3000" b="1" kern="100" dirty="0">
                <a:solidFill>
                  <a:srgbClr val="2E24FC"/>
                </a:solidFill>
                <a:latin typeface="DengXian"/>
                <a:ea typeface="DengXian"/>
                <a:cs typeface="Times New Roman"/>
              </a:rPr>
              <a:t>1</a:t>
            </a:r>
            <a:r>
              <a:rPr lang="zh-CN" altLang="en-US" sz="3000" b="1" kern="100" dirty="0">
                <a:solidFill>
                  <a:srgbClr val="2E24FC"/>
                </a:solidFill>
                <a:latin typeface="Calibri"/>
                <a:ea typeface="DengXian"/>
                <a:cs typeface="Times New Roman"/>
              </a:rPr>
              <a:t>、深层的重点：</a:t>
            </a:r>
            <a:r>
              <a:rPr lang="zh-CN" altLang="en-US" sz="3000" b="1" kern="100" dirty="0">
                <a:solidFill>
                  <a:srgbClr val="FF0000"/>
                </a:solidFill>
                <a:latin typeface="Calibri"/>
                <a:ea typeface="DengXian"/>
                <a:cs typeface="Times New Roman"/>
              </a:rPr>
              <a:t>耶稣通过这个比喻有力地揭露出法利赛人式的自以为义和假冒为善：他们以为自己是遵守第二诫命的模范，并且以此为傲，却没想到自己却不爱和憎恨撒玛利亚人，也轻视祭司和利未人。</a:t>
            </a:r>
            <a:endParaRPr lang="en-CA" sz="3000" kern="100" dirty="0">
              <a:latin typeface="Calibri"/>
              <a:ea typeface="DengXian"/>
              <a:cs typeface="Times New Roman"/>
            </a:endParaRPr>
          </a:p>
          <a:p>
            <a:pPr marL="0" marR="0" indent="739775">
              <a:lnSpc>
                <a:spcPct val="107000"/>
              </a:lnSpc>
              <a:spcBef>
                <a:spcPts val="600"/>
              </a:spcBef>
              <a:spcAft>
                <a:spcPts val="600"/>
              </a:spcAft>
              <a:buNone/>
            </a:pPr>
            <a:r>
              <a:rPr lang="en-US" sz="3000" b="1" kern="100" dirty="0">
                <a:solidFill>
                  <a:srgbClr val="2E24FC"/>
                </a:solidFill>
                <a:latin typeface="DengXian"/>
                <a:ea typeface="DengXian"/>
                <a:cs typeface="Times New Roman"/>
              </a:rPr>
              <a:t>2</a:t>
            </a:r>
            <a:r>
              <a:rPr lang="zh-CN" altLang="en-US" sz="3000" b="1" kern="100" dirty="0">
                <a:solidFill>
                  <a:srgbClr val="2E24FC"/>
                </a:solidFill>
                <a:latin typeface="Calibri"/>
                <a:ea typeface="DengXian"/>
                <a:cs typeface="Times New Roman"/>
              </a:rPr>
              <a:t>、律法师或法利赛人与今天教会中哪些人之间存在着类比呢？</a:t>
            </a:r>
            <a:endParaRPr lang="en-CA" sz="3000" b="1" kern="100" dirty="0">
              <a:solidFill>
                <a:srgbClr val="2E24FC"/>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38</a:t>
            </a:fld>
            <a:endParaRPr lang="en-US" altLang="zh-CN" dirty="0">
              <a:solidFill>
                <a:srgbClr val="55554A"/>
              </a:solidFill>
            </a:endParaRPr>
          </a:p>
        </p:txBody>
      </p:sp>
    </p:spTree>
    <p:extLst>
      <p:ext uri="{BB962C8B-B14F-4D97-AF65-F5344CB8AC3E}">
        <p14:creationId xmlns:p14="http://schemas.microsoft.com/office/powerpoint/2010/main" val="6976699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3600" b="1" kern="100" dirty="0">
                <a:solidFill>
                  <a:srgbClr val="FF0000"/>
                </a:solidFill>
                <a:effectLst/>
                <a:latin typeface="+mn-ea"/>
                <a:cs typeface="Times New Roman"/>
              </a:rPr>
              <a:t>三、以厚爱邻舍取代事工</a:t>
            </a:r>
            <a:r>
              <a:rPr lang="en-US" sz="3600" b="1" kern="100" dirty="0">
                <a:solidFill>
                  <a:srgbClr val="FF0000"/>
                </a:solidFill>
                <a:effectLst/>
                <a:latin typeface="+mn-ea"/>
                <a:cs typeface="Times New Roman"/>
              </a:rPr>
              <a:t>/</a:t>
            </a:r>
            <a:r>
              <a:rPr lang="zh-CN" altLang="en-US" sz="3600" b="1" kern="100" dirty="0">
                <a:solidFill>
                  <a:srgbClr val="FF0000"/>
                </a:solidFill>
                <a:effectLst/>
                <a:latin typeface="+mn-ea"/>
                <a:cs typeface="Times New Roman"/>
              </a:rPr>
              <a:t>目标导向</a:t>
            </a:r>
            <a:endParaRPr lang="zh-CN" altLang="en-US" sz="3600" dirty="0">
              <a:solidFill>
                <a:srgbClr val="FF0000"/>
              </a:solidFill>
              <a:latin typeface="+mn-ea"/>
            </a:endParaRPr>
          </a:p>
        </p:txBody>
      </p:sp>
      <p:sp>
        <p:nvSpPr>
          <p:cNvPr id="3" name="内容占位符 2"/>
          <p:cNvSpPr>
            <a:spLocks noGrp="1"/>
          </p:cNvSpPr>
          <p:nvPr>
            <p:ph idx="1"/>
          </p:nvPr>
        </p:nvSpPr>
        <p:spPr>
          <a:xfrm>
            <a:off x="0" y="1123950"/>
            <a:ext cx="9131300" cy="4019550"/>
          </a:xfrm>
        </p:spPr>
        <p:txBody>
          <a:bodyPr/>
          <a:lstStyle/>
          <a:p>
            <a:pPr marL="0" marR="0" indent="739775">
              <a:lnSpc>
                <a:spcPct val="107000"/>
              </a:lnSpc>
              <a:spcBef>
                <a:spcPts val="600"/>
              </a:spcBef>
              <a:spcAft>
                <a:spcPts val="600"/>
              </a:spcAft>
              <a:buNone/>
            </a:pPr>
            <a:r>
              <a:rPr lang="zh-CN" altLang="en-US" sz="2800" b="1" kern="100" dirty="0">
                <a:solidFill>
                  <a:srgbClr val="000000"/>
                </a:solidFill>
                <a:latin typeface="Calibri"/>
                <a:ea typeface="DengXian"/>
                <a:cs typeface="Times New Roman"/>
              </a:rPr>
              <a:t>律法师确实做到了爱某一类</a:t>
            </a:r>
            <a:r>
              <a:rPr lang="zh-CN" altLang="en-US" sz="2800" b="1" kern="100" dirty="0">
                <a:solidFill>
                  <a:srgbClr val="FF0000"/>
                </a:solidFill>
                <a:latin typeface="KaiTi" panose="02010609060101010101" pitchFamily="49" charset="-122"/>
                <a:ea typeface="KaiTi" panose="02010609060101010101" pitchFamily="49" charset="-122"/>
                <a:cs typeface="Times New Roman"/>
              </a:rPr>
              <a:t>“邻舍”</a:t>
            </a:r>
            <a:r>
              <a:rPr lang="zh-CN" altLang="en-US" sz="2800" b="1" kern="100" dirty="0">
                <a:solidFill>
                  <a:srgbClr val="000000"/>
                </a:solidFill>
                <a:latin typeface="Calibri"/>
                <a:ea typeface="DengXian"/>
                <a:cs typeface="Times New Roman"/>
              </a:rPr>
              <a:t>，就是他们认为可爱的一类人，如遵守律法的犹太人，他就因此自以为义</a:t>
            </a:r>
            <a:endParaRPr lang="en-CA" sz="2800" b="1" kern="100" dirty="0">
              <a:latin typeface="Calibri"/>
              <a:ea typeface="DengXian"/>
              <a:cs typeface="Times New Roman"/>
            </a:endParaRPr>
          </a:p>
          <a:p>
            <a:pPr marL="0" marR="0" indent="739775">
              <a:lnSpc>
                <a:spcPct val="107000"/>
              </a:lnSpc>
              <a:spcBef>
                <a:spcPts val="600"/>
              </a:spcBef>
              <a:spcAft>
                <a:spcPts val="600"/>
              </a:spcAft>
              <a:buNone/>
            </a:pPr>
            <a:r>
              <a:rPr lang="zh-CN" altLang="en-US" sz="2800" b="1" kern="100" dirty="0">
                <a:solidFill>
                  <a:srgbClr val="000000"/>
                </a:solidFill>
                <a:latin typeface="Calibri"/>
                <a:ea typeface="DengXian"/>
                <a:cs typeface="Times New Roman"/>
              </a:rPr>
              <a:t>然而，他却没有认识到，自己对另一类</a:t>
            </a:r>
            <a:r>
              <a:rPr lang="zh-CN" altLang="en-US" sz="2800" b="1" kern="100" dirty="0">
                <a:solidFill>
                  <a:srgbClr val="FF0000"/>
                </a:solidFill>
                <a:latin typeface="KaiTi" panose="02010609060101010101" pitchFamily="49" charset="-122"/>
                <a:ea typeface="KaiTi" panose="02010609060101010101" pitchFamily="49" charset="-122"/>
                <a:cs typeface="Times New Roman"/>
              </a:rPr>
              <a:t>“邻舍”</a:t>
            </a:r>
            <a:r>
              <a:rPr lang="zh-CN" altLang="en-US" sz="2800" b="1" kern="100" dirty="0">
                <a:solidFill>
                  <a:srgbClr val="000000"/>
                </a:solidFill>
                <a:latin typeface="Calibri"/>
                <a:ea typeface="DengXian"/>
                <a:cs typeface="Times New Roman"/>
              </a:rPr>
              <a:t>，如撒玛利亚人，或祭司和利未人，他并没有爱，反而充满了轻视和论断。</a:t>
            </a:r>
            <a:endParaRPr lang="en-CA" sz="2800" b="1" kern="100" dirty="0">
              <a:latin typeface="Calibri"/>
              <a:ea typeface="DengXian"/>
              <a:cs typeface="Times New Roman"/>
            </a:endParaRPr>
          </a:p>
          <a:p>
            <a:pPr marL="0" marR="0" indent="739775">
              <a:lnSpc>
                <a:spcPct val="107000"/>
              </a:lnSpc>
              <a:spcBef>
                <a:spcPts val="600"/>
              </a:spcBef>
              <a:spcAft>
                <a:spcPts val="600"/>
              </a:spcAft>
              <a:buNone/>
            </a:pPr>
            <a:r>
              <a:rPr lang="zh-CN" altLang="en-US" sz="2800" b="1" kern="100" dirty="0">
                <a:solidFill>
                  <a:srgbClr val="000000"/>
                </a:solidFill>
                <a:latin typeface="Calibri"/>
                <a:ea typeface="DengXian"/>
                <a:cs typeface="Times New Roman"/>
              </a:rPr>
              <a:t>因此，他并没有真正遵守第二诫命</a:t>
            </a:r>
            <a:r>
              <a:rPr lang="zh-CN" altLang="en-US" sz="2800" b="1" kern="100" dirty="0">
                <a:solidFill>
                  <a:srgbClr val="FF0000"/>
                </a:solidFill>
                <a:latin typeface="Calibri"/>
                <a:ea typeface="KaiTi"/>
                <a:cs typeface="Times New Roman"/>
              </a:rPr>
              <a:t>“爱邻舍如同自己”</a:t>
            </a:r>
            <a:r>
              <a:rPr lang="zh-CN" altLang="en-US" sz="2800" b="1" kern="100" dirty="0">
                <a:solidFill>
                  <a:srgbClr val="000000"/>
                </a:solidFill>
                <a:latin typeface="Calibri"/>
                <a:ea typeface="DengXian"/>
                <a:cs typeface="Times New Roman"/>
              </a:rPr>
              <a:t>的，而他却自以为已经遵守了，还自以为义，所以他们又成了假冒伪善的人。</a:t>
            </a:r>
            <a:endParaRPr lang="en-CA" sz="2800" b="1" kern="100" dirty="0">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39</a:t>
            </a:fld>
            <a:endParaRPr lang="en-US" altLang="zh-CN" dirty="0">
              <a:solidFill>
                <a:srgbClr val="55554A"/>
              </a:solidFill>
            </a:endParaRPr>
          </a:p>
        </p:txBody>
      </p:sp>
    </p:spTree>
    <p:extLst>
      <p:ext uri="{BB962C8B-B14F-4D97-AF65-F5344CB8AC3E}">
        <p14:creationId xmlns:p14="http://schemas.microsoft.com/office/powerpoint/2010/main" val="6976699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76350"/>
            <a:ext cx="8229600" cy="3505199"/>
          </a:xfrm>
        </p:spPr>
        <p:txBody>
          <a:bodyPr/>
          <a:lstStyle/>
          <a:p>
            <a:pPr marL="0" marR="0" indent="0">
              <a:lnSpc>
                <a:spcPct val="107000"/>
              </a:lnSpc>
              <a:spcBef>
                <a:spcPts val="600"/>
              </a:spcBef>
              <a:spcAft>
                <a:spcPts val="600"/>
              </a:spcAft>
              <a:buNone/>
            </a:pPr>
            <a:r>
              <a:rPr lang="zh-CN" altLang="en-US" sz="3600" b="1" kern="100" dirty="0">
                <a:solidFill>
                  <a:schemeClr val="tx1"/>
                </a:solidFill>
                <a:latin typeface="Calibri"/>
                <a:ea typeface="DengXian"/>
                <a:cs typeface="Times New Roman"/>
              </a:rPr>
              <a:t>我们将这段经文分为两小段：</a:t>
            </a:r>
            <a:endParaRPr lang="en-CA" sz="3600" b="1" kern="100" dirty="0">
              <a:solidFill>
                <a:schemeClr val="tx1"/>
              </a:solidFill>
              <a:latin typeface="Calibri"/>
              <a:ea typeface="DengXian"/>
              <a:cs typeface="Times New Roman"/>
            </a:endParaRPr>
          </a:p>
          <a:p>
            <a:pPr marL="685800" marR="0" indent="-685800">
              <a:lnSpc>
                <a:spcPct val="107000"/>
              </a:lnSpc>
              <a:spcBef>
                <a:spcPts val="600"/>
              </a:spcBef>
              <a:spcAft>
                <a:spcPts val="600"/>
              </a:spcAft>
              <a:buNone/>
            </a:pPr>
            <a:r>
              <a:rPr lang="en-US" sz="3600" b="1" kern="100" dirty="0">
                <a:solidFill>
                  <a:srgbClr val="FF0000"/>
                </a:solidFill>
                <a:latin typeface="KaiTi"/>
                <a:ea typeface="DengXian"/>
                <a:cs typeface="Times New Roman"/>
              </a:rPr>
              <a:t>1</a:t>
            </a:r>
            <a:r>
              <a:rPr lang="zh-CN" altLang="en-US" sz="3600" b="1" kern="100" dirty="0">
                <a:solidFill>
                  <a:srgbClr val="FF0000"/>
                </a:solidFill>
                <a:latin typeface="Calibri"/>
                <a:ea typeface="KaiTi"/>
                <a:cs typeface="Times New Roman"/>
              </a:rPr>
              <a:t>、路十</a:t>
            </a:r>
            <a:r>
              <a:rPr lang="en-US" sz="3600" b="1" kern="100" dirty="0">
                <a:solidFill>
                  <a:srgbClr val="FF0000"/>
                </a:solidFill>
                <a:latin typeface="KaiTi"/>
                <a:ea typeface="DengXian"/>
                <a:cs typeface="Times New Roman"/>
              </a:rPr>
              <a:t>29-35</a:t>
            </a:r>
            <a:r>
              <a:rPr lang="zh-CN" altLang="en-US" sz="3600" b="1" kern="100" dirty="0">
                <a:solidFill>
                  <a:srgbClr val="FF0000"/>
                </a:solidFill>
                <a:latin typeface="Calibri"/>
                <a:ea typeface="KaiTi"/>
                <a:cs typeface="Times New Roman"/>
              </a:rPr>
              <a:t>：“谁是我的邻舍”与耶稣的比喻；</a:t>
            </a:r>
            <a:endParaRPr lang="en-CA" sz="3600" kern="100" dirty="0">
              <a:solidFill>
                <a:srgbClr val="FF0000"/>
              </a:solidFill>
              <a:latin typeface="Calibri"/>
              <a:ea typeface="DengXian"/>
              <a:cs typeface="Times New Roman"/>
            </a:endParaRPr>
          </a:p>
          <a:p>
            <a:pPr marL="685800" marR="0" indent="-685800">
              <a:lnSpc>
                <a:spcPct val="107000"/>
              </a:lnSpc>
              <a:spcBef>
                <a:spcPts val="600"/>
              </a:spcBef>
              <a:spcAft>
                <a:spcPts val="600"/>
              </a:spcAft>
              <a:buNone/>
            </a:pPr>
            <a:r>
              <a:rPr lang="en-US" sz="3600" b="1" kern="100" dirty="0">
                <a:solidFill>
                  <a:srgbClr val="FF0000"/>
                </a:solidFill>
                <a:latin typeface="KaiTi"/>
                <a:ea typeface="DengXian"/>
                <a:cs typeface="Times New Roman"/>
              </a:rPr>
              <a:t>2</a:t>
            </a:r>
            <a:r>
              <a:rPr lang="zh-CN" altLang="en-US" sz="3600" b="1" kern="100" dirty="0">
                <a:solidFill>
                  <a:srgbClr val="FF0000"/>
                </a:solidFill>
                <a:latin typeface="Calibri"/>
                <a:ea typeface="KaiTi"/>
                <a:cs typeface="Times New Roman"/>
              </a:rPr>
              <a:t>、路十</a:t>
            </a:r>
            <a:r>
              <a:rPr lang="en-US" sz="3600" b="1" kern="100" dirty="0">
                <a:solidFill>
                  <a:srgbClr val="FF0000"/>
                </a:solidFill>
                <a:latin typeface="KaiTi"/>
                <a:ea typeface="DengXian"/>
                <a:cs typeface="Times New Roman"/>
              </a:rPr>
              <a:t>36-37</a:t>
            </a:r>
            <a:r>
              <a:rPr lang="zh-CN" altLang="en-US" sz="3600" b="1" kern="100" dirty="0">
                <a:solidFill>
                  <a:srgbClr val="FF0000"/>
                </a:solidFill>
                <a:latin typeface="Calibri"/>
                <a:ea typeface="KaiTi"/>
                <a:cs typeface="Times New Roman"/>
              </a:rPr>
              <a:t>：比喻的深层重点。</a:t>
            </a:r>
            <a:endParaRPr lang="en-CA" sz="3600" kern="100" dirty="0">
              <a:solidFill>
                <a:srgbClr val="FF0000"/>
              </a:solidFill>
              <a:latin typeface="Calibri"/>
              <a:ea typeface="DengXian"/>
              <a:cs typeface="Times New Roman"/>
            </a:endParaRPr>
          </a:p>
          <a:p>
            <a:pPr marL="0" marR="0" indent="0">
              <a:lnSpc>
                <a:spcPct val="107000"/>
              </a:lnSpc>
              <a:spcBef>
                <a:spcPts val="600"/>
              </a:spcBef>
              <a:spcAft>
                <a:spcPts val="600"/>
              </a:spcAft>
              <a:buNone/>
            </a:pPr>
            <a:r>
              <a:rPr lang="zh-CN" altLang="en-US" sz="3600" b="1" kern="100" dirty="0">
                <a:solidFill>
                  <a:schemeClr val="tx1"/>
                </a:solidFill>
                <a:latin typeface="Calibri"/>
                <a:ea typeface="DengXian"/>
                <a:cs typeface="Times New Roman"/>
              </a:rPr>
              <a:t>我们先来看第一小段：</a:t>
            </a:r>
            <a:endParaRPr lang="en-CA" sz="3600" b="1" kern="100" dirty="0">
              <a:solidFill>
                <a:schemeClr val="tx1"/>
              </a:solidFill>
              <a:latin typeface="Calibri"/>
              <a:ea typeface="DengXian"/>
              <a:cs typeface="Times New Roman"/>
            </a:endParaRPr>
          </a:p>
          <a:p>
            <a:endParaRPr lang="en-CA" dirty="0"/>
          </a:p>
        </p:txBody>
      </p:sp>
      <p:sp>
        <p:nvSpPr>
          <p:cNvPr id="4" name="Slide Number Placeholder 3"/>
          <p:cNvSpPr>
            <a:spLocks noGrp="1"/>
          </p:cNvSpPr>
          <p:nvPr>
            <p:ph type="sldNum" sz="quarter" idx="12"/>
          </p:nvPr>
        </p:nvSpPr>
        <p:spPr/>
        <p:txBody>
          <a:bodyPr/>
          <a:lstStyle/>
          <a:p>
            <a:pPr>
              <a:defRPr/>
            </a:pPr>
            <a:fld id="{8A8D9E91-53C4-4B6F-B0E4-0BD86C09558B}" type="slidenum">
              <a:rPr lang="en-US" altLang="zh-CN" smtClean="0">
                <a:solidFill>
                  <a:srgbClr val="55554A"/>
                </a:solidFill>
              </a:rPr>
              <a:t>4</a:t>
            </a:fld>
            <a:endParaRPr lang="en-US" altLang="zh-CN">
              <a:solidFill>
                <a:srgbClr val="55554A"/>
              </a:solidFill>
            </a:endParaRPr>
          </a:p>
        </p:txBody>
      </p:sp>
    </p:spTree>
    <p:extLst>
      <p:ext uri="{BB962C8B-B14F-4D97-AF65-F5344CB8AC3E}">
        <p14:creationId xmlns:p14="http://schemas.microsoft.com/office/powerpoint/2010/main" val="245440533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3600" b="1" kern="100" dirty="0">
                <a:solidFill>
                  <a:srgbClr val="FF0000"/>
                </a:solidFill>
                <a:effectLst/>
                <a:latin typeface="+mn-ea"/>
                <a:cs typeface="Times New Roman"/>
              </a:rPr>
              <a:t>三、以厚爱邻舍取代事工</a:t>
            </a:r>
            <a:r>
              <a:rPr lang="en-US" sz="3600" b="1" kern="100" dirty="0">
                <a:solidFill>
                  <a:srgbClr val="FF0000"/>
                </a:solidFill>
                <a:effectLst/>
                <a:latin typeface="+mn-ea"/>
                <a:cs typeface="Times New Roman"/>
              </a:rPr>
              <a:t>/</a:t>
            </a:r>
            <a:r>
              <a:rPr lang="zh-CN" altLang="en-US" sz="3600" b="1" kern="100" dirty="0">
                <a:solidFill>
                  <a:srgbClr val="FF0000"/>
                </a:solidFill>
                <a:effectLst/>
                <a:latin typeface="+mn-ea"/>
                <a:cs typeface="Times New Roman"/>
              </a:rPr>
              <a:t>目标导向</a:t>
            </a:r>
            <a:endParaRPr lang="zh-CN" altLang="en-US" sz="3600" dirty="0">
              <a:solidFill>
                <a:srgbClr val="FF0000"/>
              </a:solidFill>
              <a:latin typeface="+mn-ea"/>
            </a:endParaRPr>
          </a:p>
        </p:txBody>
      </p:sp>
      <p:sp>
        <p:nvSpPr>
          <p:cNvPr id="3" name="内容占位符 2"/>
          <p:cNvSpPr>
            <a:spLocks noGrp="1"/>
          </p:cNvSpPr>
          <p:nvPr>
            <p:ph idx="1"/>
          </p:nvPr>
        </p:nvSpPr>
        <p:spPr>
          <a:xfrm>
            <a:off x="0" y="1200150"/>
            <a:ext cx="9131300" cy="3943350"/>
          </a:xfrm>
        </p:spPr>
        <p:txBody>
          <a:bodyPr/>
          <a:lstStyle/>
          <a:p>
            <a:pPr marL="0" marR="0" indent="685800">
              <a:spcBef>
                <a:spcPts val="600"/>
              </a:spcBef>
              <a:spcAft>
                <a:spcPts val="600"/>
              </a:spcAft>
              <a:buNone/>
            </a:pPr>
            <a:r>
              <a:rPr lang="zh-CN" altLang="en-US" sz="2800" b="1" kern="100" dirty="0">
                <a:solidFill>
                  <a:schemeClr val="tx1"/>
                </a:solidFill>
                <a:latin typeface="Calibri"/>
                <a:ea typeface="DengXian"/>
                <a:cs typeface="Times New Roman"/>
              </a:rPr>
              <a:t>昔日律法师跟今天教会中有一些事工</a:t>
            </a:r>
            <a:r>
              <a:rPr lang="en-US" sz="2800" b="1" kern="100" dirty="0">
                <a:solidFill>
                  <a:schemeClr val="tx1"/>
                </a:solidFill>
                <a:latin typeface="DengXian"/>
                <a:ea typeface="DengXian"/>
                <a:cs typeface="Times New Roman"/>
              </a:rPr>
              <a:t>/</a:t>
            </a:r>
            <a:r>
              <a:rPr lang="zh-CN" altLang="en-US" sz="2800" b="1" kern="100" dirty="0">
                <a:solidFill>
                  <a:schemeClr val="tx1"/>
                </a:solidFill>
                <a:latin typeface="Calibri"/>
                <a:ea typeface="DengXian"/>
                <a:cs typeface="Times New Roman"/>
              </a:rPr>
              <a:t>目标导向的人之间也存在着明显的类比：</a:t>
            </a:r>
            <a:endParaRPr lang="en-CA" sz="2800" b="1" kern="100" dirty="0">
              <a:solidFill>
                <a:schemeClr val="tx1"/>
              </a:solidFill>
              <a:latin typeface="Calibri"/>
              <a:ea typeface="DengXian"/>
              <a:cs typeface="Times New Roman"/>
            </a:endParaRPr>
          </a:p>
          <a:p>
            <a:pPr marL="0" marR="0" indent="685800">
              <a:spcBef>
                <a:spcPts val="600"/>
              </a:spcBef>
              <a:spcAft>
                <a:spcPts val="600"/>
              </a:spcAft>
              <a:buNone/>
            </a:pPr>
            <a:r>
              <a:rPr lang="zh-CN" altLang="en-US" sz="2800" b="1" kern="100" dirty="0">
                <a:solidFill>
                  <a:schemeClr val="tx1"/>
                </a:solidFill>
                <a:latin typeface="Calibri"/>
                <a:ea typeface="DengXian"/>
                <a:cs typeface="Times New Roman"/>
              </a:rPr>
              <a:t>这些事工</a:t>
            </a:r>
            <a:r>
              <a:rPr lang="en-US" sz="2800" b="1" kern="100" dirty="0">
                <a:solidFill>
                  <a:schemeClr val="tx1"/>
                </a:solidFill>
                <a:latin typeface="DengXian"/>
                <a:ea typeface="DengXian"/>
                <a:cs typeface="Times New Roman"/>
              </a:rPr>
              <a:t>/</a:t>
            </a:r>
            <a:r>
              <a:rPr lang="zh-CN" altLang="en-US" sz="2800" b="1" kern="100" dirty="0">
                <a:solidFill>
                  <a:schemeClr val="tx1"/>
                </a:solidFill>
                <a:latin typeface="Calibri"/>
                <a:ea typeface="DengXian"/>
                <a:cs typeface="Times New Roman"/>
              </a:rPr>
              <a:t>目标导向者针对某一类人也确实做到了    </a:t>
            </a:r>
            <a:r>
              <a:rPr lang="zh-CN" altLang="en-US" sz="2800" b="1" kern="100" dirty="0">
                <a:solidFill>
                  <a:srgbClr val="FF0000"/>
                </a:solidFill>
                <a:latin typeface="Calibri"/>
                <a:ea typeface="KaiTi"/>
                <a:cs typeface="Times New Roman"/>
              </a:rPr>
              <a:t>“彼此相爱”</a:t>
            </a:r>
            <a:r>
              <a:rPr lang="zh-CN" altLang="en-US" sz="2800" b="1" kern="100" dirty="0">
                <a:solidFill>
                  <a:schemeClr val="tx1"/>
                </a:solidFill>
                <a:latin typeface="Calibri"/>
                <a:ea typeface="DengXian"/>
                <a:cs typeface="Times New Roman"/>
              </a:rPr>
              <a:t>，就是他们服事的对象，包括慕道友和教会的弟兄姐妹。所以，他们也因此自以为义。</a:t>
            </a:r>
            <a:endParaRPr lang="en-CA" sz="2800" b="1" kern="100" dirty="0">
              <a:solidFill>
                <a:schemeClr val="tx1"/>
              </a:solidFill>
              <a:latin typeface="Calibri"/>
              <a:ea typeface="DengXian"/>
              <a:cs typeface="Times New Roman"/>
            </a:endParaRPr>
          </a:p>
          <a:p>
            <a:pPr marL="0" marR="0" indent="685800">
              <a:spcBef>
                <a:spcPts val="600"/>
              </a:spcBef>
              <a:spcAft>
                <a:spcPts val="600"/>
              </a:spcAft>
              <a:buNone/>
            </a:pPr>
            <a:r>
              <a:rPr lang="zh-CN" altLang="en-US" sz="2800" b="1" kern="100" dirty="0">
                <a:solidFill>
                  <a:schemeClr val="tx1"/>
                </a:solidFill>
                <a:latin typeface="Calibri"/>
                <a:ea typeface="DengXian"/>
                <a:cs typeface="Times New Roman"/>
              </a:rPr>
              <a:t>然而，他们却没有认识到，自己往往对另一类人却没有遵行</a:t>
            </a:r>
            <a:r>
              <a:rPr lang="zh-CN" altLang="en-US" sz="2800" b="1" kern="100" dirty="0">
                <a:solidFill>
                  <a:srgbClr val="FF0000"/>
                </a:solidFill>
                <a:latin typeface="Calibri"/>
                <a:ea typeface="KaiTi"/>
                <a:cs typeface="Times New Roman"/>
              </a:rPr>
              <a:t>“彼此相爱”</a:t>
            </a:r>
            <a:r>
              <a:rPr lang="zh-CN" altLang="en-US" sz="2800" b="1" kern="100" dirty="0">
                <a:solidFill>
                  <a:schemeClr val="tx1"/>
                </a:solidFill>
                <a:latin typeface="Calibri"/>
                <a:ea typeface="DengXian"/>
                <a:cs typeface="Times New Roman"/>
              </a:rPr>
              <a:t>，就是跟他们关系更亲近的家人：</a:t>
            </a:r>
            <a:r>
              <a:rPr lang="zh-CN" altLang="en-US" sz="2800" b="1" kern="100" dirty="0">
                <a:solidFill>
                  <a:srgbClr val="FF0000"/>
                </a:solidFill>
                <a:latin typeface="Calibri"/>
                <a:ea typeface="DengXian"/>
                <a:cs typeface="Times New Roman"/>
              </a:rPr>
              <a:t>配偶、子女、父母</a:t>
            </a:r>
            <a:r>
              <a:rPr lang="zh-CN" altLang="en-US" sz="2800" b="1" kern="100" dirty="0">
                <a:solidFill>
                  <a:schemeClr val="tx1"/>
                </a:solidFill>
                <a:latin typeface="Calibri"/>
                <a:ea typeface="DengXian"/>
                <a:cs typeface="Times New Roman"/>
              </a:rPr>
              <a:t>等。</a:t>
            </a:r>
            <a:endParaRPr lang="en-CA" sz="28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40</a:t>
            </a:fld>
            <a:endParaRPr lang="en-US" altLang="zh-CN" dirty="0">
              <a:solidFill>
                <a:srgbClr val="55554A"/>
              </a:solidFill>
            </a:endParaRPr>
          </a:p>
        </p:txBody>
      </p:sp>
    </p:spTree>
    <p:extLst>
      <p:ext uri="{BB962C8B-B14F-4D97-AF65-F5344CB8AC3E}">
        <p14:creationId xmlns:p14="http://schemas.microsoft.com/office/powerpoint/2010/main" val="6976699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3600" b="1" kern="100" dirty="0">
                <a:solidFill>
                  <a:srgbClr val="FF0000"/>
                </a:solidFill>
                <a:effectLst/>
                <a:latin typeface="+mn-ea"/>
                <a:cs typeface="Times New Roman"/>
              </a:rPr>
              <a:t>三、以厚爱邻舍取代事工</a:t>
            </a:r>
            <a:r>
              <a:rPr lang="en-US" sz="3600" b="1" kern="100" dirty="0">
                <a:solidFill>
                  <a:srgbClr val="FF0000"/>
                </a:solidFill>
                <a:effectLst/>
                <a:latin typeface="+mn-ea"/>
                <a:cs typeface="Times New Roman"/>
              </a:rPr>
              <a:t>/</a:t>
            </a:r>
            <a:r>
              <a:rPr lang="zh-CN" altLang="en-US" sz="3600" b="1" kern="100" dirty="0">
                <a:solidFill>
                  <a:srgbClr val="FF0000"/>
                </a:solidFill>
                <a:effectLst/>
                <a:latin typeface="+mn-ea"/>
                <a:cs typeface="Times New Roman"/>
              </a:rPr>
              <a:t>目标导向</a:t>
            </a:r>
            <a:endParaRPr lang="zh-CN" altLang="en-US" sz="3600" dirty="0">
              <a:solidFill>
                <a:srgbClr val="FF0000"/>
              </a:solidFill>
              <a:latin typeface="+mn-ea"/>
            </a:endParaRPr>
          </a:p>
        </p:txBody>
      </p:sp>
      <p:sp>
        <p:nvSpPr>
          <p:cNvPr id="3" name="内容占位符 2"/>
          <p:cNvSpPr>
            <a:spLocks noGrp="1"/>
          </p:cNvSpPr>
          <p:nvPr>
            <p:ph idx="1"/>
          </p:nvPr>
        </p:nvSpPr>
        <p:spPr>
          <a:xfrm>
            <a:off x="0" y="1200150"/>
            <a:ext cx="9131300" cy="3943350"/>
          </a:xfrm>
        </p:spPr>
        <p:txBody>
          <a:bodyPr/>
          <a:lstStyle/>
          <a:p>
            <a:pPr marL="0" marR="0" indent="804863">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实际上，这些事工</a:t>
            </a:r>
            <a:r>
              <a:rPr lang="en-US" sz="3200" b="1" kern="100" dirty="0">
                <a:solidFill>
                  <a:schemeClr val="tx1"/>
                </a:solidFill>
                <a:latin typeface="DengXian"/>
                <a:ea typeface="DengXian"/>
                <a:cs typeface="Times New Roman"/>
              </a:rPr>
              <a:t>/</a:t>
            </a:r>
            <a:r>
              <a:rPr lang="zh-CN" altLang="en-US" sz="3200" b="1" kern="100" dirty="0">
                <a:solidFill>
                  <a:schemeClr val="tx1"/>
                </a:solidFill>
                <a:latin typeface="Calibri"/>
                <a:ea typeface="DengXian"/>
                <a:cs typeface="Times New Roman"/>
              </a:rPr>
              <a:t>目标导向者常常忽略了他们的家人。</a:t>
            </a:r>
            <a:endParaRPr lang="en-CA" sz="3200" b="1" kern="100" dirty="0">
              <a:solidFill>
                <a:schemeClr val="tx1"/>
              </a:solidFill>
              <a:latin typeface="Calibri"/>
              <a:ea typeface="DengXian"/>
              <a:cs typeface="Times New Roman"/>
            </a:endParaRPr>
          </a:p>
          <a:p>
            <a:pPr marL="0" marR="0" indent="804863">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因此，他们并没有真正遵守</a:t>
            </a:r>
            <a:r>
              <a:rPr lang="zh-CN" altLang="en-US" sz="3200" b="1" kern="100" dirty="0">
                <a:solidFill>
                  <a:srgbClr val="FF0000"/>
                </a:solidFill>
                <a:latin typeface="Calibri"/>
                <a:ea typeface="KaiTi"/>
                <a:cs typeface="Times New Roman"/>
              </a:rPr>
              <a:t>“彼此相爱”</a:t>
            </a:r>
            <a:r>
              <a:rPr lang="zh-CN" altLang="en-US" sz="3200" b="1" kern="100" dirty="0">
                <a:solidFill>
                  <a:schemeClr val="tx1"/>
                </a:solidFill>
                <a:latin typeface="Calibri"/>
                <a:ea typeface="DengXian"/>
                <a:cs typeface="Times New Roman"/>
              </a:rPr>
              <a:t>，而他们却自以为已经遵守了，还自以为义，所以他们又是假冒伪善的人。 </a:t>
            </a:r>
            <a:endParaRPr lang="en-CA" sz="3200" b="1" kern="100" dirty="0">
              <a:solidFill>
                <a:schemeClr val="tx1"/>
              </a:solidFill>
              <a:latin typeface="Calibri"/>
              <a:ea typeface="DengXian"/>
              <a:cs typeface="Times New Roman"/>
            </a:endParaRPr>
          </a:p>
          <a:p>
            <a:pPr marL="0" marR="0" indent="804863">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上述深层的类比让我进一步看清了事工</a:t>
            </a:r>
            <a:r>
              <a:rPr lang="en-US" sz="3200" b="1" kern="100" dirty="0">
                <a:solidFill>
                  <a:schemeClr val="tx1"/>
                </a:solidFill>
                <a:latin typeface="DengXian"/>
                <a:ea typeface="DengXian"/>
                <a:cs typeface="Times New Roman"/>
              </a:rPr>
              <a:t>/</a:t>
            </a:r>
            <a:r>
              <a:rPr lang="zh-CN" altLang="en-US" sz="3200" b="1" kern="100" dirty="0">
                <a:solidFill>
                  <a:schemeClr val="tx1"/>
                </a:solidFill>
                <a:latin typeface="Calibri"/>
                <a:ea typeface="DengXian"/>
                <a:cs typeface="Times New Roman"/>
              </a:rPr>
              <a:t>目标导向的错误。</a:t>
            </a:r>
            <a:endParaRPr lang="en-CA" sz="32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41</a:t>
            </a:fld>
            <a:endParaRPr lang="en-US" altLang="zh-CN" dirty="0">
              <a:solidFill>
                <a:srgbClr val="55554A"/>
              </a:solidFill>
            </a:endParaRPr>
          </a:p>
        </p:txBody>
      </p:sp>
    </p:spTree>
    <p:extLst>
      <p:ext uri="{BB962C8B-B14F-4D97-AF65-F5344CB8AC3E}">
        <p14:creationId xmlns:p14="http://schemas.microsoft.com/office/powerpoint/2010/main" val="22874020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3600" b="1" kern="100" dirty="0">
                <a:solidFill>
                  <a:srgbClr val="FF0000"/>
                </a:solidFill>
                <a:effectLst/>
                <a:latin typeface="+mn-ea"/>
                <a:cs typeface="Times New Roman"/>
              </a:rPr>
              <a:t>三、以厚爱邻舍取代事工</a:t>
            </a:r>
            <a:r>
              <a:rPr lang="en-US" sz="3600" b="1" kern="100" dirty="0">
                <a:solidFill>
                  <a:srgbClr val="FF0000"/>
                </a:solidFill>
                <a:effectLst/>
                <a:latin typeface="+mn-ea"/>
                <a:cs typeface="Times New Roman"/>
              </a:rPr>
              <a:t>/</a:t>
            </a:r>
            <a:r>
              <a:rPr lang="zh-CN" altLang="en-US" sz="3600" b="1" kern="100" dirty="0">
                <a:solidFill>
                  <a:srgbClr val="FF0000"/>
                </a:solidFill>
                <a:effectLst/>
                <a:latin typeface="+mn-ea"/>
                <a:cs typeface="Times New Roman"/>
              </a:rPr>
              <a:t>目标导向</a:t>
            </a:r>
            <a:endParaRPr lang="zh-CN" altLang="en-US" sz="3600" dirty="0">
              <a:solidFill>
                <a:srgbClr val="FF0000"/>
              </a:solidFill>
              <a:latin typeface="+mn-ea"/>
            </a:endParaRPr>
          </a:p>
        </p:txBody>
      </p:sp>
      <p:sp>
        <p:nvSpPr>
          <p:cNvPr id="3" name="内容占位符 2"/>
          <p:cNvSpPr>
            <a:spLocks noGrp="1"/>
          </p:cNvSpPr>
          <p:nvPr>
            <p:ph idx="1"/>
          </p:nvPr>
        </p:nvSpPr>
        <p:spPr>
          <a:xfrm>
            <a:off x="0" y="1200150"/>
            <a:ext cx="9131300" cy="3943350"/>
          </a:xfrm>
        </p:spPr>
        <p:txBody>
          <a:bodyPr/>
          <a:lstStyle/>
          <a:p>
            <a:pPr marL="0" marR="0" indent="804863">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过去很长一段时间，我虽然也知道自己有明显的事工</a:t>
            </a:r>
            <a:r>
              <a:rPr lang="en-US" sz="3200" b="1" kern="100" dirty="0">
                <a:solidFill>
                  <a:schemeClr val="tx1"/>
                </a:solidFill>
                <a:latin typeface="DengXian"/>
                <a:ea typeface="DengXian"/>
                <a:cs typeface="Times New Roman"/>
              </a:rPr>
              <a:t>/</a:t>
            </a:r>
            <a:r>
              <a:rPr lang="zh-CN" altLang="en-US" sz="3200" b="1" kern="100" dirty="0">
                <a:solidFill>
                  <a:schemeClr val="tx1"/>
                </a:solidFill>
                <a:latin typeface="Calibri"/>
                <a:ea typeface="DengXian"/>
                <a:cs typeface="Times New Roman"/>
              </a:rPr>
              <a:t>目标导向。</a:t>
            </a:r>
            <a:endParaRPr lang="en-CA" sz="3200" b="1" kern="100" dirty="0">
              <a:solidFill>
                <a:schemeClr val="tx1"/>
              </a:solidFill>
              <a:latin typeface="Calibri"/>
              <a:ea typeface="DengXian"/>
              <a:cs typeface="Times New Roman"/>
            </a:endParaRPr>
          </a:p>
          <a:p>
            <a:pPr marL="0" marR="0" indent="804863">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例如，每周服事时间排得满满的，既没有留下充分的时间灵修，也没有为与家人共处留下时间。</a:t>
            </a:r>
            <a:endParaRPr lang="en-CA" sz="3200" b="1" kern="100" dirty="0">
              <a:solidFill>
                <a:schemeClr val="tx1"/>
              </a:solidFill>
              <a:latin typeface="Calibri"/>
              <a:ea typeface="DengXian"/>
              <a:cs typeface="Times New Roman"/>
            </a:endParaRPr>
          </a:p>
          <a:p>
            <a:pPr marL="0" marR="0" indent="804863">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但我一直不觉得事工</a:t>
            </a:r>
            <a:r>
              <a:rPr lang="en-US" sz="3200" b="1" kern="100" dirty="0">
                <a:solidFill>
                  <a:schemeClr val="tx1"/>
                </a:solidFill>
                <a:latin typeface="DengXian"/>
                <a:ea typeface="DengXian"/>
                <a:cs typeface="Times New Roman"/>
              </a:rPr>
              <a:t>/</a:t>
            </a:r>
            <a:r>
              <a:rPr lang="zh-CN" altLang="en-US" sz="3200" b="1" kern="100" dirty="0">
                <a:solidFill>
                  <a:schemeClr val="tx1"/>
                </a:solidFill>
                <a:latin typeface="Calibri"/>
                <a:ea typeface="DengXian"/>
                <a:cs typeface="Times New Roman"/>
              </a:rPr>
              <a:t>目标导向的错误有多么严重，也因此长时间陷在事工</a:t>
            </a:r>
            <a:r>
              <a:rPr lang="en-US" sz="3200" b="1" kern="100" dirty="0">
                <a:solidFill>
                  <a:schemeClr val="tx1"/>
                </a:solidFill>
                <a:latin typeface="DengXian"/>
                <a:ea typeface="DengXian"/>
                <a:cs typeface="Times New Roman"/>
              </a:rPr>
              <a:t>/</a:t>
            </a:r>
            <a:r>
              <a:rPr lang="zh-CN" altLang="en-US" sz="3200" b="1" kern="100" dirty="0">
                <a:solidFill>
                  <a:schemeClr val="tx1"/>
                </a:solidFill>
                <a:latin typeface="Calibri"/>
                <a:ea typeface="DengXian"/>
                <a:cs typeface="Times New Roman"/>
              </a:rPr>
              <a:t>目标导向的错误中没有改变。</a:t>
            </a:r>
            <a:endParaRPr lang="en-CA" sz="32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42</a:t>
            </a:fld>
            <a:endParaRPr lang="en-US" altLang="zh-CN" dirty="0">
              <a:solidFill>
                <a:srgbClr val="55554A"/>
              </a:solidFill>
            </a:endParaRPr>
          </a:p>
        </p:txBody>
      </p:sp>
    </p:spTree>
    <p:extLst>
      <p:ext uri="{BB962C8B-B14F-4D97-AF65-F5344CB8AC3E}">
        <p14:creationId xmlns:p14="http://schemas.microsoft.com/office/powerpoint/2010/main" val="22874020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3600" b="1" kern="100" dirty="0">
                <a:solidFill>
                  <a:srgbClr val="FF0000"/>
                </a:solidFill>
                <a:effectLst/>
                <a:latin typeface="+mn-ea"/>
                <a:cs typeface="Times New Roman"/>
              </a:rPr>
              <a:t>三、以厚爱邻舍取代事工</a:t>
            </a:r>
            <a:r>
              <a:rPr lang="en-US" sz="3600" b="1" kern="100" dirty="0">
                <a:solidFill>
                  <a:srgbClr val="FF0000"/>
                </a:solidFill>
                <a:effectLst/>
                <a:latin typeface="+mn-ea"/>
                <a:cs typeface="Times New Roman"/>
              </a:rPr>
              <a:t>/</a:t>
            </a:r>
            <a:r>
              <a:rPr lang="zh-CN" altLang="en-US" sz="3600" b="1" kern="100" dirty="0">
                <a:solidFill>
                  <a:srgbClr val="FF0000"/>
                </a:solidFill>
                <a:effectLst/>
                <a:latin typeface="+mn-ea"/>
                <a:cs typeface="Times New Roman"/>
              </a:rPr>
              <a:t>目标导向</a:t>
            </a:r>
            <a:endParaRPr lang="zh-CN" altLang="en-US" sz="3600" dirty="0">
              <a:solidFill>
                <a:srgbClr val="FF0000"/>
              </a:solidFill>
              <a:latin typeface="+mn-ea"/>
            </a:endParaRPr>
          </a:p>
        </p:txBody>
      </p:sp>
      <p:sp>
        <p:nvSpPr>
          <p:cNvPr id="3" name="内容占位符 2"/>
          <p:cNvSpPr>
            <a:spLocks noGrp="1"/>
          </p:cNvSpPr>
          <p:nvPr>
            <p:ph idx="1"/>
          </p:nvPr>
        </p:nvSpPr>
        <p:spPr>
          <a:xfrm>
            <a:off x="0" y="1200150"/>
            <a:ext cx="9131300" cy="3943350"/>
          </a:xfrm>
        </p:spPr>
        <p:txBody>
          <a:bodyPr/>
          <a:lstStyle/>
          <a:p>
            <a:pPr marL="0" marR="0" indent="804863">
              <a:lnSpc>
                <a:spcPct val="107000"/>
              </a:lnSpc>
              <a:spcBef>
                <a:spcPts val="600"/>
              </a:spcBef>
              <a:spcAft>
                <a:spcPts val="600"/>
              </a:spcAft>
              <a:buNone/>
            </a:pPr>
            <a:r>
              <a:rPr lang="zh-CN" altLang="en-US" sz="3000" b="1" kern="100" dirty="0">
                <a:solidFill>
                  <a:schemeClr val="tx1"/>
                </a:solidFill>
                <a:latin typeface="Calibri"/>
                <a:ea typeface="DengXian"/>
                <a:cs typeface="Times New Roman"/>
              </a:rPr>
              <a:t>好撒玛利亚人的比喻终于让我看清了事工</a:t>
            </a:r>
            <a:r>
              <a:rPr lang="en-US" sz="3000" b="1" kern="100" dirty="0">
                <a:solidFill>
                  <a:schemeClr val="tx1"/>
                </a:solidFill>
                <a:latin typeface="DengXian"/>
                <a:ea typeface="DengXian"/>
                <a:cs typeface="Times New Roman"/>
              </a:rPr>
              <a:t>/</a:t>
            </a:r>
            <a:r>
              <a:rPr lang="zh-CN" altLang="en-US" sz="3000" b="1" kern="100" dirty="0">
                <a:solidFill>
                  <a:schemeClr val="tx1"/>
                </a:solidFill>
                <a:latin typeface="Calibri"/>
                <a:ea typeface="DengXian"/>
                <a:cs typeface="Times New Roman"/>
              </a:rPr>
              <a:t>目标导向错误的性质，其实就是自以为义和假冒伪善，这是福音书中主耶稣用最严厉的话语所谴责的罪。</a:t>
            </a:r>
            <a:endParaRPr lang="en-CA" sz="30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r>
              <a:rPr lang="en-US" sz="3000" b="1" kern="100" dirty="0">
                <a:solidFill>
                  <a:schemeClr val="tx1"/>
                </a:solidFill>
                <a:latin typeface="DengXian"/>
                <a:ea typeface="DengXian"/>
                <a:cs typeface="Times New Roman"/>
              </a:rPr>
              <a:t>	</a:t>
            </a:r>
            <a:r>
              <a:rPr lang="en-US" sz="3000" b="1" kern="100" dirty="0">
                <a:solidFill>
                  <a:srgbClr val="FF0000"/>
                </a:solidFill>
                <a:latin typeface="DengXian"/>
                <a:ea typeface="DengXian"/>
                <a:cs typeface="Times New Roman"/>
              </a:rPr>
              <a:t>3</a:t>
            </a:r>
            <a:r>
              <a:rPr lang="zh-CN" altLang="en-US" sz="3000" b="1" kern="100" dirty="0">
                <a:solidFill>
                  <a:srgbClr val="FF0000"/>
                </a:solidFill>
                <a:latin typeface="Calibri"/>
                <a:ea typeface="DengXian"/>
                <a:cs typeface="Times New Roman"/>
              </a:rPr>
              <a:t>、事工</a:t>
            </a:r>
            <a:r>
              <a:rPr lang="en-US" sz="3000" b="1" kern="100" dirty="0">
                <a:solidFill>
                  <a:srgbClr val="FF0000"/>
                </a:solidFill>
                <a:latin typeface="DengXian"/>
                <a:ea typeface="DengXian"/>
                <a:cs typeface="Times New Roman"/>
              </a:rPr>
              <a:t>/</a:t>
            </a:r>
            <a:r>
              <a:rPr lang="zh-CN" altLang="en-US" sz="3000" b="1" kern="100" dirty="0">
                <a:solidFill>
                  <a:srgbClr val="FF0000"/>
                </a:solidFill>
                <a:latin typeface="Calibri"/>
                <a:ea typeface="DengXian"/>
                <a:cs typeface="Times New Roman"/>
              </a:rPr>
              <a:t>目标导向错误的本质是什么？</a:t>
            </a:r>
            <a:endParaRPr lang="en-CA" sz="3000" b="1" kern="100" dirty="0">
              <a:solidFill>
                <a:srgbClr val="FF0000"/>
              </a:solidFill>
              <a:latin typeface="Calibri"/>
              <a:ea typeface="DengXian"/>
              <a:cs typeface="Times New Roman"/>
            </a:endParaRPr>
          </a:p>
          <a:p>
            <a:pPr marL="0" marR="0" indent="804863">
              <a:lnSpc>
                <a:spcPct val="107000"/>
              </a:lnSpc>
              <a:spcBef>
                <a:spcPts val="600"/>
              </a:spcBef>
              <a:spcAft>
                <a:spcPts val="600"/>
              </a:spcAft>
              <a:buNone/>
            </a:pPr>
            <a:r>
              <a:rPr lang="zh-CN" altLang="en-US" sz="3000" b="1" kern="100" dirty="0">
                <a:solidFill>
                  <a:schemeClr val="tx1"/>
                </a:solidFill>
                <a:latin typeface="Calibri"/>
                <a:ea typeface="DengXian"/>
                <a:cs typeface="Times New Roman"/>
              </a:rPr>
              <a:t>首先，尊荣文化的第二个核心价值是厚爱邻舍</a:t>
            </a:r>
            <a:r>
              <a:rPr lang="en-US" sz="3000" b="1" kern="100" dirty="0">
                <a:solidFill>
                  <a:schemeClr val="tx1"/>
                </a:solidFill>
                <a:latin typeface="DengXian"/>
                <a:ea typeface="DengXian"/>
                <a:cs typeface="Times New Roman"/>
              </a:rPr>
              <a:t>/</a:t>
            </a:r>
            <a:r>
              <a:rPr lang="zh-CN" altLang="en-US" sz="3000" b="1" kern="100" dirty="0">
                <a:solidFill>
                  <a:schemeClr val="tx1"/>
                </a:solidFill>
                <a:latin typeface="Calibri"/>
                <a:ea typeface="DengXian"/>
                <a:cs typeface="Times New Roman"/>
              </a:rPr>
              <a:t>近人，这是具体落实第一个核心价值</a:t>
            </a:r>
            <a:r>
              <a:rPr lang="en-US" altLang="zh-CN" sz="3000" b="1" kern="100" dirty="0">
                <a:solidFill>
                  <a:schemeClr val="tx1"/>
                </a:solidFill>
                <a:latin typeface="Calibri"/>
                <a:ea typeface="DengXian"/>
                <a:cs typeface="Times New Roman"/>
              </a:rPr>
              <a:t>——</a:t>
            </a:r>
            <a:r>
              <a:rPr lang="zh-CN" altLang="en-US" sz="3000" b="1" kern="100" dirty="0">
                <a:solidFill>
                  <a:schemeClr val="tx1"/>
                </a:solidFill>
                <a:latin typeface="Calibri"/>
                <a:ea typeface="DengXian"/>
                <a:cs typeface="Times New Roman"/>
              </a:rPr>
              <a:t>博爱众人</a:t>
            </a:r>
            <a:r>
              <a:rPr lang="en-US" altLang="zh-CN" sz="3000" b="1" kern="100" dirty="0">
                <a:solidFill>
                  <a:schemeClr val="tx1"/>
                </a:solidFill>
                <a:latin typeface="Calibri"/>
                <a:ea typeface="DengXian"/>
                <a:cs typeface="Times New Roman"/>
              </a:rPr>
              <a:t>——</a:t>
            </a:r>
            <a:r>
              <a:rPr lang="zh-CN" altLang="en-US" sz="3000" b="1" kern="100" dirty="0">
                <a:solidFill>
                  <a:schemeClr val="tx1"/>
                </a:solidFill>
                <a:latin typeface="Calibri"/>
                <a:ea typeface="DengXian"/>
                <a:cs typeface="Times New Roman"/>
              </a:rPr>
              <a:t>所需要采取的途径。</a:t>
            </a:r>
            <a:endParaRPr lang="en-CA" sz="30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43</a:t>
            </a:fld>
            <a:endParaRPr lang="en-US" altLang="zh-CN" dirty="0">
              <a:solidFill>
                <a:srgbClr val="55554A"/>
              </a:solidFill>
            </a:endParaRPr>
          </a:p>
        </p:txBody>
      </p:sp>
    </p:spTree>
    <p:extLst>
      <p:ext uri="{BB962C8B-B14F-4D97-AF65-F5344CB8AC3E}">
        <p14:creationId xmlns:p14="http://schemas.microsoft.com/office/powerpoint/2010/main" val="228740208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3600" b="1" kern="100" dirty="0">
                <a:solidFill>
                  <a:srgbClr val="FF0000"/>
                </a:solidFill>
                <a:effectLst/>
                <a:latin typeface="+mn-ea"/>
                <a:cs typeface="Times New Roman"/>
              </a:rPr>
              <a:t>三、以厚爱邻舍取代事工</a:t>
            </a:r>
            <a:r>
              <a:rPr lang="en-US" sz="3600" b="1" kern="100" dirty="0">
                <a:solidFill>
                  <a:srgbClr val="FF0000"/>
                </a:solidFill>
                <a:effectLst/>
                <a:latin typeface="+mn-ea"/>
                <a:cs typeface="Times New Roman"/>
              </a:rPr>
              <a:t>/</a:t>
            </a:r>
            <a:r>
              <a:rPr lang="zh-CN" altLang="en-US" sz="3600" b="1" kern="100" dirty="0">
                <a:solidFill>
                  <a:srgbClr val="FF0000"/>
                </a:solidFill>
                <a:effectLst/>
                <a:latin typeface="+mn-ea"/>
                <a:cs typeface="Times New Roman"/>
              </a:rPr>
              <a:t>目标导向</a:t>
            </a:r>
            <a:endParaRPr lang="zh-CN" altLang="en-US" sz="3600" dirty="0">
              <a:solidFill>
                <a:srgbClr val="FF0000"/>
              </a:solidFill>
              <a:latin typeface="+mn-ea"/>
            </a:endParaRPr>
          </a:p>
        </p:txBody>
      </p:sp>
      <p:sp>
        <p:nvSpPr>
          <p:cNvPr id="3" name="内容占位符 2"/>
          <p:cNvSpPr>
            <a:spLocks noGrp="1"/>
          </p:cNvSpPr>
          <p:nvPr>
            <p:ph idx="1"/>
          </p:nvPr>
        </p:nvSpPr>
        <p:spPr>
          <a:xfrm>
            <a:off x="0" y="1123950"/>
            <a:ext cx="9131300" cy="4019550"/>
          </a:xfrm>
        </p:spPr>
        <p:txBody>
          <a:bodyPr/>
          <a:lstStyle/>
          <a:p>
            <a:pPr marL="0" marR="0" indent="685800">
              <a:spcBef>
                <a:spcPts val="600"/>
              </a:spcBef>
              <a:spcAft>
                <a:spcPts val="0"/>
              </a:spcAft>
              <a:buNone/>
            </a:pPr>
            <a:r>
              <a:rPr lang="zh-CN" altLang="en-US" sz="2800" b="1" kern="100" dirty="0">
                <a:solidFill>
                  <a:schemeClr val="tx1"/>
                </a:solidFill>
                <a:latin typeface="Calibri"/>
                <a:ea typeface="DengXian"/>
                <a:cs typeface="Times New Roman"/>
              </a:rPr>
              <a:t>这主要是因为，人是有限的，尤其是受时间和空间的限制，因此，人要落实博爱众人，一般需要依循由近到远的次序。</a:t>
            </a:r>
            <a:endParaRPr lang="en-CA" sz="2800" b="1" kern="100" dirty="0">
              <a:solidFill>
                <a:schemeClr val="tx1"/>
              </a:solidFill>
              <a:latin typeface="Calibri"/>
              <a:ea typeface="DengXian"/>
              <a:cs typeface="Times New Roman"/>
            </a:endParaRPr>
          </a:p>
          <a:p>
            <a:pPr marL="0" marR="0" indent="685800">
              <a:spcBef>
                <a:spcPts val="600"/>
              </a:spcBef>
              <a:spcAft>
                <a:spcPts val="0"/>
              </a:spcAft>
              <a:buNone/>
            </a:pPr>
            <a:r>
              <a:rPr lang="zh-CN" altLang="en-US" sz="2800" b="1" kern="100" dirty="0">
                <a:solidFill>
                  <a:schemeClr val="tx1"/>
                </a:solidFill>
                <a:latin typeface="Calibri"/>
                <a:ea typeface="DengXian"/>
                <a:cs typeface="Times New Roman"/>
              </a:rPr>
              <a:t>实际上，第二诫命</a:t>
            </a:r>
            <a:r>
              <a:rPr lang="zh-CN" altLang="en-US" sz="2800" b="1" kern="100" dirty="0">
                <a:solidFill>
                  <a:srgbClr val="FF0000"/>
                </a:solidFill>
                <a:latin typeface="Calibri"/>
                <a:ea typeface="KaiTi"/>
                <a:cs typeface="Times New Roman"/>
              </a:rPr>
              <a:t>“爱邻舍如同自己”</a:t>
            </a:r>
            <a:r>
              <a:rPr lang="zh-CN" altLang="en-US" sz="2800" b="1" kern="100" dirty="0">
                <a:solidFill>
                  <a:schemeClr val="tx1"/>
                </a:solidFill>
                <a:latin typeface="Calibri"/>
                <a:ea typeface="DengXian"/>
                <a:cs typeface="Times New Roman"/>
              </a:rPr>
              <a:t>中的</a:t>
            </a:r>
            <a:r>
              <a:rPr lang="zh-CN" altLang="en-US" sz="2800" b="1" kern="100" dirty="0">
                <a:solidFill>
                  <a:srgbClr val="FF0000"/>
                </a:solidFill>
                <a:latin typeface="KaiTi" panose="02010609060101010101" pitchFamily="49" charset="-122"/>
                <a:ea typeface="KaiTi" panose="02010609060101010101" pitchFamily="49" charset="-122"/>
                <a:cs typeface="Times New Roman"/>
              </a:rPr>
              <a:t>“邻舍”</a:t>
            </a:r>
            <a:r>
              <a:rPr lang="zh-CN" altLang="en-US" sz="2800" b="1" kern="100" dirty="0">
                <a:solidFill>
                  <a:schemeClr val="tx1"/>
                </a:solidFill>
                <a:latin typeface="Calibri"/>
                <a:ea typeface="DengXian"/>
                <a:cs typeface="Times New Roman"/>
              </a:rPr>
              <a:t>其实就是</a:t>
            </a:r>
            <a:r>
              <a:rPr lang="zh-CN" altLang="en-US" sz="2800" b="1" kern="100" dirty="0">
                <a:solidFill>
                  <a:srgbClr val="FF0000"/>
                </a:solidFill>
                <a:latin typeface="Calibri"/>
                <a:ea typeface="DengXian"/>
                <a:cs typeface="Times New Roman"/>
              </a:rPr>
              <a:t>“近人”</a:t>
            </a:r>
            <a:r>
              <a:rPr lang="zh-CN" altLang="en-US" sz="2800" b="1" kern="100" dirty="0">
                <a:solidFill>
                  <a:schemeClr val="tx1"/>
                </a:solidFill>
                <a:latin typeface="Calibri"/>
                <a:ea typeface="DengXian"/>
                <a:cs typeface="Times New Roman"/>
              </a:rPr>
              <a:t>的意思，首先就是自己的家人，其次是良师益友，再其次就是经常或偶尔出现在你身边、且有所需求的人。</a:t>
            </a:r>
            <a:endParaRPr lang="en-CA" sz="2800" b="1" kern="100" dirty="0">
              <a:solidFill>
                <a:schemeClr val="tx1"/>
              </a:solidFill>
              <a:latin typeface="Calibri"/>
              <a:ea typeface="DengXian"/>
              <a:cs typeface="Times New Roman"/>
            </a:endParaRPr>
          </a:p>
          <a:p>
            <a:pPr marL="0" marR="0" indent="685800">
              <a:spcBef>
                <a:spcPts val="600"/>
              </a:spcBef>
              <a:spcAft>
                <a:spcPts val="0"/>
              </a:spcAft>
              <a:buNone/>
            </a:pPr>
            <a:r>
              <a:rPr lang="zh-CN" altLang="en-US" sz="2800" b="1" kern="100" dirty="0">
                <a:solidFill>
                  <a:schemeClr val="tx1"/>
                </a:solidFill>
                <a:latin typeface="Calibri"/>
                <a:ea typeface="DengXian"/>
                <a:cs typeface="Times New Roman"/>
              </a:rPr>
              <a:t>事工</a:t>
            </a:r>
            <a:r>
              <a:rPr lang="en-US" sz="2800" b="1" kern="100" dirty="0">
                <a:solidFill>
                  <a:schemeClr val="tx1"/>
                </a:solidFill>
                <a:latin typeface="DengXian"/>
                <a:ea typeface="DengXian"/>
                <a:cs typeface="Times New Roman"/>
              </a:rPr>
              <a:t>/</a:t>
            </a:r>
            <a:r>
              <a:rPr lang="zh-CN" altLang="en-US" sz="2800" b="1" kern="100" dirty="0">
                <a:solidFill>
                  <a:schemeClr val="tx1"/>
                </a:solidFill>
                <a:latin typeface="Calibri"/>
                <a:ea typeface="DengXian"/>
                <a:cs typeface="Times New Roman"/>
              </a:rPr>
              <a:t>目标导向错误的本质就在于舍近求远，因此违背了第二诫命。</a:t>
            </a:r>
            <a:endParaRPr lang="en-CA" sz="28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44</a:t>
            </a:fld>
            <a:endParaRPr lang="en-US" altLang="zh-CN" dirty="0">
              <a:solidFill>
                <a:srgbClr val="55554A"/>
              </a:solidFill>
            </a:endParaRPr>
          </a:p>
        </p:txBody>
      </p:sp>
    </p:spTree>
    <p:extLst>
      <p:ext uri="{BB962C8B-B14F-4D97-AF65-F5344CB8AC3E}">
        <p14:creationId xmlns:p14="http://schemas.microsoft.com/office/powerpoint/2010/main" val="22874020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886" y="133350"/>
            <a:ext cx="3820886" cy="914400"/>
          </a:xfrm>
        </p:spPr>
        <p:txBody>
          <a:bodyPr>
            <a:noAutofit/>
          </a:bodyPr>
          <a:lstStyle/>
          <a:p>
            <a:pPr algn="l"/>
            <a:r>
              <a:rPr lang="zh-CN" altLang="en-US" sz="2800" b="1" kern="100" dirty="0">
                <a:solidFill>
                  <a:srgbClr val="FF0000"/>
                </a:solidFill>
                <a:effectLst/>
                <a:latin typeface="+mn-ea"/>
                <a:cs typeface="Times New Roman"/>
              </a:rPr>
              <a:t>四、厚爱邻舍</a:t>
            </a:r>
            <a:r>
              <a:rPr lang="en-US" sz="2800" b="1" kern="100" dirty="0">
                <a:solidFill>
                  <a:srgbClr val="FF0000"/>
                </a:solidFill>
                <a:effectLst/>
                <a:latin typeface="+mn-ea"/>
                <a:cs typeface="Times New Roman"/>
              </a:rPr>
              <a:t>/</a:t>
            </a:r>
            <a:r>
              <a:rPr lang="zh-CN" altLang="en-US" sz="2800" b="1" kern="100" dirty="0">
                <a:solidFill>
                  <a:srgbClr val="FF0000"/>
                </a:solidFill>
                <a:effectLst/>
                <a:latin typeface="+mn-ea"/>
                <a:cs typeface="Times New Roman"/>
              </a:rPr>
              <a:t>近人的操练</a:t>
            </a:r>
            <a:endParaRPr lang="zh-CN" altLang="en-US" sz="2800" dirty="0">
              <a:solidFill>
                <a:srgbClr val="FF0000"/>
              </a:solidFill>
              <a:latin typeface="+mn-ea"/>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45</a:t>
            </a:fld>
            <a:endParaRPr lang="en-US" altLang="zh-CN" dirty="0">
              <a:solidFill>
                <a:srgbClr val="55554A"/>
              </a:solidFill>
            </a:endParaRP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810001" y="12535"/>
            <a:ext cx="5333999" cy="51309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228600" y="2657839"/>
            <a:ext cx="3581400" cy="646331"/>
          </a:xfrm>
          <a:prstGeom prst="rect">
            <a:avLst/>
          </a:prstGeom>
          <a:noFill/>
        </p:spPr>
        <p:txBody>
          <a:bodyPr wrap="square" rtlCol="0">
            <a:spAutoFit/>
          </a:bodyPr>
          <a:lstStyle/>
          <a:p>
            <a:r>
              <a:rPr lang="zh-CN" altLang="en-US" sz="3600" b="1" dirty="0"/>
              <a:t>亲密关系的层次</a:t>
            </a:r>
            <a:endParaRPr lang="en-CA" sz="3600" b="1" dirty="0"/>
          </a:p>
        </p:txBody>
      </p:sp>
    </p:spTree>
    <p:extLst>
      <p:ext uri="{BB962C8B-B14F-4D97-AF65-F5344CB8AC3E}">
        <p14:creationId xmlns:p14="http://schemas.microsoft.com/office/powerpoint/2010/main" val="228740208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3600" b="1" kern="100" dirty="0">
                <a:solidFill>
                  <a:srgbClr val="FF0000"/>
                </a:solidFill>
                <a:effectLst/>
                <a:latin typeface="+mn-ea"/>
                <a:cs typeface="Times New Roman"/>
              </a:rPr>
              <a:t>四、厚爱邻舍</a:t>
            </a:r>
            <a:r>
              <a:rPr lang="en-US" sz="3600" b="1" kern="100" dirty="0">
                <a:solidFill>
                  <a:srgbClr val="FF0000"/>
                </a:solidFill>
                <a:effectLst/>
                <a:latin typeface="+mn-ea"/>
                <a:cs typeface="Times New Roman"/>
              </a:rPr>
              <a:t>/</a:t>
            </a:r>
            <a:r>
              <a:rPr lang="zh-CN" altLang="en-US" sz="3600" b="1" kern="100" dirty="0">
                <a:solidFill>
                  <a:srgbClr val="FF0000"/>
                </a:solidFill>
                <a:effectLst/>
                <a:latin typeface="+mn-ea"/>
                <a:cs typeface="Times New Roman"/>
              </a:rPr>
              <a:t>近人的操练</a:t>
            </a:r>
            <a:endParaRPr lang="zh-CN" altLang="en-US" sz="3600" dirty="0">
              <a:solidFill>
                <a:srgbClr val="FF0000"/>
              </a:solidFill>
              <a:latin typeface="+mn-ea"/>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46</a:t>
            </a:fld>
            <a:endParaRPr lang="en-US" altLang="zh-CN" dirty="0">
              <a:solidFill>
                <a:srgbClr val="55554A"/>
              </a:solidFill>
            </a:endParaRPr>
          </a:p>
        </p:txBody>
      </p:sp>
      <p:sp>
        <p:nvSpPr>
          <p:cNvPr id="3" name="Content Placeholder 2"/>
          <p:cNvSpPr>
            <a:spLocks noGrp="1"/>
          </p:cNvSpPr>
          <p:nvPr>
            <p:ph idx="1"/>
          </p:nvPr>
        </p:nvSpPr>
        <p:spPr>
          <a:xfrm>
            <a:off x="0" y="1123950"/>
            <a:ext cx="9144000" cy="4019549"/>
          </a:xfrm>
        </p:spPr>
        <p:txBody>
          <a:bodyPr/>
          <a:lstStyle/>
          <a:p>
            <a:pPr marL="0" marR="0" indent="0">
              <a:spcBef>
                <a:spcPts val="600"/>
              </a:spcBef>
              <a:spcAft>
                <a:spcPts val="600"/>
              </a:spcAft>
              <a:buNone/>
            </a:pPr>
            <a:r>
              <a:rPr lang="zh-CN" altLang="en-US" sz="3000" b="1" kern="0" dirty="0">
                <a:solidFill>
                  <a:schemeClr val="tx1"/>
                </a:solidFill>
                <a:latin typeface="Calibri"/>
                <a:ea typeface="DengXian"/>
                <a:cs typeface="Microsoft YaHei"/>
              </a:rPr>
              <a:t> </a:t>
            </a:r>
            <a:r>
              <a:rPr lang="en-CA" altLang="zh-CN" sz="3000" b="1" kern="100" dirty="0">
                <a:solidFill>
                  <a:schemeClr val="tx1"/>
                </a:solidFill>
                <a:latin typeface="Calibri"/>
                <a:ea typeface="DengXian"/>
                <a:cs typeface="Times New Roman"/>
              </a:rPr>
              <a:t>	</a:t>
            </a:r>
            <a:r>
              <a:rPr lang="zh-CN" altLang="en-US" sz="3000" b="1" kern="0" dirty="0">
                <a:solidFill>
                  <a:schemeClr val="tx1"/>
                </a:solidFill>
                <a:latin typeface="Calibri"/>
                <a:ea typeface="DengXian"/>
                <a:cs typeface="Microsoft YaHei"/>
              </a:rPr>
              <a:t>我们今天服事神的人，无论是全职事奉的，还是事奉带职的，在亲密关系上既要有层次之分，又要以同样品质的爱去爱不同亲密层次的人，而耶稣正是这样做的。</a:t>
            </a:r>
            <a:endParaRPr lang="en-CA" sz="3000" b="1" kern="100" dirty="0">
              <a:solidFill>
                <a:schemeClr val="tx1"/>
              </a:solidFill>
              <a:latin typeface="Calibri"/>
              <a:ea typeface="DengXian"/>
              <a:cs typeface="Times New Roman"/>
            </a:endParaRPr>
          </a:p>
          <a:p>
            <a:pPr marL="0" marR="0" indent="739775">
              <a:spcBef>
                <a:spcPts val="600"/>
              </a:spcBef>
              <a:spcAft>
                <a:spcPts val="600"/>
              </a:spcAft>
              <a:buNone/>
            </a:pPr>
            <a:r>
              <a:rPr lang="zh-CN" altLang="en-US" sz="3000" b="1" kern="0" dirty="0">
                <a:solidFill>
                  <a:srgbClr val="2E24FC"/>
                </a:solidFill>
                <a:latin typeface="Calibri"/>
                <a:ea typeface="DengXian"/>
                <a:cs typeface="Microsoft YaHei"/>
              </a:rPr>
              <a:t>我们要谨防自己落入事工</a:t>
            </a:r>
            <a:r>
              <a:rPr lang="en-US" sz="3000" b="1" kern="0" dirty="0">
                <a:solidFill>
                  <a:srgbClr val="2E24FC"/>
                </a:solidFill>
                <a:latin typeface="DengXian"/>
                <a:ea typeface="DengXian"/>
                <a:cs typeface="Microsoft YaHei"/>
              </a:rPr>
              <a:t>/</a:t>
            </a:r>
            <a:r>
              <a:rPr lang="zh-CN" altLang="en-US" sz="3000" b="1" kern="0" dirty="0">
                <a:solidFill>
                  <a:srgbClr val="2E24FC"/>
                </a:solidFill>
                <a:latin typeface="Calibri"/>
                <a:ea typeface="DengXian"/>
                <a:cs typeface="Microsoft YaHei"/>
              </a:rPr>
              <a:t>目标导向的陷阱：无论服事多忙，也不要挤掉了每周或定期与配偶、孩子和父母共处和单独约见的时间。</a:t>
            </a:r>
            <a:endParaRPr lang="en-CA" sz="3000" b="1" kern="100" dirty="0">
              <a:solidFill>
                <a:srgbClr val="2E24FC"/>
              </a:solidFill>
              <a:latin typeface="Calibri"/>
              <a:ea typeface="DengXian"/>
              <a:cs typeface="Times New Roman"/>
            </a:endParaRPr>
          </a:p>
          <a:p>
            <a:endParaRPr lang="en-CA" dirty="0"/>
          </a:p>
        </p:txBody>
      </p:sp>
    </p:spTree>
    <p:extLst>
      <p:ext uri="{BB962C8B-B14F-4D97-AF65-F5344CB8AC3E}">
        <p14:creationId xmlns:p14="http://schemas.microsoft.com/office/powerpoint/2010/main" val="23165158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3600" b="1" kern="100" dirty="0">
                <a:solidFill>
                  <a:srgbClr val="FF0000"/>
                </a:solidFill>
                <a:effectLst/>
                <a:latin typeface="+mn-ea"/>
                <a:cs typeface="Times New Roman"/>
              </a:rPr>
              <a:t>四、厚爱邻舍</a:t>
            </a:r>
            <a:r>
              <a:rPr lang="en-US" sz="3600" b="1" kern="100" dirty="0">
                <a:solidFill>
                  <a:srgbClr val="FF0000"/>
                </a:solidFill>
                <a:effectLst/>
                <a:latin typeface="+mn-ea"/>
                <a:cs typeface="Times New Roman"/>
              </a:rPr>
              <a:t>/</a:t>
            </a:r>
            <a:r>
              <a:rPr lang="zh-CN" altLang="en-US" sz="3600" b="1" kern="100" dirty="0">
                <a:solidFill>
                  <a:srgbClr val="FF0000"/>
                </a:solidFill>
                <a:effectLst/>
                <a:latin typeface="+mn-ea"/>
                <a:cs typeface="Times New Roman"/>
              </a:rPr>
              <a:t>近人的操练</a:t>
            </a:r>
            <a:endParaRPr lang="zh-CN" altLang="en-US" sz="3600" dirty="0">
              <a:solidFill>
                <a:srgbClr val="FF0000"/>
              </a:solidFill>
              <a:latin typeface="+mn-ea"/>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47</a:t>
            </a:fld>
            <a:endParaRPr lang="en-US" altLang="zh-CN" dirty="0">
              <a:solidFill>
                <a:srgbClr val="55554A"/>
              </a:solidFill>
            </a:endParaRPr>
          </a:p>
        </p:txBody>
      </p:sp>
      <p:sp>
        <p:nvSpPr>
          <p:cNvPr id="3" name="Content Placeholder 2"/>
          <p:cNvSpPr>
            <a:spLocks noGrp="1"/>
          </p:cNvSpPr>
          <p:nvPr>
            <p:ph idx="1"/>
          </p:nvPr>
        </p:nvSpPr>
        <p:spPr>
          <a:xfrm>
            <a:off x="0" y="1200150"/>
            <a:ext cx="9144000" cy="3943349"/>
          </a:xfrm>
        </p:spPr>
        <p:txBody>
          <a:bodyPr/>
          <a:lstStyle/>
          <a:p>
            <a:pPr marL="0" indent="860425">
              <a:buNone/>
            </a:pPr>
            <a:r>
              <a:rPr lang="zh-CN" altLang="en-US" sz="3600" b="1" kern="0" dirty="0">
                <a:solidFill>
                  <a:srgbClr val="2E24FC"/>
                </a:solidFill>
                <a:latin typeface="Calibri"/>
                <a:ea typeface="DengXian"/>
                <a:cs typeface="Microsoft YaHei"/>
              </a:rPr>
              <a:t>我们工作的时间或服事的时间也许远远多过与家人亲密相处的时间，但在人际关系的亲密程度上，我们需要遵守由近到远的层次，切莫为了工作和服事轻易就牺牲或放弃与家人亲密相处的时间。</a:t>
            </a:r>
            <a:endParaRPr lang="en-CA" sz="3600" b="1" kern="100" dirty="0">
              <a:solidFill>
                <a:srgbClr val="2E24FC"/>
              </a:solidFill>
              <a:latin typeface="Calibri"/>
              <a:ea typeface="DengXian"/>
              <a:cs typeface="Times New Roman"/>
            </a:endParaRPr>
          </a:p>
          <a:p>
            <a:endParaRPr lang="en-CA" dirty="0"/>
          </a:p>
        </p:txBody>
      </p:sp>
    </p:spTree>
    <p:extLst>
      <p:ext uri="{BB962C8B-B14F-4D97-AF65-F5344CB8AC3E}">
        <p14:creationId xmlns:p14="http://schemas.microsoft.com/office/powerpoint/2010/main" val="231651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3600" b="1" dirty="0">
                <a:solidFill>
                  <a:srgbClr val="FF0000"/>
                </a:solidFill>
                <a:effectLst/>
                <a:latin typeface="+mn-ea"/>
                <a:cs typeface="Times New Roman"/>
              </a:rPr>
              <a:t>一、“谁是我的邻舍”和耶稣的比喻</a:t>
            </a:r>
            <a:endParaRPr lang="zh-CN" altLang="en-US" sz="3600" dirty="0">
              <a:solidFill>
                <a:srgbClr val="FF0000"/>
              </a:solidFill>
              <a:latin typeface="+mn-ea"/>
            </a:endParaRPr>
          </a:p>
        </p:txBody>
      </p:sp>
      <p:sp>
        <p:nvSpPr>
          <p:cNvPr id="3" name="内容占位符 2"/>
          <p:cNvSpPr>
            <a:spLocks noGrp="1"/>
          </p:cNvSpPr>
          <p:nvPr>
            <p:ph idx="1"/>
          </p:nvPr>
        </p:nvSpPr>
        <p:spPr>
          <a:xfrm>
            <a:off x="12700" y="1123950"/>
            <a:ext cx="9131300" cy="4019550"/>
          </a:xfrm>
        </p:spPr>
        <p:txBody>
          <a:bodyPr/>
          <a:lstStyle/>
          <a:p>
            <a:pPr marL="0" indent="0">
              <a:spcBef>
                <a:spcPts val="600"/>
              </a:spcBef>
              <a:spcAft>
                <a:spcPts val="600"/>
              </a:spcAft>
              <a:buNone/>
            </a:pPr>
            <a:r>
              <a:rPr lang="zh-CN" altLang="en-US" sz="3200" b="1" kern="100" dirty="0">
                <a:solidFill>
                  <a:schemeClr val="tx1"/>
                </a:solidFill>
                <a:latin typeface="Calibri"/>
                <a:ea typeface="DengXian"/>
                <a:cs typeface="Times New Roman"/>
              </a:rPr>
              <a:t>路十</a:t>
            </a:r>
            <a:r>
              <a:rPr lang="en-US" sz="3200" b="1" kern="100" dirty="0">
                <a:solidFill>
                  <a:schemeClr val="tx1"/>
                </a:solidFill>
                <a:latin typeface="DengXian"/>
                <a:ea typeface="DengXian"/>
                <a:cs typeface="Times New Roman"/>
              </a:rPr>
              <a:t>29-35</a:t>
            </a:r>
            <a:r>
              <a:rPr lang="zh-CN" altLang="en-US" sz="3200" b="1" kern="100" dirty="0">
                <a:solidFill>
                  <a:schemeClr val="tx1"/>
                </a:solidFill>
                <a:latin typeface="DengXian"/>
                <a:ea typeface="DengXian"/>
                <a:cs typeface="Times New Roman"/>
              </a:rPr>
              <a:t>：</a:t>
            </a:r>
            <a:endParaRPr lang="en-US" sz="3200" b="1" kern="100" dirty="0">
              <a:solidFill>
                <a:schemeClr val="tx1"/>
              </a:solidFill>
              <a:latin typeface="DengXian"/>
              <a:ea typeface="DengXian"/>
              <a:cs typeface="Times New Roman"/>
            </a:endParaRPr>
          </a:p>
          <a:p>
            <a:pPr marL="0" indent="0">
              <a:spcBef>
                <a:spcPts val="0"/>
              </a:spcBef>
              <a:spcAft>
                <a:spcPts val="0"/>
              </a:spcAft>
              <a:buNone/>
            </a:pPr>
            <a:r>
              <a:rPr lang="en-US" altLang="zh-CN" sz="3200" b="1" kern="100" dirty="0">
                <a:solidFill>
                  <a:srgbClr val="FF0000"/>
                </a:solidFill>
                <a:latin typeface="Calibri"/>
                <a:ea typeface="KaiTi"/>
                <a:cs typeface="Times New Roman"/>
              </a:rPr>
              <a:t>	</a:t>
            </a:r>
            <a:r>
              <a:rPr lang="zh-CN" altLang="en-US" sz="3200" b="1" kern="100" dirty="0">
                <a:solidFill>
                  <a:srgbClr val="FF0000"/>
                </a:solidFill>
                <a:latin typeface="Calibri"/>
                <a:ea typeface="KaiTi"/>
                <a:cs typeface="Times New Roman"/>
              </a:rPr>
              <a:t>“那人要显明自己有理，就对耶稣说：‘谁是我的邻舍呢？’耶稣回答说：‘有一个人从耶路撒冷下耶利哥去，落在强盗手中。他们剥去他的衣裳，把他打个半死，就丢下他走了。偶然有一个祭司从这条路下来，看见他就从那边过去了。又有一个利未人来到这地方，看见他，也照样从那边过去了。</a:t>
            </a:r>
            <a:r>
              <a:rPr lang="zh-CN" altLang="en-US" sz="3200" b="1" kern="100" dirty="0">
                <a:solidFill>
                  <a:srgbClr val="2E24FC"/>
                </a:solidFill>
                <a:latin typeface="Calibri"/>
                <a:ea typeface="KaiTi"/>
                <a:cs typeface="Times New Roman"/>
              </a:rPr>
              <a:t>（接下页）</a:t>
            </a:r>
            <a:endParaRPr lang="en-CA" sz="3200" kern="100" dirty="0">
              <a:solidFill>
                <a:srgbClr val="2E24FC"/>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5</a:t>
            </a:fld>
            <a:endParaRPr lang="en-US" altLang="zh-CN" dirty="0">
              <a:solidFill>
                <a:srgbClr val="55554A"/>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3600" b="1" dirty="0">
                <a:solidFill>
                  <a:srgbClr val="FF0000"/>
                </a:solidFill>
                <a:effectLst/>
                <a:latin typeface="+mn-ea"/>
                <a:cs typeface="Times New Roman"/>
              </a:rPr>
              <a:t>一、“谁是我的邻舍”和耶稣的比喻</a:t>
            </a:r>
            <a:endParaRPr lang="zh-CN" altLang="en-US" sz="3600" dirty="0">
              <a:solidFill>
                <a:srgbClr val="FF0000"/>
              </a:solidFill>
              <a:latin typeface="+mn-ea"/>
            </a:endParaRPr>
          </a:p>
        </p:txBody>
      </p:sp>
      <p:sp>
        <p:nvSpPr>
          <p:cNvPr id="3" name="内容占位符 2"/>
          <p:cNvSpPr>
            <a:spLocks noGrp="1"/>
          </p:cNvSpPr>
          <p:nvPr>
            <p:ph idx="1"/>
          </p:nvPr>
        </p:nvSpPr>
        <p:spPr>
          <a:xfrm>
            <a:off x="1" y="1200150"/>
            <a:ext cx="9131300" cy="3898265"/>
          </a:xfrm>
        </p:spPr>
        <p:txBody>
          <a:bodyPr/>
          <a:lstStyle/>
          <a:p>
            <a:pPr marL="0" indent="0">
              <a:spcBef>
                <a:spcPts val="600"/>
              </a:spcBef>
              <a:spcAft>
                <a:spcPts val="0"/>
              </a:spcAft>
              <a:buNone/>
            </a:pPr>
            <a:r>
              <a:rPr lang="zh-CN" altLang="en-US" sz="3600" b="1" kern="100" dirty="0">
                <a:solidFill>
                  <a:srgbClr val="2E24FC"/>
                </a:solidFill>
                <a:latin typeface="Calibri"/>
                <a:ea typeface="KaiTi"/>
                <a:cs typeface="Times New Roman"/>
              </a:rPr>
              <a:t>（接上页）</a:t>
            </a:r>
            <a:endParaRPr lang="en-US" altLang="zh-CN" sz="3600" b="1" kern="100" dirty="0">
              <a:solidFill>
                <a:srgbClr val="2E24FC"/>
              </a:solidFill>
              <a:latin typeface="Calibri"/>
              <a:ea typeface="KaiTi"/>
              <a:cs typeface="Times New Roman"/>
            </a:endParaRPr>
          </a:p>
          <a:p>
            <a:pPr marL="0" indent="0">
              <a:spcBef>
                <a:spcPts val="600"/>
              </a:spcBef>
              <a:spcAft>
                <a:spcPts val="0"/>
              </a:spcAft>
              <a:buNone/>
            </a:pPr>
            <a:r>
              <a:rPr lang="zh-CN" altLang="en-US" sz="3600" b="1" kern="100" dirty="0">
                <a:solidFill>
                  <a:srgbClr val="FF0000"/>
                </a:solidFill>
                <a:latin typeface="Calibri"/>
                <a:ea typeface="KaiTi"/>
                <a:cs typeface="Times New Roman"/>
              </a:rPr>
              <a:t>唯有一个撒玛利亚人行路来到那里，看见他就动了慈心，上前用油和酒倒在他的伤处，包裹好了，扶他骑上自己的牲口，带到店里去照应他。第二天拿出二钱银子来，交给店主，说：‘你且照应他；此外所费用的，我回来必还你。’”</a:t>
            </a:r>
            <a:endParaRPr lang="en-CA" sz="3600" kern="100" dirty="0">
              <a:solidFill>
                <a:srgbClr val="FF0000"/>
              </a:solidFill>
              <a:latin typeface="Calibri"/>
              <a:ea typeface="DengXian"/>
              <a:cs typeface="Times New Roman"/>
            </a:endParaRPr>
          </a:p>
          <a:p>
            <a:pPr marL="0" indent="0">
              <a:lnSpc>
                <a:spcPct val="107000"/>
              </a:lnSpc>
              <a:spcBef>
                <a:spcPts val="600"/>
              </a:spcBef>
              <a:spcAft>
                <a:spcPts val="600"/>
              </a:spcAft>
              <a:buNone/>
            </a:pPr>
            <a:endParaRPr lang="en-CA" sz="3000" kern="100" dirty="0">
              <a:solidFill>
                <a:srgbClr val="FF0000"/>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pPr>
                <a:defRPr/>
              </a:pPr>
              <a:t>6</a:t>
            </a:fld>
            <a:endParaRPr lang="en-US" altLang="zh-CN" dirty="0">
              <a:solidFill>
                <a:srgbClr val="55554A"/>
              </a:solidFill>
            </a:endParaRPr>
          </a:p>
        </p:txBody>
      </p:sp>
    </p:spTree>
    <p:extLst>
      <p:ext uri="{BB962C8B-B14F-4D97-AF65-F5344CB8AC3E}">
        <p14:creationId xmlns:p14="http://schemas.microsoft.com/office/powerpoint/2010/main" val="40336192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3600" b="1" dirty="0">
                <a:solidFill>
                  <a:srgbClr val="FF0000"/>
                </a:solidFill>
                <a:effectLst/>
                <a:latin typeface="+mn-ea"/>
                <a:cs typeface="Times New Roman"/>
              </a:rPr>
              <a:t>一、“谁是我的邻舍”和耶稣的比喻</a:t>
            </a:r>
            <a:endParaRPr lang="zh-CN" altLang="en-US" sz="3600" dirty="0">
              <a:solidFill>
                <a:srgbClr val="FF0000"/>
              </a:solidFill>
              <a:latin typeface="+mn-ea"/>
            </a:endParaRPr>
          </a:p>
        </p:txBody>
      </p:sp>
      <p:sp>
        <p:nvSpPr>
          <p:cNvPr id="3" name="内容占位符 2"/>
          <p:cNvSpPr>
            <a:spLocks noGrp="1"/>
          </p:cNvSpPr>
          <p:nvPr>
            <p:ph idx="1"/>
          </p:nvPr>
        </p:nvSpPr>
        <p:spPr>
          <a:xfrm>
            <a:off x="1" y="1276350"/>
            <a:ext cx="9131300" cy="3867150"/>
          </a:xfrm>
        </p:spPr>
        <p:txBody>
          <a:bodyPr/>
          <a:lstStyle/>
          <a:p>
            <a:pPr marL="0" marR="0" indent="860425">
              <a:lnSpc>
                <a:spcPct val="107000"/>
              </a:lnSpc>
              <a:spcBef>
                <a:spcPts val="600"/>
              </a:spcBef>
              <a:spcAft>
                <a:spcPts val="600"/>
              </a:spcAft>
              <a:buNone/>
            </a:pPr>
            <a:r>
              <a:rPr lang="zh-CN" altLang="en-US" sz="3600" b="1" kern="100" dirty="0">
                <a:solidFill>
                  <a:schemeClr val="tx1"/>
                </a:solidFill>
                <a:latin typeface="Calibri"/>
                <a:ea typeface="DengXian"/>
                <a:cs typeface="Times New Roman"/>
              </a:rPr>
              <a:t>从上文第</a:t>
            </a:r>
            <a:r>
              <a:rPr lang="en-US" altLang="zh-CN" sz="3600" b="1" kern="100" dirty="0">
                <a:solidFill>
                  <a:schemeClr val="tx1"/>
                </a:solidFill>
                <a:latin typeface="Calibri"/>
                <a:ea typeface="DengXian"/>
                <a:cs typeface="Times New Roman"/>
              </a:rPr>
              <a:t>25</a:t>
            </a:r>
            <a:r>
              <a:rPr lang="zh-CN" altLang="en-US" sz="3600" b="1" kern="100" dirty="0">
                <a:solidFill>
                  <a:schemeClr val="tx1"/>
                </a:solidFill>
                <a:latin typeface="Calibri"/>
                <a:ea typeface="DengXian"/>
                <a:cs typeface="Times New Roman"/>
              </a:rPr>
              <a:t>节得知，</a:t>
            </a:r>
            <a:r>
              <a:rPr lang="zh-CN" altLang="en-US" sz="3600" b="1" kern="100" dirty="0">
                <a:solidFill>
                  <a:srgbClr val="FF0000"/>
                </a:solidFill>
                <a:latin typeface="KaiTi" panose="02010609060101010101" pitchFamily="49" charset="-122"/>
                <a:ea typeface="KaiTi" panose="02010609060101010101" pitchFamily="49" charset="-122"/>
                <a:cs typeface="Times New Roman"/>
              </a:rPr>
              <a:t>“那人”</a:t>
            </a:r>
            <a:r>
              <a:rPr lang="zh-CN" altLang="en-US" sz="3600" b="1" kern="100" dirty="0">
                <a:solidFill>
                  <a:schemeClr val="tx1"/>
                </a:solidFill>
                <a:latin typeface="Calibri"/>
                <a:ea typeface="DengXian"/>
                <a:cs typeface="Times New Roman"/>
              </a:rPr>
              <a:t>是一名律法师，是法利赛人中的一员，以熟悉律法和遵行律法而深受当时犹太人的尊敬。圣经说</a:t>
            </a:r>
            <a:r>
              <a:rPr lang="zh-CN" altLang="en-US" sz="3600" b="1" kern="100" dirty="0">
                <a:solidFill>
                  <a:srgbClr val="FF0000"/>
                </a:solidFill>
                <a:latin typeface="Calibri"/>
                <a:ea typeface="KaiTi"/>
                <a:cs typeface="Times New Roman"/>
              </a:rPr>
              <a:t>“那人要显明自己有理”</a:t>
            </a:r>
            <a:r>
              <a:rPr lang="zh-CN" altLang="en-US" sz="3600" b="1" kern="100" dirty="0">
                <a:solidFill>
                  <a:schemeClr val="tx1"/>
                </a:solidFill>
                <a:latin typeface="Calibri"/>
                <a:ea typeface="KaiTi"/>
                <a:cs typeface="Times New Roman"/>
              </a:rPr>
              <a:t>，</a:t>
            </a:r>
            <a:r>
              <a:rPr lang="zh-CN" altLang="en-US" sz="3600" b="1" kern="100" dirty="0">
                <a:solidFill>
                  <a:schemeClr val="tx1"/>
                </a:solidFill>
                <a:latin typeface="Calibri"/>
                <a:ea typeface="DengXian"/>
                <a:cs typeface="Times New Roman"/>
              </a:rPr>
              <a:t>于是，他接着向耶稣提出了另一个问题：</a:t>
            </a:r>
            <a:r>
              <a:rPr lang="zh-CN" altLang="en-US" sz="3600" b="1" kern="100" dirty="0">
                <a:solidFill>
                  <a:srgbClr val="FF0000"/>
                </a:solidFill>
                <a:latin typeface="Calibri"/>
                <a:ea typeface="KaiTi"/>
                <a:cs typeface="Times New Roman"/>
              </a:rPr>
              <a:t>“谁是我的邻舍呢？”</a:t>
            </a:r>
            <a:endParaRPr lang="en-CA" sz="3600" b="1" kern="100" dirty="0">
              <a:solidFill>
                <a:srgbClr val="FF0000"/>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7</a:t>
            </a:fld>
            <a:endParaRPr lang="en-US" altLang="zh-CN" dirty="0">
              <a:solidFill>
                <a:srgbClr val="55554A"/>
              </a:solidFill>
            </a:endParaRPr>
          </a:p>
        </p:txBody>
      </p:sp>
    </p:spTree>
    <p:extLst>
      <p:ext uri="{BB962C8B-B14F-4D97-AF65-F5344CB8AC3E}">
        <p14:creationId xmlns:p14="http://schemas.microsoft.com/office/powerpoint/2010/main" val="4149131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3600" b="1" dirty="0">
                <a:solidFill>
                  <a:srgbClr val="FF0000"/>
                </a:solidFill>
                <a:effectLst/>
                <a:latin typeface="+mn-ea"/>
                <a:cs typeface="Times New Roman"/>
              </a:rPr>
              <a:t>一、“谁是我的邻舍”和耶稣的比喻</a:t>
            </a:r>
            <a:endParaRPr lang="zh-CN" altLang="en-US" sz="3600" dirty="0">
              <a:solidFill>
                <a:srgbClr val="FF0000"/>
              </a:solidFill>
              <a:latin typeface="+mn-ea"/>
            </a:endParaRPr>
          </a:p>
        </p:txBody>
      </p:sp>
      <p:sp>
        <p:nvSpPr>
          <p:cNvPr id="3" name="内容占位符 2"/>
          <p:cNvSpPr>
            <a:spLocks noGrp="1"/>
          </p:cNvSpPr>
          <p:nvPr>
            <p:ph idx="1"/>
          </p:nvPr>
        </p:nvSpPr>
        <p:spPr>
          <a:xfrm>
            <a:off x="1" y="1200150"/>
            <a:ext cx="9131300" cy="3943350"/>
          </a:xfrm>
        </p:spPr>
        <p:txBody>
          <a:bodyPr/>
          <a:lstStyle/>
          <a:p>
            <a:pPr marL="0" marR="0" indent="804863">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我们看到，耶稣并没有急着回答这个问题，而是先给他讲了一个比喻故事。</a:t>
            </a:r>
            <a:endParaRPr lang="en-CA" sz="3200" b="1" kern="100" dirty="0">
              <a:solidFill>
                <a:schemeClr val="tx1"/>
              </a:solidFill>
              <a:latin typeface="Calibri"/>
              <a:ea typeface="DengXian"/>
              <a:cs typeface="Times New Roman"/>
            </a:endParaRPr>
          </a:p>
          <a:p>
            <a:pPr marL="0" marR="0" indent="804863">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历代以来，围绕耶稣的这个比喻有各种的解释，使得耶稣的这个比喻非常有名，称之为</a:t>
            </a:r>
            <a:r>
              <a:rPr lang="zh-CN" altLang="en-US" sz="3200" b="1" kern="100" dirty="0">
                <a:solidFill>
                  <a:srgbClr val="FF0000"/>
                </a:solidFill>
                <a:latin typeface="KaiTi" panose="02010609060101010101" pitchFamily="49" charset="-122"/>
                <a:ea typeface="KaiTi" panose="02010609060101010101" pitchFamily="49" charset="-122"/>
                <a:cs typeface="Times New Roman"/>
              </a:rPr>
              <a:t>“好撒玛利亚人”</a:t>
            </a:r>
            <a:r>
              <a:rPr lang="zh-CN" altLang="en-US" sz="3200" b="1" kern="100" dirty="0">
                <a:solidFill>
                  <a:schemeClr val="tx1"/>
                </a:solidFill>
                <a:latin typeface="Calibri"/>
                <a:ea typeface="DengXian"/>
                <a:cs typeface="Times New Roman"/>
              </a:rPr>
              <a:t>的比喻。为了理解耶稣的这个比喻，我们首先需要知道解释比喻的正确方法。</a:t>
            </a:r>
            <a:endParaRPr lang="en-CA" sz="32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8</a:t>
            </a:fld>
            <a:endParaRPr lang="en-US" altLang="zh-CN" dirty="0">
              <a:solidFill>
                <a:srgbClr val="55554A"/>
              </a:solidFill>
            </a:endParaRPr>
          </a:p>
        </p:txBody>
      </p:sp>
    </p:spTree>
    <p:extLst>
      <p:ext uri="{BB962C8B-B14F-4D97-AF65-F5344CB8AC3E}">
        <p14:creationId xmlns:p14="http://schemas.microsoft.com/office/powerpoint/2010/main" val="41491313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3600" b="1" dirty="0">
                <a:solidFill>
                  <a:srgbClr val="FF0000"/>
                </a:solidFill>
                <a:effectLst/>
                <a:latin typeface="+mn-ea"/>
                <a:cs typeface="Times New Roman"/>
              </a:rPr>
              <a:t>一、“谁是我的邻舍”和耶稣的比喻</a:t>
            </a:r>
            <a:endParaRPr lang="zh-CN" altLang="en-US" sz="3600" dirty="0">
              <a:solidFill>
                <a:srgbClr val="FF0000"/>
              </a:solidFill>
              <a:latin typeface="+mn-ea"/>
            </a:endParaRPr>
          </a:p>
        </p:txBody>
      </p:sp>
      <p:sp>
        <p:nvSpPr>
          <p:cNvPr id="3" name="内容占位符 2"/>
          <p:cNvSpPr>
            <a:spLocks noGrp="1"/>
          </p:cNvSpPr>
          <p:nvPr>
            <p:ph idx="1"/>
          </p:nvPr>
        </p:nvSpPr>
        <p:spPr>
          <a:xfrm>
            <a:off x="1" y="1123950"/>
            <a:ext cx="9131300" cy="4019550"/>
          </a:xfrm>
        </p:spPr>
        <p:txBody>
          <a:bodyPr/>
          <a:lstStyle/>
          <a:p>
            <a:pPr marL="0" lvl="0" indent="0">
              <a:spcBef>
                <a:spcPts val="600"/>
              </a:spcBef>
              <a:spcAft>
                <a:spcPts val="600"/>
              </a:spcAft>
              <a:buNone/>
            </a:pPr>
            <a:r>
              <a:rPr lang="zh-CN" altLang="en-US" sz="3000" b="1" kern="100" dirty="0">
                <a:solidFill>
                  <a:schemeClr val="tx1"/>
                </a:solidFill>
                <a:latin typeface="Calibri"/>
                <a:ea typeface="DengXian"/>
                <a:cs typeface="Times New Roman"/>
              </a:rPr>
              <a:t>         </a:t>
            </a:r>
            <a:r>
              <a:rPr lang="zh-CN" altLang="en-US" sz="3000" b="1" kern="100" dirty="0">
                <a:solidFill>
                  <a:srgbClr val="FF0000"/>
                </a:solidFill>
                <a:latin typeface="Calibri"/>
                <a:ea typeface="DengXian"/>
                <a:cs typeface="Times New Roman"/>
              </a:rPr>
              <a:t>（一）解释比喻的正确方法</a:t>
            </a:r>
            <a:endParaRPr lang="en-CA" sz="3000" b="1" kern="100" dirty="0">
              <a:solidFill>
                <a:srgbClr val="FF0000"/>
              </a:solidFill>
              <a:latin typeface="Calibri"/>
              <a:ea typeface="DengXian"/>
              <a:cs typeface="Times New Roman"/>
            </a:endParaRPr>
          </a:p>
          <a:p>
            <a:pPr marL="0" marR="0" indent="739775">
              <a:spcBef>
                <a:spcPts val="600"/>
              </a:spcBef>
              <a:spcAft>
                <a:spcPts val="600"/>
              </a:spcAft>
              <a:buNone/>
            </a:pPr>
            <a:r>
              <a:rPr lang="zh-CN" altLang="en-US" sz="3000" b="1" kern="100" dirty="0">
                <a:solidFill>
                  <a:schemeClr val="tx1"/>
                </a:solidFill>
                <a:latin typeface="Calibri"/>
                <a:ea typeface="DengXian"/>
                <a:cs typeface="Times New Roman"/>
              </a:rPr>
              <a:t>比喻的性质最好从它的</a:t>
            </a:r>
            <a:r>
              <a:rPr lang="zh-CN" altLang="en-US" sz="3000" b="1" kern="100" dirty="0">
                <a:solidFill>
                  <a:srgbClr val="FF0000"/>
                </a:solidFill>
                <a:latin typeface="Calibri"/>
                <a:ea typeface="DengXian"/>
                <a:cs typeface="Times New Roman"/>
              </a:rPr>
              <a:t>功用</a:t>
            </a:r>
            <a:r>
              <a:rPr lang="zh-CN" altLang="en-US" sz="3000" b="1" kern="100" dirty="0">
                <a:solidFill>
                  <a:schemeClr val="tx1"/>
                </a:solidFill>
                <a:latin typeface="Calibri"/>
                <a:ea typeface="DengXian"/>
                <a:cs typeface="Times New Roman"/>
              </a:rPr>
              <a:t>来了解，它跟讲一个</a:t>
            </a:r>
            <a:r>
              <a:rPr lang="zh-CN" altLang="en-US" sz="3000" b="1" kern="100" dirty="0">
                <a:solidFill>
                  <a:srgbClr val="FF0000"/>
                </a:solidFill>
                <a:latin typeface="Calibri"/>
                <a:ea typeface="DengXian"/>
                <a:cs typeface="Times New Roman"/>
              </a:rPr>
              <a:t>笑话</a:t>
            </a:r>
            <a:r>
              <a:rPr lang="zh-CN" altLang="en-US" sz="3000" b="1" kern="100" dirty="0">
                <a:solidFill>
                  <a:schemeClr val="tx1"/>
                </a:solidFill>
                <a:latin typeface="Calibri"/>
                <a:ea typeface="DengXian"/>
                <a:cs typeface="Times New Roman"/>
              </a:rPr>
              <a:t>类似，主要目的是</a:t>
            </a:r>
            <a:r>
              <a:rPr lang="zh-CN" altLang="en-US" sz="3000" b="1" kern="100" dirty="0">
                <a:solidFill>
                  <a:srgbClr val="FF0000"/>
                </a:solidFill>
                <a:latin typeface="Calibri"/>
                <a:ea typeface="DengXian"/>
                <a:cs typeface="Times New Roman"/>
              </a:rPr>
              <a:t>抓住听众，引起回应</a:t>
            </a:r>
            <a:r>
              <a:rPr lang="zh-CN" altLang="en-US" sz="3000" b="1" kern="100" dirty="0">
                <a:solidFill>
                  <a:schemeClr val="tx1"/>
                </a:solidFill>
                <a:latin typeface="Calibri"/>
                <a:ea typeface="DengXian"/>
                <a:cs typeface="Times New Roman"/>
              </a:rPr>
              <a:t>。正如一个笑话如果能引起听众开怀大笑，那它就成功了；同样，</a:t>
            </a:r>
            <a:r>
              <a:rPr lang="zh-CN" altLang="en-US" sz="3000" b="1" kern="100" dirty="0">
                <a:solidFill>
                  <a:srgbClr val="2E24FC"/>
                </a:solidFill>
                <a:latin typeface="Calibri"/>
                <a:ea typeface="DengXian"/>
                <a:cs typeface="Times New Roman"/>
              </a:rPr>
              <a:t>一个比喻如果能抓住听众，并获得所期待的回应，它就成功了。</a:t>
            </a:r>
            <a:endParaRPr lang="en-CA" sz="3000" b="1" kern="100" dirty="0">
              <a:solidFill>
                <a:srgbClr val="2E24FC"/>
              </a:solidFill>
              <a:latin typeface="Calibri"/>
              <a:ea typeface="DengXian"/>
              <a:cs typeface="Times New Roman"/>
            </a:endParaRPr>
          </a:p>
          <a:p>
            <a:pPr marL="0" marR="0" indent="739775">
              <a:spcBef>
                <a:spcPts val="600"/>
              </a:spcBef>
              <a:spcAft>
                <a:spcPts val="600"/>
              </a:spcAft>
              <a:buNone/>
            </a:pPr>
            <a:r>
              <a:rPr lang="zh-CN" altLang="en-US" sz="3000" b="1" kern="100" dirty="0">
                <a:solidFill>
                  <a:schemeClr val="tx1"/>
                </a:solidFill>
                <a:latin typeface="Calibri"/>
                <a:ea typeface="DengXian"/>
                <a:cs typeface="Times New Roman"/>
              </a:rPr>
              <a:t>解释比喻的正确方法中包括了三个要素或步骤：</a:t>
            </a:r>
            <a:r>
              <a:rPr lang="en-US" altLang="zh-CN" sz="3000" b="1" kern="100" dirty="0">
                <a:solidFill>
                  <a:schemeClr val="tx1"/>
                </a:solidFill>
                <a:latin typeface="Calibri"/>
                <a:ea typeface="DengXian"/>
                <a:cs typeface="Times New Roman"/>
              </a:rPr>
              <a:t/>
            </a:r>
            <a:br>
              <a:rPr lang="en-US" altLang="zh-CN" sz="3000" b="1" kern="100" dirty="0">
                <a:solidFill>
                  <a:schemeClr val="tx1"/>
                </a:solidFill>
                <a:latin typeface="Calibri"/>
                <a:ea typeface="DengXian"/>
                <a:cs typeface="Times New Roman"/>
              </a:rPr>
            </a:br>
            <a:r>
              <a:rPr lang="en-US" sz="3000" b="1" kern="100" dirty="0">
                <a:solidFill>
                  <a:srgbClr val="FF0000"/>
                </a:solidFill>
                <a:latin typeface="DengXian"/>
                <a:ea typeface="DengXian"/>
                <a:cs typeface="Times New Roman"/>
              </a:rPr>
              <a:t>1</a:t>
            </a:r>
            <a:r>
              <a:rPr lang="zh-CN" altLang="en-US" sz="3000" b="1" kern="100" dirty="0">
                <a:solidFill>
                  <a:srgbClr val="FF0000"/>
                </a:solidFill>
                <a:latin typeface="Calibri"/>
                <a:ea typeface="DengXian"/>
                <a:cs typeface="Times New Roman"/>
              </a:rPr>
              <a:t>、了解听众；</a:t>
            </a:r>
            <a:r>
              <a:rPr lang="en-US" sz="3000" b="1" kern="100" dirty="0">
                <a:solidFill>
                  <a:srgbClr val="FF0000"/>
                </a:solidFill>
                <a:latin typeface="DengXian"/>
                <a:ea typeface="DengXian"/>
                <a:cs typeface="Times New Roman"/>
              </a:rPr>
              <a:t>2</a:t>
            </a:r>
            <a:r>
              <a:rPr lang="zh-CN" altLang="en-US" sz="3000" b="1" kern="100" dirty="0">
                <a:solidFill>
                  <a:srgbClr val="FF0000"/>
                </a:solidFill>
                <a:latin typeface="Calibri"/>
                <a:ea typeface="DengXian"/>
                <a:cs typeface="Times New Roman"/>
              </a:rPr>
              <a:t>、了解关联点；</a:t>
            </a:r>
            <a:r>
              <a:rPr lang="en-US" sz="3000" b="1" kern="100" dirty="0">
                <a:solidFill>
                  <a:srgbClr val="FF0000"/>
                </a:solidFill>
                <a:latin typeface="DengXian"/>
                <a:ea typeface="DengXian"/>
                <a:cs typeface="Times New Roman"/>
              </a:rPr>
              <a:t>3</a:t>
            </a:r>
            <a:r>
              <a:rPr lang="zh-CN" altLang="en-US" sz="3000" b="1" kern="100" dirty="0">
                <a:solidFill>
                  <a:srgbClr val="FF0000"/>
                </a:solidFill>
                <a:latin typeface="Calibri"/>
                <a:ea typeface="DengXian"/>
                <a:cs typeface="Times New Roman"/>
              </a:rPr>
              <a:t>、了解重点。</a:t>
            </a:r>
            <a:endParaRPr lang="en-CA" sz="3000" b="1" kern="100" dirty="0">
              <a:solidFill>
                <a:srgbClr val="FF0000"/>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9</a:t>
            </a:fld>
            <a:endParaRPr lang="en-US" altLang="zh-CN" dirty="0">
              <a:solidFill>
                <a:srgbClr val="55554A"/>
              </a:solidFill>
            </a:endParaRPr>
          </a:p>
        </p:txBody>
      </p:sp>
    </p:spTree>
    <p:extLst>
      <p:ext uri="{BB962C8B-B14F-4D97-AF65-F5344CB8AC3E}">
        <p14:creationId xmlns:p14="http://schemas.microsoft.com/office/powerpoint/2010/main" val="414913133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PP_MARK_KEY" val="f6879e44-dabe-44df-9d80-704a5c3c2e0f"/>
  <p:tag name="COMMONDATA" val="eyJoZGlkIjoiYTNmNGMxYmY0MzM5Nzc4ZmViMmY5YjU0NWE1ZmM3MWYifQ=="/>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S101790490[1]">
  <a:themeElements>
    <a:clrScheme name="Decatur">
      <a:dk1>
        <a:sysClr val="windowText" lastClr="000000"/>
      </a:dk1>
      <a:lt1>
        <a:sysClr val="window" lastClr="FFFFFF"/>
      </a:lt1>
      <a:dk2>
        <a:srgbClr val="55554A"/>
      </a:dk2>
      <a:lt2>
        <a:srgbClr val="D7DAE1"/>
      </a:lt2>
      <a:accent1>
        <a:srgbClr val="F4680B"/>
      </a:accent1>
      <a:accent2>
        <a:srgbClr val="ABB19F"/>
      </a:accent2>
      <a:accent3>
        <a:srgbClr val="948774"/>
      </a:accent3>
      <a:accent4>
        <a:srgbClr val="7EB8E7"/>
      </a:accent4>
      <a:accent5>
        <a:srgbClr val="E3B651"/>
      </a:accent5>
      <a:accent6>
        <a:srgbClr val="96756C"/>
      </a:accent6>
      <a:hlink>
        <a:srgbClr val="66AACD"/>
      </a:hlink>
      <a:folHlink>
        <a:srgbClr val="809DB3"/>
      </a:folHlink>
    </a:clrScheme>
    <a:fontScheme name="Decatur">
      <a:majorFont>
        <a:latin typeface="Bodoni MT Condensed"/>
        <a:ea typeface=""/>
        <a:cs typeface=""/>
        <a:font script="Grek" typeface="Times New Roman"/>
        <a:font script="Cyrl" typeface="Times New Roman"/>
        <a:font script="Jpan" typeface="HG明朝E"/>
        <a:font script="Hang" typeface="HY목각파임B"/>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catur">
      <a:fillStyleLst>
        <a:solidFill>
          <a:schemeClr val="phClr"/>
        </a:solidFill>
        <a:gradFill rotWithShape="1">
          <a:gsLst>
            <a:gs pos="0">
              <a:schemeClr val="phClr">
                <a:tint val="90000"/>
                <a:satMod val="110000"/>
              </a:schemeClr>
            </a:gs>
            <a:gs pos="47500">
              <a:schemeClr val="phClr">
                <a:tint val="53000"/>
                <a:satMod val="120000"/>
              </a:schemeClr>
            </a:gs>
            <a:gs pos="58500">
              <a:schemeClr val="phClr">
                <a:tint val="53000"/>
                <a:satMod val="120000"/>
              </a:schemeClr>
            </a:gs>
            <a:gs pos="100000">
              <a:schemeClr val="phClr">
                <a:tint val="90000"/>
                <a:satMod val="110000"/>
              </a:schemeClr>
            </a:gs>
          </a:gsLst>
          <a:lin ang="3600000" scaled="1"/>
        </a:gradFill>
        <a:gradFill rotWithShape="1">
          <a:gsLst>
            <a:gs pos="0">
              <a:schemeClr val="phClr">
                <a:shade val="54000"/>
                <a:satMod val="105000"/>
              </a:schemeClr>
            </a:gs>
            <a:gs pos="47500">
              <a:schemeClr val="phClr">
                <a:shade val="88000"/>
                <a:satMod val="105000"/>
              </a:schemeClr>
            </a:gs>
            <a:gs pos="58500">
              <a:schemeClr val="phClr">
                <a:shade val="88000"/>
                <a:satMod val="105000"/>
              </a:schemeClr>
            </a:gs>
            <a:gs pos="100000">
              <a:schemeClr val="phClr">
                <a:shade val="54000"/>
                <a:satMod val="105000"/>
              </a:schemeClr>
            </a:gs>
          </a:gsLst>
          <a:lin ang="3600000" scaled="1"/>
        </a:gradFill>
      </a:fillStyleLst>
      <a:lnStyleLst>
        <a:ln w="10000" cap="flat" cmpd="sng" algn="ctr">
          <a:solidFill>
            <a:schemeClr val="phClr"/>
          </a:solidFill>
          <a:prstDash val="solid"/>
        </a:ln>
        <a:ln w="2825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3600000" algn="r" rotWithShape="0">
              <a:srgbClr val="000000">
                <a:alpha val="30000"/>
              </a:srgbClr>
            </a:outerShdw>
          </a:effectLst>
        </a:effectStyle>
        <a:effectStyle>
          <a:effectLst>
            <a:outerShdw blurRad="63500" dist="25400" dir="3600000" algn="r" rotWithShape="0">
              <a:srgbClr val="000000">
                <a:alpha val="36000"/>
              </a:srgbClr>
            </a:outerShdw>
          </a:effectLst>
          <a:scene3d>
            <a:camera prst="orthographicFront">
              <a:rot lat="0" lon="0" rev="0"/>
            </a:camera>
            <a:lightRig rig="harsh" dir="tl">
              <a:rot lat="0" lon="0" rev="9000000"/>
            </a:lightRig>
          </a:scene3d>
          <a:sp3d prstMaterial="flat">
            <a:bevelT w="38100" h="50800" prst="softRound"/>
          </a:sp3d>
        </a:effectStyle>
        <a:effectStyle>
          <a:effectLst>
            <a:outerShdw blurRad="76200" dist="38100" dir="3600000" algn="r" rotWithShape="0">
              <a:srgbClr val="000000">
                <a:alpha val="60000"/>
              </a:srgbClr>
            </a:outerShdw>
          </a:effectLst>
          <a:scene3d>
            <a:camera prst="orthographicFront">
              <a:rot lat="0" lon="0" rev="0"/>
            </a:camera>
            <a:lightRig rig="harsh" dir="tl">
              <a:rot lat="0" lon="0" rev="9000000"/>
            </a:lightRig>
          </a:scene3d>
          <a:sp3d contourW="44450" prstMaterial="flat">
            <a:bevelT w="38100" h="50800" prst="softRound"/>
            <a:contourClr>
              <a:schemeClr val="phClr">
                <a:tint val="5"/>
                <a:satMod val="130000"/>
              </a:schemeClr>
            </a:contourClr>
          </a:sp3d>
        </a:effectStyle>
      </a:effectStyleLst>
      <a:bgFillStyleLst>
        <a:solidFill>
          <a:schemeClr val="phClr"/>
        </a:solidFill>
        <a:gradFill rotWithShape="1">
          <a:gsLst>
            <a:gs pos="0">
              <a:schemeClr val="phClr">
                <a:tint val="100000"/>
                <a:shade val="52000"/>
                <a:satMod val="105000"/>
              </a:schemeClr>
            </a:gs>
            <a:gs pos="47500">
              <a:schemeClr val="phClr">
                <a:tint val="90000"/>
                <a:shade val="89000"/>
                <a:satMod val="105000"/>
              </a:schemeClr>
            </a:gs>
            <a:gs pos="58500">
              <a:schemeClr val="phClr">
                <a:tint val="85000"/>
                <a:shade val="89000"/>
                <a:satMod val="105000"/>
              </a:schemeClr>
            </a:gs>
            <a:gs pos="100000">
              <a:schemeClr val="phClr">
                <a:tint val="100000"/>
                <a:shade val="52000"/>
                <a:satMod val="105000"/>
              </a:schemeClr>
            </a:gs>
          </a:gsLst>
          <a:lin ang="3600000" scaled="0"/>
        </a:gradFill>
        <a:blipFill rotWithShape="1">
          <a:blip xmlns:r="http://schemas.openxmlformats.org/officeDocument/2006/relationships" r:embed="rId1">
            <a:duotone>
              <a:schemeClr val="phClr">
                <a:tint val="98000"/>
              </a:schemeClr>
              <a:schemeClr val="phClr">
                <a:shade val="85000"/>
                <a:satMod val="120000"/>
              </a:schemeClr>
            </a:duotone>
          </a:blip>
          <a:tile tx="0" ty="0" sx="52000" sy="52000" flip="none" algn="tl"/>
        </a:blipFill>
      </a:bgFillStyleLst>
    </a:fmtScheme>
  </a:themeElements>
  <a:objectDefaults>
    <a:lnDef>
      <a:spPr>
        <a:ln>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Decatur">
    <a:dk1>
      <a:sysClr val="windowText" lastClr="000000"/>
    </a:dk1>
    <a:lt1>
      <a:sysClr val="window" lastClr="FFFFFF"/>
    </a:lt1>
    <a:dk2>
      <a:srgbClr val="55554A"/>
    </a:dk2>
    <a:lt2>
      <a:srgbClr val="D7DAE1"/>
    </a:lt2>
    <a:accent1>
      <a:srgbClr val="F4680B"/>
    </a:accent1>
    <a:accent2>
      <a:srgbClr val="ABB19F"/>
    </a:accent2>
    <a:accent3>
      <a:srgbClr val="948774"/>
    </a:accent3>
    <a:accent4>
      <a:srgbClr val="7EB8E7"/>
    </a:accent4>
    <a:accent5>
      <a:srgbClr val="E3B651"/>
    </a:accent5>
    <a:accent6>
      <a:srgbClr val="96756C"/>
    </a:accent6>
    <a:hlink>
      <a:srgbClr val="66AACD"/>
    </a:hlink>
    <a:folHlink>
      <a:srgbClr val="809DB3"/>
    </a:folHlink>
  </a:clrScheme>
</a:themeOverride>
</file>

<file path=docProps/app.xml><?xml version="1.0" encoding="utf-8"?>
<Properties xmlns="http://schemas.openxmlformats.org/officeDocument/2006/extended-properties" xmlns:vt="http://schemas.openxmlformats.org/officeDocument/2006/docPropsVTypes">
  <TotalTime>623</TotalTime>
  <Words>4034</Words>
  <Application>Microsoft Office PowerPoint</Application>
  <PresentationFormat>On-screen Show (16:9)</PresentationFormat>
  <Paragraphs>219</Paragraphs>
  <Slides>47</Slides>
  <Notes>1</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TS101790490[1]</vt:lpstr>
      <vt:lpstr>PowerPoint Presentation</vt:lpstr>
      <vt:lpstr>PowerPoint Presentation</vt:lpstr>
      <vt:lpstr>PowerPoint Presentation</vt:lpstr>
      <vt:lpstr>PowerPoint Presentation</vt:lpstr>
      <vt:lpstr>一、“谁是我的邻舍”和耶稣的比喻</vt:lpstr>
      <vt:lpstr>一、“谁是我的邻舍”和耶稣的比喻</vt:lpstr>
      <vt:lpstr>一、“谁是我的邻舍”和耶稣的比喻</vt:lpstr>
      <vt:lpstr>一、“谁是我的邻舍”和耶稣的比喻</vt:lpstr>
      <vt:lpstr>一、“谁是我的邻舍”和耶稣的比喻</vt:lpstr>
      <vt:lpstr>一、“谁是我的邻舍”和耶稣的比喻</vt:lpstr>
      <vt:lpstr>一、“谁是我的邻舍”和耶稣的比喻</vt:lpstr>
      <vt:lpstr>一、“谁是我的邻舍”和耶稣的比喻</vt:lpstr>
      <vt:lpstr>一、“谁是我的邻舍”和耶稣的比喻</vt:lpstr>
      <vt:lpstr>一、“谁是我的邻舍”和耶稣的比喻</vt:lpstr>
      <vt:lpstr>一、“谁是我的邻舍”和耶稣的比喻</vt:lpstr>
      <vt:lpstr>二、比喻的深层重点</vt:lpstr>
      <vt:lpstr>二、比喻的深层重点</vt:lpstr>
      <vt:lpstr>二、比喻的深层重点</vt:lpstr>
      <vt:lpstr>二、比喻的深层重点</vt:lpstr>
      <vt:lpstr>二、比喻的深层重点</vt:lpstr>
      <vt:lpstr>二、比喻的深层重点</vt:lpstr>
      <vt:lpstr>二、比喻的深层重点</vt:lpstr>
      <vt:lpstr>二、比喻的深层重点</vt:lpstr>
      <vt:lpstr>二、比喻的深层重点</vt:lpstr>
      <vt:lpstr>二、比喻的深层重点</vt:lpstr>
      <vt:lpstr>二、比喻的深层重点</vt:lpstr>
      <vt:lpstr>二、比喻的深层重点</vt:lpstr>
      <vt:lpstr>二、比喻的深层重点</vt:lpstr>
      <vt:lpstr>二、比喻的深层重点</vt:lpstr>
      <vt:lpstr>三、以厚爱邻舍取代事工/目标导向</vt:lpstr>
      <vt:lpstr>三、以厚爱邻舍取代事工/目标导向</vt:lpstr>
      <vt:lpstr>三、以厚爱邻舍取代事工/目标导向</vt:lpstr>
      <vt:lpstr>三、以厚爱邻舍取代事工/目标导向</vt:lpstr>
      <vt:lpstr>三、以厚爱邻舍取代事工/目标导向</vt:lpstr>
      <vt:lpstr>三、以厚爱邻舍取代事工/目标导向</vt:lpstr>
      <vt:lpstr>三、以厚爱邻舍取代事工/目标导向</vt:lpstr>
      <vt:lpstr>三、以厚爱邻舍取代事工/目标导向</vt:lpstr>
      <vt:lpstr>三、以厚爱邻舍取代事工/目标导向</vt:lpstr>
      <vt:lpstr>三、以厚爱邻舍取代事工/目标导向</vt:lpstr>
      <vt:lpstr>三、以厚爱邻舍取代事工/目标导向</vt:lpstr>
      <vt:lpstr>三、以厚爱邻舍取代事工/目标导向</vt:lpstr>
      <vt:lpstr>三、以厚爱邻舍取代事工/目标导向</vt:lpstr>
      <vt:lpstr>三、以厚爱邻舍取代事工/目标导向</vt:lpstr>
      <vt:lpstr>三、以厚爱邻舍取代事工/目标导向</vt:lpstr>
      <vt:lpstr>四、厚爱邻舍/近人的操练</vt:lpstr>
      <vt:lpstr>四、厚爱邻舍/近人的操练</vt:lpstr>
      <vt:lpstr>四、厚爱邻舍/近人的操练</vt:lpstr>
    </vt:vector>
  </TitlesOfParts>
  <Company>AGCF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Leon Yang</dc:creator>
  <cp:lastModifiedBy>Leon Yang</cp:lastModifiedBy>
  <cp:revision>809</cp:revision>
  <dcterms:created xsi:type="dcterms:W3CDTF">2021-02-28T22:09:00Z</dcterms:created>
  <dcterms:modified xsi:type="dcterms:W3CDTF">2024-05-24T17:57:30Z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2052-11.1.0.14036</vt:lpwstr>
  </property>
  <property fmtid="{D5CDD505-2E9C-101B-9397-08002B2CF9AE}" pid="3" name="ICV">
    <vt:lpwstr>1889F7E977E2449282041897C006D1A4_13</vt:lpwstr>
  </property>
</Properties>
</file>