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sldIdLst>
    <p:sldId id="849" r:id="rId2"/>
    <p:sldId id="1256" r:id="rId3"/>
    <p:sldId id="1259" r:id="rId4"/>
    <p:sldId id="1257" r:id="rId5"/>
    <p:sldId id="1258" r:id="rId6"/>
    <p:sldId id="1213" r:id="rId7"/>
    <p:sldId id="1214" r:id="rId8"/>
    <p:sldId id="1215" r:id="rId9"/>
    <p:sldId id="1216" r:id="rId10"/>
    <p:sldId id="1217" r:id="rId11"/>
    <p:sldId id="1218" r:id="rId12"/>
    <p:sldId id="1219" r:id="rId13"/>
    <p:sldId id="1220" r:id="rId14"/>
    <p:sldId id="1221" r:id="rId15"/>
    <p:sldId id="1222" r:id="rId16"/>
    <p:sldId id="1223" r:id="rId17"/>
    <p:sldId id="1224" r:id="rId18"/>
    <p:sldId id="1225" r:id="rId19"/>
    <p:sldId id="1226" r:id="rId20"/>
    <p:sldId id="1227" r:id="rId21"/>
    <p:sldId id="1228" r:id="rId22"/>
    <p:sldId id="1229" r:id="rId23"/>
    <p:sldId id="1230" r:id="rId24"/>
    <p:sldId id="1231" r:id="rId25"/>
    <p:sldId id="1232" r:id="rId26"/>
    <p:sldId id="1233" r:id="rId27"/>
    <p:sldId id="1234" r:id="rId28"/>
    <p:sldId id="1235" r:id="rId29"/>
    <p:sldId id="1236" r:id="rId30"/>
    <p:sldId id="1237" r:id="rId31"/>
    <p:sldId id="1238" r:id="rId32"/>
    <p:sldId id="1239" r:id="rId33"/>
    <p:sldId id="1240" r:id="rId34"/>
    <p:sldId id="1241" r:id="rId35"/>
    <p:sldId id="1242" r:id="rId36"/>
    <p:sldId id="1243" r:id="rId37"/>
    <p:sldId id="1244" r:id="rId38"/>
    <p:sldId id="1245" r:id="rId39"/>
    <p:sldId id="1246" r:id="rId40"/>
    <p:sldId id="1247" r:id="rId41"/>
    <p:sldId id="1248" r:id="rId42"/>
    <p:sldId id="1249" r:id="rId43"/>
    <p:sldId id="1250" r:id="rId44"/>
    <p:sldId id="1251" r:id="rId45"/>
    <p:sldId id="1252" r:id="rId46"/>
    <p:sldId id="1253" r:id="rId47"/>
    <p:sldId id="1254" r:id="rId48"/>
    <p:sldId id="1255" r:id="rId49"/>
  </p:sldIdLst>
  <p:sldSz cx="9144000" cy="5143500" type="screen16x9"/>
  <p:notesSz cx="6858000" cy="9144000"/>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05" autoAdjust="0"/>
    <p:restoredTop sz="0" autoAdjust="0"/>
  </p:normalViewPr>
  <p:slideViewPr>
    <p:cSldViewPr showGuides="1">
      <p:cViewPr>
        <p:scale>
          <a:sx n="100" d="100"/>
          <a:sy n="100" d="100"/>
        </p:scale>
        <p:origin x="-926" y="-264"/>
      </p:cViewPr>
      <p:guideLst>
        <p:guide orient="horz" pos="1620"/>
        <p:guide pos="2876"/>
      </p:guideLst>
    </p:cSldViewPr>
  </p:slideViewPr>
  <p:outlineViewPr>
    <p:cViewPr>
      <p:scale>
        <a:sx n="33" d="100"/>
        <a:sy n="33" d="100"/>
      </p:scale>
      <p:origin x="34" y="1306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2024-04-14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2024年4月14日星期日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2024年4月14日星期日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2024年4月14日星期日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2024年4月14日星期日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2024年4月14日星期日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2024年4月14日星期日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marR="0" indent="0" algn="ctr">
              <a:lnSpc>
                <a:spcPct val="107000"/>
              </a:lnSpc>
              <a:spcBef>
                <a:spcPts val="600"/>
              </a:spcBef>
              <a:spcAft>
                <a:spcPts val="600"/>
              </a:spcAft>
              <a:buNone/>
            </a:pPr>
            <a:r>
              <a:rPr lang="zh-CN" altLang="en-US" sz="5400" b="1" kern="100" dirty="0">
                <a:solidFill>
                  <a:srgbClr val="FF0000"/>
                </a:solidFill>
                <a:latin typeface="Calibri"/>
                <a:ea typeface="KaiTi"/>
                <a:cs typeface="Times New Roman"/>
              </a:rPr>
              <a:t>学习爱</a:t>
            </a:r>
            <a:r>
              <a:rPr lang="en-US" altLang="zh-CN" sz="5400" b="1" kern="100" dirty="0">
                <a:solidFill>
                  <a:srgbClr val="FF0000"/>
                </a:solidFill>
                <a:latin typeface="Calibri"/>
                <a:ea typeface="KaiTi"/>
                <a:cs typeface="Times New Roman"/>
              </a:rPr>
              <a:t>——</a:t>
            </a:r>
            <a:endParaRPr lang="en-CA" sz="5400" b="1" kern="100" dirty="0">
              <a:solidFill>
                <a:srgbClr val="FF0000"/>
              </a:solidFill>
              <a:latin typeface="Calibri"/>
              <a:ea typeface="DengXian"/>
              <a:cs typeface="Times New Roman"/>
            </a:endParaRPr>
          </a:p>
          <a:p>
            <a:pPr marL="0" marR="0" indent="0" algn="ctr">
              <a:lnSpc>
                <a:spcPct val="107000"/>
              </a:lnSpc>
              <a:spcBef>
                <a:spcPts val="600"/>
              </a:spcBef>
              <a:spcAft>
                <a:spcPts val="600"/>
              </a:spcAft>
              <a:buNone/>
            </a:pPr>
            <a:r>
              <a:rPr lang="zh-CN" altLang="en-US" sz="5400" b="1" kern="100" dirty="0">
                <a:solidFill>
                  <a:srgbClr val="FF0000"/>
                </a:solidFill>
                <a:latin typeface="Calibri"/>
                <a:ea typeface="KaiTi"/>
                <a:cs typeface="Times New Roman"/>
              </a:rPr>
              <a:t>自然之爱的转化与神家文化</a:t>
            </a:r>
            <a:endParaRPr lang="en-CA" sz="5400" b="1" kern="100" dirty="0">
              <a:solidFill>
                <a:srgbClr val="FF0000"/>
              </a:solidFill>
              <a:latin typeface="Calibri"/>
              <a:ea typeface="DengXian"/>
              <a:cs typeface="Times New Roman"/>
            </a:endParaRPr>
          </a:p>
          <a:p>
            <a:pPr marL="0" marR="0" indent="0" algn="ctr">
              <a:spcBef>
                <a:spcPts val="600"/>
              </a:spcBef>
              <a:spcAft>
                <a:spcPts val="0"/>
              </a:spcAft>
              <a:buNone/>
            </a:pPr>
            <a:endParaRPr lang="en-US" altLang="zh-CN"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需求之乐可以拿饮水为例。</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你若口渴，饮水是一种乐趣；若非常口渴，饮水便是一种极大的乐趣。</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欣赏之乐可以拿你在户外闻到花朵的清香，看到令人悦目的风景，听到美丽动人的音乐为例。</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需求之乐的一般特征是：它们一旦满足，就会以惊人的速度减退或消失。</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例如，口渴的人喝足水以后，喝水的吸引力很快就荡然无存了。</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欣赏之乐则大为不同。它让我们感到，某个东西不仅实际上满足了我们的感官，还理当得到我们的欣赏。</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如果用比较学术或哲理的话来说，</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rgbClr val="FF0000"/>
                </a:solidFill>
                <a:latin typeface="Calibri"/>
                <a:ea typeface="DengXian"/>
                <a:cs typeface="Times New Roman"/>
              </a:rPr>
              <a:t>需求之乐是由事物的外在价值，或使用价值引起的；</a:t>
            </a:r>
            <a:endParaRPr lang="en-CA" sz="3600" kern="100" dirty="0">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rgbClr val="FF0000"/>
                </a:solidFill>
                <a:latin typeface="Calibri"/>
                <a:ea typeface="DengXian"/>
                <a:cs typeface="Times New Roman"/>
              </a:rPr>
              <a:t>而欣赏之乐是由事物的内在价值，或事物本身的价值所引起的。</a:t>
            </a:r>
            <a:endParaRPr lang="en-CA" sz="3600" kern="100" dirty="0">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需求之乐与需求之爱之间的关联是显而易见的。</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在需求之爱中，我们从自我需求的角度去看所爱的对象，正如口渴的人从自我需求的角度去看一瓶瓶装水。</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需求之爱如同需求之乐，会随着需求的满足而消失。</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1363">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欣赏之乐与欣赏之爱之间的关联比较复杂一些。</a:t>
            </a:r>
            <a:endParaRPr lang="en-CA" sz="3000" b="1" kern="100" dirty="0">
              <a:solidFill>
                <a:schemeClr val="tx1"/>
              </a:solidFill>
              <a:latin typeface="Calibri"/>
              <a:ea typeface="DengXian"/>
              <a:cs typeface="Times New Roman"/>
            </a:endParaRPr>
          </a:p>
          <a:p>
            <a:pPr marL="0" marR="0" indent="741363">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随着欣赏之乐发展成为审美感，即对一切美的全面欣赏，我们就会看到事物本身的内在价值。这时候，欣赏之乐就发展成了欣赏之爱了。</a:t>
            </a:r>
            <a:endParaRPr lang="en-CA" sz="3000" b="1" kern="100" dirty="0">
              <a:solidFill>
                <a:schemeClr val="tx1"/>
              </a:solidFill>
              <a:latin typeface="Calibri"/>
              <a:ea typeface="DengXian"/>
              <a:cs typeface="Times New Roman"/>
            </a:endParaRPr>
          </a:p>
          <a:p>
            <a:pPr marL="0" marR="0" indent="741363">
              <a:lnSpc>
                <a:spcPct val="107000"/>
              </a:lnSpc>
              <a:spcBef>
                <a:spcPts val="600"/>
              </a:spcBef>
              <a:spcAft>
                <a:spcPts val="600"/>
              </a:spcAft>
              <a:buNone/>
            </a:pPr>
            <a:r>
              <a:rPr lang="zh-CN" altLang="en-US" sz="3000" b="1" kern="100" dirty="0">
                <a:solidFill>
                  <a:srgbClr val="7030A0"/>
                </a:solidFill>
                <a:latin typeface="Calibri"/>
                <a:ea typeface="DengXian"/>
                <a:cs typeface="Times New Roman"/>
              </a:rPr>
              <a:t>在欣赏之爱中，我们断定爱的对象本身具有内在价值；认为自己有义务对它予以关注（敬仰）；即使自己无缘享受，仍然希望它保持、并继续保持自身。</a:t>
            </a:r>
            <a:r>
              <a:rPr lang="en-US" sz="3000" b="1" kern="100" dirty="0">
                <a:solidFill>
                  <a:srgbClr val="7030A0"/>
                </a:solidFill>
                <a:latin typeface="DengXian"/>
                <a:ea typeface="DengXian"/>
                <a:cs typeface="Times New Roman"/>
              </a:rPr>
              <a:t>	</a:t>
            </a:r>
            <a:endParaRPr lang="en-CA" sz="3000" kern="100" dirty="0">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从第一个分析得出自然之爱的两个要素：</a:t>
            </a:r>
            <a:endParaRPr lang="en-US" altLang="zh-CN"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en-US" sz="3200" b="1" kern="100" dirty="0">
                <a:solidFill>
                  <a:srgbClr val="FF0000"/>
                </a:solidFill>
                <a:latin typeface="DengXian"/>
                <a:ea typeface="DengXian"/>
                <a:cs typeface="Times New Roman"/>
              </a:rPr>
              <a:t>1</a:t>
            </a:r>
            <a:r>
              <a:rPr lang="zh-CN" altLang="en-US" sz="3200" b="1" kern="100" dirty="0">
                <a:solidFill>
                  <a:srgbClr val="FF0000"/>
                </a:solidFill>
                <a:latin typeface="Calibri"/>
                <a:ea typeface="DengXian"/>
                <a:cs typeface="Times New Roman"/>
              </a:rPr>
              <a:t>、需求之爱；</a:t>
            </a: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、给予之爱；</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从第二个分析得出自然之爱的两个要素：</a:t>
            </a:r>
            <a:endParaRPr lang="en-US" altLang="zh-CN"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en-US" sz="3200" b="1" kern="100" dirty="0">
                <a:solidFill>
                  <a:srgbClr val="FF0000"/>
                </a:solidFill>
                <a:latin typeface="DengXian"/>
                <a:ea typeface="DengXian"/>
                <a:cs typeface="Times New Roman"/>
              </a:rPr>
              <a:t>1</a:t>
            </a:r>
            <a:r>
              <a:rPr lang="zh-CN" altLang="en-US" sz="3200" b="1" kern="100" dirty="0">
                <a:solidFill>
                  <a:srgbClr val="FF0000"/>
                </a:solidFill>
                <a:latin typeface="Calibri"/>
                <a:ea typeface="DengXian"/>
                <a:cs typeface="Times New Roman"/>
              </a:rPr>
              <a:t>、需求之爱；</a:t>
            </a: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、欣赏之爱。</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综合上述分析，我们可以得出自然之爱的三要素：</a:t>
            </a:r>
            <a:r>
              <a:rPr lang="en-US" altLang="zh-CN"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、需求之爱；</a:t>
            </a: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、给予之爱；</a:t>
            </a:r>
            <a:r>
              <a:rPr lang="en-US" sz="3200" b="1" kern="100" dirty="0">
                <a:solidFill>
                  <a:srgbClr val="FF0000"/>
                </a:solidFill>
                <a:latin typeface="DengXian"/>
                <a:ea typeface="DengXian"/>
                <a:cs typeface="Times New Roman"/>
              </a:rPr>
              <a:t>3</a:t>
            </a:r>
            <a:r>
              <a:rPr lang="zh-CN" altLang="en-US" sz="3200" b="1" kern="100" dirty="0">
                <a:solidFill>
                  <a:srgbClr val="FF0000"/>
                </a:solidFill>
                <a:latin typeface="Calibri"/>
                <a:ea typeface="DengXian"/>
                <a:cs typeface="Times New Roman"/>
              </a:rPr>
              <a:t>、欣赏之爱。</a:t>
            </a:r>
            <a:endParaRPr lang="en-CA" sz="3200" b="1" kern="100" dirty="0">
              <a:solidFill>
                <a:srgbClr val="FF0000"/>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（一）自然之爱的双重特性</a:t>
            </a:r>
            <a:endParaRPr lang="en-CA" sz="3200" b="1" kern="100" dirty="0">
              <a:solidFill>
                <a:srgbClr val="FF0000"/>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从圣经或基督教观点来看，自然之爱具有双重的起源：一是来自神的创造，二是来自人类始祖的堕落或原罪。</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与此相应，自然之爱具有双重特性：一是受造性，二是堕落性或罪性。 </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lvl="0" indent="0">
              <a:spcBef>
                <a:spcPts val="600"/>
              </a:spcBef>
              <a:spcAft>
                <a:spcPts val="0"/>
              </a:spcAft>
              <a:buNone/>
            </a:pPr>
            <a:r>
              <a:rPr lang="en-US" altLang="zh-CN" sz="3200"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、受造性：神的形象</a:t>
            </a:r>
            <a:endParaRPr lang="en-CA" sz="3200" b="1" kern="100" dirty="0">
              <a:solidFill>
                <a:srgbClr val="FF0000"/>
              </a:solidFill>
              <a:latin typeface="Calibri"/>
              <a:ea typeface="DengXian"/>
              <a:cs typeface="Times New Roman"/>
            </a:endParaRPr>
          </a:p>
          <a:p>
            <a:pPr marL="0" marR="0" indent="798513">
              <a:spcBef>
                <a:spcPts val="600"/>
              </a:spcBef>
              <a:spcAft>
                <a:spcPts val="0"/>
              </a:spcAft>
              <a:buNone/>
            </a:pPr>
            <a:r>
              <a:rPr lang="zh-CN" altLang="en-US" sz="3200" b="1" kern="100" dirty="0">
                <a:solidFill>
                  <a:schemeClr val="tx1"/>
                </a:solidFill>
                <a:latin typeface="Calibri"/>
                <a:ea typeface="DengXian"/>
                <a:cs typeface="Times New Roman"/>
              </a:rPr>
              <a:t>神的形象有丰富的内涵，其中包括了自然之爱的三面向</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亲爱、情爱、友爱</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和三要素</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需求之爱、给予之爱、欣赏之爱。</a:t>
            </a:r>
            <a:endParaRPr lang="en-CA" sz="3200" b="1" kern="100" dirty="0">
              <a:solidFill>
                <a:schemeClr val="tx1"/>
              </a:solidFill>
              <a:latin typeface="Calibri"/>
              <a:ea typeface="DengXian"/>
              <a:cs typeface="Times New Roman"/>
            </a:endParaRPr>
          </a:p>
          <a:p>
            <a:pPr marL="0" lvl="0" indent="0">
              <a:spcBef>
                <a:spcPts val="600"/>
              </a:spcBef>
              <a:spcAft>
                <a:spcPts val="0"/>
              </a:spcAft>
              <a:buNone/>
            </a:pPr>
            <a:r>
              <a:rPr lang="en-US" altLang="zh-CN" sz="3200" b="1" kern="100" dirty="0">
                <a:solidFill>
                  <a:schemeClr val="tx1"/>
                </a:solidFill>
                <a:latin typeface="Calibri"/>
                <a:ea typeface="DengXian"/>
                <a:cs typeface="Times New Roman"/>
              </a:rPr>
              <a:t>	</a:t>
            </a:r>
            <a:r>
              <a:rPr lang="en-US" altLang="zh-CN"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、堕落性：罪性</a:t>
            </a:r>
            <a:endParaRPr lang="en-CA" sz="3200" b="1" kern="100" dirty="0">
              <a:solidFill>
                <a:srgbClr val="FF0000"/>
              </a:solidFill>
              <a:latin typeface="Calibri"/>
              <a:ea typeface="DengXian"/>
              <a:cs typeface="Times New Roman"/>
            </a:endParaRPr>
          </a:p>
          <a:p>
            <a:pPr marL="0" marR="0" indent="798513">
              <a:spcBef>
                <a:spcPts val="600"/>
              </a:spcBef>
              <a:spcAft>
                <a:spcPts val="0"/>
              </a:spcAft>
              <a:buNone/>
            </a:pPr>
            <a:r>
              <a:rPr lang="zh-CN" altLang="en-US" sz="3200" b="1" kern="100" dirty="0">
                <a:solidFill>
                  <a:schemeClr val="tx1"/>
                </a:solidFill>
                <a:latin typeface="Calibri"/>
                <a:ea typeface="DengXian"/>
                <a:cs typeface="Times New Roman"/>
              </a:rPr>
              <a:t>罪性意指人性的扭曲，其中也有复杂的内涵，包括了对自然之爱的扭曲（详细讨论见下面第三小节）。</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0" y="1123950"/>
            <a:ext cx="9131301" cy="3974465"/>
          </a:xfrm>
        </p:spPr>
        <p:txBody>
          <a:bodyPr/>
          <a:lstStyle/>
          <a:p>
            <a:pPr marL="0" marR="0" indent="0">
              <a:lnSpc>
                <a:spcPct val="107000"/>
              </a:lnSpc>
              <a:spcBef>
                <a:spcPts val="600"/>
              </a:spcBef>
              <a:spcAft>
                <a:spcPts val="600"/>
              </a:spcAft>
              <a:buNone/>
            </a:pPr>
            <a:r>
              <a:rPr lang="en-US" altLang="zh-CN" sz="3600" b="1" kern="100" dirty="0">
                <a:solidFill>
                  <a:schemeClr val="tx1"/>
                </a:solidFill>
                <a:latin typeface="Calibri"/>
                <a:ea typeface="DengXian"/>
                <a:cs typeface="Times New Roman"/>
              </a:rPr>
              <a:t>	</a:t>
            </a:r>
            <a:r>
              <a:rPr lang="zh-CN" altLang="en-US" sz="2800" b="1" kern="100" dirty="0">
                <a:solidFill>
                  <a:srgbClr val="FF0000"/>
                </a:solidFill>
                <a:latin typeface="Calibri"/>
                <a:ea typeface="DengXian"/>
                <a:cs typeface="Times New Roman"/>
              </a:rPr>
              <a:t>（二）避免由自然之爱导致的两个陷阱</a:t>
            </a:r>
            <a:endParaRPr lang="en-CA" sz="2800" b="1" kern="100" dirty="0">
              <a:solidFill>
                <a:srgbClr val="FF0000"/>
              </a:solidFill>
              <a:latin typeface="Calibri"/>
              <a:ea typeface="DengXian"/>
              <a:cs typeface="Times New Roman"/>
            </a:endParaRPr>
          </a:p>
          <a:p>
            <a:pPr marL="0" marR="0" indent="9144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认识到自然之爱的双重特性，使我们可以避免由自然之爱导致的两种偏差或陷阱。</a:t>
            </a:r>
            <a:endParaRPr lang="en-CA" sz="28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2800" b="1" kern="100" dirty="0">
                <a:solidFill>
                  <a:srgbClr val="2E24FC"/>
                </a:solidFill>
                <a:latin typeface="Calibri"/>
                <a:ea typeface="DengXian"/>
                <a:cs typeface="Times New Roman"/>
              </a:rPr>
              <a:t>第一个陷阱：对自然之爱的顶礼膜拜；</a:t>
            </a:r>
            <a:endParaRPr lang="en-CA" sz="2800" b="1" kern="100" dirty="0">
              <a:solidFill>
                <a:srgbClr val="2E24FC"/>
              </a:solidFill>
              <a:latin typeface="Calibri"/>
              <a:ea typeface="DengXian"/>
              <a:cs typeface="Times New Roman"/>
            </a:endParaRPr>
          </a:p>
          <a:p>
            <a:pPr marL="0" marR="0" indent="914400">
              <a:lnSpc>
                <a:spcPct val="107000"/>
              </a:lnSpc>
              <a:spcBef>
                <a:spcPts val="600"/>
              </a:spcBef>
              <a:spcAft>
                <a:spcPts val="600"/>
              </a:spcAft>
              <a:buNone/>
            </a:pPr>
            <a:r>
              <a:rPr lang="zh-CN" altLang="en-US" sz="2800" b="1" kern="100" dirty="0">
                <a:solidFill>
                  <a:srgbClr val="2E24FC"/>
                </a:solidFill>
                <a:latin typeface="Calibri"/>
                <a:ea typeface="DengXian"/>
                <a:cs typeface="Times New Roman"/>
              </a:rPr>
              <a:t>第二个陷阱：对自然之爱的贬低或忽略</a:t>
            </a:r>
            <a:r>
              <a:rPr lang="zh-CN" altLang="en-US" sz="2800" kern="100" dirty="0">
                <a:solidFill>
                  <a:schemeClr val="tx1"/>
                </a:solidFill>
                <a:latin typeface="Calibri"/>
                <a:ea typeface="DengXian"/>
                <a:cs typeface="Times New Roman"/>
              </a:rPr>
              <a:t>。</a:t>
            </a:r>
            <a:endParaRPr lang="en-US" altLang="zh-CN" sz="2800"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第一个陷阱是世人较易落入的陷阱；第二个陷阱是基督徒较易落入的陷阱。</a:t>
            </a:r>
            <a:endParaRPr lang="en-CA" sz="28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让我们首先来看第一个陷阱。</a:t>
            </a:r>
            <a:endParaRPr lang="en-CA" sz="30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我们都知道，新约圣经的一个启示高峰是：神就是爱（约壹四</a:t>
            </a:r>
            <a:r>
              <a:rPr lang="en-US" sz="3000" b="1" kern="100" dirty="0">
                <a:solidFill>
                  <a:schemeClr val="tx1"/>
                </a:solidFill>
                <a:latin typeface="DengXian"/>
                <a:ea typeface="DengXian"/>
                <a:cs typeface="Times New Roman"/>
              </a:rPr>
              <a:t>8</a:t>
            </a:r>
            <a:r>
              <a:rPr lang="zh-CN" altLang="en-US" sz="3000" b="1" kern="100" dirty="0">
                <a:solidFill>
                  <a:schemeClr val="tx1"/>
                </a:solidFill>
                <a:latin typeface="Calibri"/>
                <a:ea typeface="DengXian"/>
                <a:cs typeface="Times New Roman"/>
              </a:rPr>
              <a:t>，</a:t>
            </a:r>
            <a:r>
              <a:rPr lang="en-US" sz="3000" b="1" kern="100" dirty="0">
                <a:solidFill>
                  <a:schemeClr val="tx1"/>
                </a:solidFill>
                <a:latin typeface="DengXian"/>
                <a:ea typeface="DengXian"/>
                <a:cs typeface="Times New Roman"/>
              </a:rPr>
              <a:t>16</a:t>
            </a:r>
            <a:r>
              <a:rPr lang="zh-CN" altLang="en-US" sz="3000" b="1" kern="100" dirty="0">
                <a:solidFill>
                  <a:schemeClr val="tx1"/>
                </a:solidFill>
                <a:latin typeface="Calibri"/>
                <a:ea typeface="DengXian"/>
                <a:cs typeface="Times New Roman"/>
              </a:rPr>
              <a:t>）。</a:t>
            </a:r>
            <a:endParaRPr lang="en-CA" sz="30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这个命题如果反过来则是一个陷阱：</a:t>
            </a:r>
            <a:r>
              <a:rPr lang="zh-CN" altLang="en-US" sz="3000" b="1" kern="100" dirty="0">
                <a:solidFill>
                  <a:srgbClr val="2E24FC"/>
                </a:solidFill>
                <a:latin typeface="Calibri"/>
                <a:ea typeface="DengXian"/>
                <a:cs typeface="Times New Roman"/>
              </a:rPr>
              <a:t>爱就是神，即对自然之爱的顶礼膜拜。</a:t>
            </a:r>
            <a:endParaRPr lang="en-CA" sz="3000" b="1" kern="100" dirty="0">
              <a:solidFill>
                <a:srgbClr val="2E24FC"/>
              </a:solidFill>
              <a:latin typeface="Calibri"/>
              <a:ea typeface="DengXian"/>
              <a:cs typeface="Times New Roman"/>
            </a:endParaRPr>
          </a:p>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每一种自然之爱在达到巅峰时，往往都宣称具有神圣的权威，它要求我们要不计代价；要求我们彻底委身。</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5B42D47E-4DAD-B215-337E-939E00CA2B85}"/>
              </a:ext>
            </a:extLst>
          </p:cNvPr>
          <p:cNvSpPr>
            <a:spLocks noGrp="1"/>
          </p:cNvSpPr>
          <p:nvPr>
            <p:ph idx="1"/>
          </p:nvPr>
        </p:nvSpPr>
        <p:spPr>
          <a:xfrm>
            <a:off x="0" y="1200150"/>
            <a:ext cx="9135035" cy="3943350"/>
          </a:xfrm>
        </p:spPr>
        <p:txBody>
          <a:bodyPr/>
          <a:lstStyle/>
          <a:p>
            <a:pPr marL="0" indent="0">
              <a:buNone/>
            </a:pPr>
            <a:r>
              <a:rPr lang="en-US" altLang="zh-CN" dirty="0"/>
              <a:t>	</a:t>
            </a:r>
            <a:r>
              <a:rPr lang="zh-CN" altLang="en-US" sz="3600" b="1" dirty="0">
                <a:solidFill>
                  <a:schemeClr val="tx1"/>
                </a:solidFill>
                <a:latin typeface="DengXian" panose="02010600030101010101" pitchFamily="2" charset="-122"/>
                <a:ea typeface="DengXian" panose="02010600030101010101" pitchFamily="2" charset="-122"/>
              </a:rPr>
              <a:t>三个月</a:t>
            </a:r>
            <a:r>
              <a:rPr lang="zh-CN" altLang="en-US" sz="3600" b="1" dirty="0">
                <a:solidFill>
                  <a:srgbClr val="FF0000"/>
                </a:solidFill>
                <a:latin typeface="DengXian" panose="02010600030101010101" pitchFamily="2" charset="-122"/>
                <a:ea typeface="DengXian" panose="02010600030101010101" pitchFamily="2" charset="-122"/>
              </a:rPr>
              <a:t>“登山宝训”</a:t>
            </a:r>
            <a:r>
              <a:rPr lang="zh-CN" altLang="en-US" sz="3600" b="1" dirty="0">
                <a:solidFill>
                  <a:schemeClr val="tx1"/>
                </a:solidFill>
                <a:latin typeface="DengXian" panose="02010600030101010101" pitchFamily="2" charset="-122"/>
                <a:ea typeface="DengXian" panose="02010600030101010101" pitchFamily="2" charset="-122"/>
              </a:rPr>
              <a:t>的主题证道虽然告一段落，实操或行道的阶段则还刚刚开始。</a:t>
            </a:r>
            <a:endParaRPr lang="en-US" altLang="zh-CN" sz="3600" b="1" dirty="0">
              <a:solidFill>
                <a:schemeClr val="tx1"/>
              </a:solidFill>
              <a:latin typeface="DengXian" panose="02010600030101010101" pitchFamily="2" charset="-122"/>
              <a:ea typeface="DengXian" panose="02010600030101010101" pitchFamily="2" charset="-122"/>
            </a:endParaRPr>
          </a:p>
          <a:p>
            <a:pPr marL="0" indent="0">
              <a:buNone/>
            </a:pPr>
            <a:r>
              <a:rPr lang="en-US" sz="3600" b="1" dirty="0">
                <a:solidFill>
                  <a:schemeClr val="tx1"/>
                </a:solidFill>
                <a:latin typeface="DengXian" panose="02010600030101010101" pitchFamily="2" charset="-122"/>
                <a:ea typeface="DengXian" panose="02010600030101010101" pitchFamily="2" charset="-122"/>
              </a:rPr>
              <a:t>	</a:t>
            </a:r>
            <a:r>
              <a:rPr lang="zh-CN" altLang="en-US" sz="3600" b="1" dirty="0">
                <a:solidFill>
                  <a:schemeClr val="tx1"/>
                </a:solidFill>
                <a:latin typeface="DengXian" panose="02010600030101010101" pitchFamily="2" charset="-122"/>
                <a:ea typeface="DengXian" panose="02010600030101010101" pitchFamily="2" charset="-122"/>
              </a:rPr>
              <a:t>四月的主题是</a:t>
            </a:r>
            <a:r>
              <a:rPr lang="zh-CN" altLang="en-US" sz="3600" b="1" dirty="0">
                <a:solidFill>
                  <a:srgbClr val="FF0000"/>
                </a:solidFill>
                <a:latin typeface="DengXian" panose="02010600030101010101" pitchFamily="2" charset="-122"/>
                <a:ea typeface="DengXian" panose="02010600030101010101" pitchFamily="2" charset="-122"/>
              </a:rPr>
              <a:t>“学习爱”</a:t>
            </a:r>
            <a:r>
              <a:rPr lang="zh-CN" altLang="en-US" sz="3600" b="1" dirty="0">
                <a:latin typeface="DengXian" panose="02010600030101010101" pitchFamily="2" charset="-122"/>
                <a:ea typeface="DengXian" panose="02010600030101010101" pitchFamily="2" charset="-122"/>
              </a:rPr>
              <a:t>。</a:t>
            </a:r>
            <a:endParaRPr lang="en-US" altLang="zh-CN" sz="3600" b="1" dirty="0">
              <a:latin typeface="DengXian" panose="02010600030101010101" pitchFamily="2" charset="-122"/>
              <a:ea typeface="DengXian" panose="02010600030101010101" pitchFamily="2" charset="-122"/>
            </a:endParaRPr>
          </a:p>
          <a:p>
            <a:pPr marL="0" indent="0">
              <a:buNone/>
            </a:pPr>
            <a:r>
              <a:rPr lang="en-US" altLang="zh-CN" sz="3600" b="1" dirty="0">
                <a:solidFill>
                  <a:srgbClr val="FF0000"/>
                </a:solidFill>
                <a:latin typeface="DengXian" panose="02010600030101010101" pitchFamily="2" charset="-122"/>
                <a:ea typeface="DengXian" panose="02010600030101010101" pitchFamily="2" charset="-122"/>
              </a:rPr>
              <a:t>	</a:t>
            </a:r>
            <a:r>
              <a:rPr lang="zh-CN" altLang="en-US" sz="3600" b="1" dirty="0">
                <a:solidFill>
                  <a:srgbClr val="FF0000"/>
                </a:solidFill>
                <a:latin typeface="DengXian" panose="02010600030101010101" pitchFamily="2" charset="-122"/>
                <a:ea typeface="DengXian" panose="02010600030101010101" pitchFamily="2" charset="-122"/>
              </a:rPr>
              <a:t>“学习爱”</a:t>
            </a:r>
            <a:r>
              <a:rPr lang="zh-CN" altLang="en-US" sz="3600" b="1" dirty="0">
                <a:solidFill>
                  <a:schemeClr val="tx1"/>
                </a:solidFill>
                <a:latin typeface="DengXian" panose="02010600030101010101" pitchFamily="2" charset="-122"/>
                <a:ea typeface="DengXian" panose="02010600030101010101" pitchFamily="2" charset="-122"/>
              </a:rPr>
              <a:t>与</a:t>
            </a:r>
            <a:r>
              <a:rPr lang="zh-CN" altLang="en-US" sz="3600" b="1" dirty="0">
                <a:solidFill>
                  <a:srgbClr val="FF0000"/>
                </a:solidFill>
                <a:latin typeface="DengXian" panose="02010600030101010101" pitchFamily="2" charset="-122"/>
                <a:ea typeface="DengXian" panose="02010600030101010101" pitchFamily="2" charset="-122"/>
              </a:rPr>
              <a:t>“行道”</a:t>
            </a:r>
            <a:r>
              <a:rPr lang="zh-CN" altLang="en-US" sz="3600" b="1" dirty="0">
                <a:solidFill>
                  <a:schemeClr val="tx1"/>
                </a:solidFill>
                <a:latin typeface="DengXian" panose="02010600030101010101" pitchFamily="2" charset="-122"/>
                <a:ea typeface="DengXian" panose="02010600030101010101" pitchFamily="2" charset="-122"/>
              </a:rPr>
              <a:t>之间有何关联？</a:t>
            </a:r>
            <a:endParaRPr lang="en-US" altLang="zh-CN" sz="36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2800" b="1" dirty="0">
                <a:latin typeface="DengXian" panose="02010600030101010101" pitchFamily="2" charset="-122"/>
                <a:ea typeface="DengXian" panose="02010600030101010101" pitchFamily="2" charset="-122"/>
              </a:rPr>
              <a:t>	</a:t>
            </a: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 xmlns:a16="http://schemas.microsoft.com/office/drawing/2014/main"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188540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它不时暗示或公开宣称：一切行动只要是真心“为爱”而做，就是合法的，甚至值得称赞。回顾一下十九世纪以来的西方，和五四新文化运动以来的中国。</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爱情与爱国主义企图籍此</a:t>
            </a:r>
            <a:r>
              <a:rPr lang="zh-CN" altLang="en-US" sz="3200" b="1" kern="100" dirty="0">
                <a:solidFill>
                  <a:srgbClr val="2E24FC"/>
                </a:solidFill>
                <a:latin typeface="Calibri"/>
                <a:ea typeface="DengXian"/>
                <a:cs typeface="Times New Roman"/>
              </a:rPr>
              <a:t>“成为上帝”。</a:t>
            </a:r>
            <a:endParaRPr lang="en-CA" sz="3200" b="1" kern="100" dirty="0">
              <a:solidFill>
                <a:srgbClr val="2E24FC"/>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亲爱也会如此，友爱也不例外，只是方式有所不同。</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请务必注意，对自然之爱这样的顶礼膜拜，往往不是在最堕落的状态下，而是在最崇高的状态下。</a:t>
            </a:r>
            <a:endParaRPr lang="en-CA" sz="30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3000" b="1" kern="100" dirty="0">
                <a:solidFill>
                  <a:srgbClr val="7030A0"/>
                </a:solidFill>
                <a:latin typeface="Calibri"/>
                <a:ea typeface="DengXian"/>
                <a:cs typeface="Times New Roman"/>
              </a:rPr>
              <a:t>无可否认，对于自然之爱中表现出的喜乐、活力、耐心、宽容、渴望为所爱者谋幸福，宁愿牺牲自己，等等，都是上帝生命的真正形象或反映，只是不可加以崇拜。</a:t>
            </a:r>
            <a:endParaRPr lang="en-CA" sz="3000" b="1" kern="100" dirty="0">
              <a:latin typeface="Calibri"/>
              <a:ea typeface="DengXian"/>
              <a:cs typeface="Times New Roman"/>
            </a:endParaRPr>
          </a:p>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借用</a:t>
            </a:r>
            <a:r>
              <a:rPr lang="en-US" sz="3000" b="1" kern="100" dirty="0">
                <a:solidFill>
                  <a:schemeClr val="tx1"/>
                </a:solidFill>
                <a:latin typeface="DengXian"/>
                <a:ea typeface="DengXian"/>
                <a:cs typeface="Times New Roman"/>
              </a:rPr>
              <a:t>C. S. </a:t>
            </a:r>
            <a:r>
              <a:rPr lang="zh-CN" altLang="en-US" sz="3000" b="1" kern="100" dirty="0">
                <a:solidFill>
                  <a:schemeClr val="tx1"/>
                </a:solidFill>
                <a:latin typeface="Calibri"/>
                <a:ea typeface="DengXian"/>
                <a:cs typeface="Times New Roman"/>
              </a:rPr>
              <a:t>路易士的话说：“爱一旦变成上帝，也即沦为魔鬼。”</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例如，自十九世纪以来，就一直有人高举爱情神圣的旗帜，破坏传统的婚姻家庭伦理。</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一面宣称没有爱情的婚姻是不道德的，一面又以爱情的名义破坏已有的婚姻。</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又例如，当一些别有用心的人，打着爱国主义旗号来煽动民族主义情绪，发动对别国的侵略时，甚至实行种族灭绝时，魔鬼就出现了。</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600" b="1" kern="100" dirty="0">
                <a:solidFill>
                  <a:srgbClr val="FF0000"/>
                </a:solidFill>
                <a:effectLst/>
                <a:latin typeface="+mn-ea"/>
                <a:cs typeface="Times New Roman"/>
              </a:rPr>
              <a:t>二、自然之爱的双重特性和两个陷阱</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682625">
              <a:spcBef>
                <a:spcPts val="0"/>
              </a:spcBef>
              <a:spcAft>
                <a:spcPts val="0"/>
              </a:spcAft>
              <a:buNone/>
            </a:pPr>
            <a:r>
              <a:rPr lang="zh-CN" altLang="en-US" sz="2800" b="1" kern="100" dirty="0">
                <a:solidFill>
                  <a:schemeClr val="tx1"/>
                </a:solidFill>
                <a:latin typeface="Calibri"/>
                <a:ea typeface="DengXian"/>
                <a:cs typeface="Times New Roman"/>
              </a:rPr>
              <a:t>我们对自然之爱，既要避免顶礼膜拜，也不要轻视忽略。</a:t>
            </a:r>
            <a:endParaRPr lang="en-CA" sz="2800" b="1" kern="100" dirty="0">
              <a:solidFill>
                <a:schemeClr val="tx1"/>
              </a:solidFill>
              <a:latin typeface="Calibri"/>
              <a:ea typeface="DengXian"/>
              <a:cs typeface="Times New Roman"/>
            </a:endParaRPr>
          </a:p>
          <a:p>
            <a:pPr marL="0" marR="0" indent="682625">
              <a:spcBef>
                <a:spcPts val="0"/>
              </a:spcBef>
              <a:spcAft>
                <a:spcPts val="0"/>
              </a:spcAft>
              <a:buNone/>
            </a:pPr>
            <a:r>
              <a:rPr lang="zh-CN" altLang="en-US" sz="2800" b="1" kern="100" dirty="0">
                <a:solidFill>
                  <a:schemeClr val="tx1"/>
                </a:solidFill>
                <a:latin typeface="Calibri"/>
                <a:ea typeface="DengXian"/>
                <a:cs typeface="Times New Roman"/>
              </a:rPr>
              <a:t>自然之爱的确具有伟大之处：</a:t>
            </a:r>
            <a:r>
              <a:rPr lang="zh-CN" altLang="en-US" sz="2800" b="1" kern="100" dirty="0">
                <a:solidFill>
                  <a:srgbClr val="FF0000"/>
                </a:solidFill>
                <a:latin typeface="Calibri"/>
                <a:ea typeface="DengXian"/>
                <a:cs typeface="Times New Roman"/>
              </a:rPr>
              <a:t>自然之爱可以成为上帝之爱的光辉形象。</a:t>
            </a:r>
            <a:endParaRPr lang="en-CA" sz="2800" b="1" kern="100" dirty="0">
              <a:solidFill>
                <a:srgbClr val="FF0000"/>
              </a:solidFill>
              <a:latin typeface="Calibri"/>
              <a:ea typeface="DengXian"/>
              <a:cs typeface="Times New Roman"/>
            </a:endParaRPr>
          </a:p>
          <a:p>
            <a:pPr marL="0" marR="0" indent="682625">
              <a:spcBef>
                <a:spcPts val="0"/>
              </a:spcBef>
              <a:spcAft>
                <a:spcPts val="0"/>
              </a:spcAft>
              <a:buNone/>
            </a:pPr>
            <a:r>
              <a:rPr lang="en-US" sz="2800" b="1" kern="100" dirty="0">
                <a:solidFill>
                  <a:schemeClr val="tx1"/>
                </a:solidFill>
                <a:latin typeface="DengXian"/>
                <a:ea typeface="DengXian"/>
                <a:cs typeface="Times New Roman"/>
              </a:rPr>
              <a:t>C. S. </a:t>
            </a:r>
            <a:r>
              <a:rPr lang="zh-CN" altLang="en-US" sz="2800" b="1" kern="100" dirty="0">
                <a:solidFill>
                  <a:schemeClr val="tx1"/>
                </a:solidFill>
                <a:latin typeface="Calibri"/>
                <a:ea typeface="DengXian"/>
                <a:cs typeface="Times New Roman"/>
              </a:rPr>
              <a:t>路易士将上帝之大爱比作花园，把自然之爱比作园丁。</a:t>
            </a:r>
            <a:endParaRPr lang="en-CA" sz="2800" b="1" kern="100" dirty="0">
              <a:solidFill>
                <a:schemeClr val="tx1"/>
              </a:solidFill>
              <a:latin typeface="Calibri"/>
              <a:ea typeface="DengXian"/>
              <a:cs typeface="Times New Roman"/>
            </a:endParaRPr>
          </a:p>
          <a:p>
            <a:pPr marL="0" marR="0" indent="682625">
              <a:spcBef>
                <a:spcPts val="0"/>
              </a:spcBef>
              <a:spcAft>
                <a:spcPts val="0"/>
              </a:spcAft>
              <a:buNone/>
            </a:pPr>
            <a:r>
              <a:rPr lang="zh-CN" altLang="en-US" sz="2800" b="1" kern="100" dirty="0">
                <a:solidFill>
                  <a:schemeClr val="tx1"/>
                </a:solidFill>
                <a:latin typeface="Calibri"/>
                <a:ea typeface="DengXian"/>
                <a:cs typeface="Times New Roman"/>
              </a:rPr>
              <a:t>花园生机盎然，光彩夺目，散发出天国的芬芳。</a:t>
            </a:r>
            <a:endParaRPr lang="en-CA" sz="2800" b="1" kern="100" dirty="0">
              <a:solidFill>
                <a:schemeClr val="tx1"/>
              </a:solidFill>
              <a:latin typeface="Calibri"/>
              <a:ea typeface="DengXian"/>
              <a:cs typeface="Times New Roman"/>
            </a:endParaRPr>
          </a:p>
          <a:p>
            <a:pPr marL="0" indent="682625">
              <a:spcBef>
                <a:spcPts val="0"/>
              </a:spcBef>
              <a:spcAft>
                <a:spcPts val="0"/>
              </a:spcAft>
              <a:buNone/>
            </a:pPr>
            <a:r>
              <a:rPr lang="zh-CN" altLang="en-US" sz="2800" b="1" dirty="0">
                <a:solidFill>
                  <a:schemeClr val="tx1"/>
                </a:solidFill>
                <a:ea typeface="DengXian"/>
                <a:cs typeface="Times New Roman"/>
              </a:rPr>
              <a:t>然而，花园也需要园丁的工作，因为花园自己不会割草、除草、建筑篱笆，修建果树。</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en-US" sz="4000" b="1" kern="100" dirty="0">
                <a:solidFill>
                  <a:srgbClr val="FF0000"/>
                </a:solidFill>
                <a:latin typeface="DengXian" panose="02010600030101010101" pitchFamily="2" charset="-122"/>
                <a:ea typeface="DengXian" panose="02010600030101010101" pitchFamily="2" charset="-122"/>
                <a:cs typeface="Times New Roman"/>
              </a:rPr>
              <a:t>        (</a:t>
            </a:r>
            <a:r>
              <a:rPr lang="zh-CN" altLang="en-US" sz="4000" b="1" kern="100" dirty="0">
                <a:solidFill>
                  <a:srgbClr val="FF0000"/>
                </a:solidFill>
                <a:latin typeface="DengXian" panose="02010600030101010101" pitchFamily="2" charset="-122"/>
                <a:ea typeface="DengXian" panose="02010600030101010101" pitchFamily="2" charset="-122"/>
                <a:cs typeface="Times New Roman"/>
              </a:rPr>
              <a:t>一</a:t>
            </a:r>
            <a:r>
              <a:rPr lang="en-US" sz="4000" b="1" kern="100" dirty="0">
                <a:solidFill>
                  <a:srgbClr val="FF0000"/>
                </a:solidFill>
                <a:latin typeface="DengXian" panose="02010600030101010101" pitchFamily="2" charset="-122"/>
                <a:ea typeface="DengXian" panose="02010600030101010101" pitchFamily="2" charset="-122"/>
                <a:cs typeface="Times New Roman"/>
              </a:rPr>
              <a:t>) </a:t>
            </a:r>
            <a:r>
              <a:rPr lang="zh-CN" altLang="en-US" sz="4000" b="1" kern="100" dirty="0">
                <a:solidFill>
                  <a:srgbClr val="FF0000"/>
                </a:solidFill>
                <a:latin typeface="DengXian" panose="02010600030101010101" pitchFamily="2" charset="-122"/>
                <a:ea typeface="DengXian" panose="02010600030101010101" pitchFamily="2" charset="-122"/>
                <a:cs typeface="Times New Roman"/>
              </a:rPr>
              <a:t>属灵之爱</a:t>
            </a:r>
            <a:endParaRPr lang="en-CA" sz="4000" b="1" kern="100" dirty="0">
              <a:solidFill>
                <a:srgbClr val="FF0000"/>
              </a:solidFill>
              <a:latin typeface="DengXian" panose="02010600030101010101" pitchFamily="2" charset="-122"/>
              <a:ea typeface="DengXian" panose="02010600030101010101" pitchFamily="2" charset="-122"/>
              <a:cs typeface="Times New Roman"/>
            </a:endParaRPr>
          </a:p>
          <a:p>
            <a:pPr marL="0" marR="0" indent="914400">
              <a:lnSpc>
                <a:spcPct val="107000"/>
              </a:lnSpc>
              <a:spcBef>
                <a:spcPts val="600"/>
              </a:spcBef>
              <a:spcAft>
                <a:spcPts val="600"/>
              </a:spcAft>
              <a:buNone/>
            </a:pPr>
            <a:r>
              <a:rPr lang="zh-CN" altLang="en-US" sz="4000" b="1" kern="100" dirty="0">
                <a:solidFill>
                  <a:schemeClr val="tx1"/>
                </a:solidFill>
                <a:latin typeface="DengXian" panose="02010600030101010101" pitchFamily="2" charset="-122"/>
                <a:ea typeface="DengXian" panose="02010600030101010101" pitchFamily="2" charset="-122"/>
                <a:cs typeface="Times New Roman"/>
              </a:rPr>
              <a:t>首先我们定义属灵之爱是神的大爱在人身上的体现。根据这个定义，属灵之爱通常又称作属天之爱，超自然之爱，神圣之爱。</a:t>
            </a:r>
            <a:endParaRPr lang="en-CA" sz="4000" b="1" kern="100" dirty="0">
              <a:solidFill>
                <a:schemeClr val="tx1"/>
              </a:solidFill>
              <a:latin typeface="DengXian" panose="02010600030101010101" pitchFamily="2" charset="-122"/>
              <a:ea typeface="DengXian" panose="02010600030101010101" pitchFamily="2" charset="-122"/>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4107587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还有一点值得注意的是，有人将属灵之爱与三种自然之爱</a:t>
            </a:r>
            <a:r>
              <a:rPr lang="en-US" altLang="zh-CN" sz="3600" b="1" kern="100" dirty="0">
                <a:solidFill>
                  <a:schemeClr val="tx1"/>
                </a:solidFill>
                <a:latin typeface="Calibri"/>
                <a:ea typeface="DengXian"/>
                <a:cs typeface="Times New Roman"/>
              </a:rPr>
              <a:t>——</a:t>
            </a:r>
            <a:r>
              <a:rPr lang="zh-CN" altLang="en-US" sz="3600" b="1" kern="100" dirty="0">
                <a:solidFill>
                  <a:schemeClr val="tx1"/>
                </a:solidFill>
                <a:latin typeface="Calibri"/>
                <a:ea typeface="DengXian"/>
                <a:cs typeface="Times New Roman"/>
              </a:rPr>
              <a:t>亲爱、情爱和友爱</a:t>
            </a:r>
            <a:r>
              <a:rPr lang="en-US" altLang="zh-CN" sz="3600" b="1" kern="100" dirty="0">
                <a:solidFill>
                  <a:schemeClr val="tx1"/>
                </a:solidFill>
                <a:latin typeface="Calibri"/>
                <a:ea typeface="DengXian"/>
                <a:cs typeface="Times New Roman"/>
              </a:rPr>
              <a:t>——</a:t>
            </a:r>
            <a:r>
              <a:rPr lang="zh-CN" altLang="en-US" sz="3600" b="1" kern="100" dirty="0">
                <a:solidFill>
                  <a:schemeClr val="tx1"/>
                </a:solidFill>
                <a:latin typeface="Calibri"/>
                <a:ea typeface="DengXian"/>
                <a:cs typeface="Times New Roman"/>
              </a:rPr>
              <a:t>形成对照，称之为第四种爱。</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我们认为这不太合适，应该将属灵之爱称作第二种爱，与自然之爱形成对照。</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在圣经中，属灵之爱有三种不同的表述：</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sz="3200" b="1" kern="100" dirty="0">
                <a:solidFill>
                  <a:schemeClr val="tx1"/>
                </a:solidFill>
                <a:latin typeface="DengXian"/>
                <a:ea typeface="DengXian"/>
                <a:cs typeface="Times New Roman"/>
              </a:rPr>
              <a:t>       </a:t>
            </a:r>
            <a:r>
              <a:rPr lang="en-US" sz="3200" b="1" kern="100" dirty="0">
                <a:solidFill>
                  <a:srgbClr val="2E24FC"/>
                </a:solidFill>
                <a:latin typeface="DengXian"/>
                <a:ea typeface="DengXian"/>
                <a:cs typeface="Times New Roman"/>
              </a:rPr>
              <a:t>1</a:t>
            </a:r>
            <a:r>
              <a:rPr lang="zh-CN" altLang="en-US" sz="3200" b="1" kern="100" dirty="0">
                <a:solidFill>
                  <a:srgbClr val="2E24FC"/>
                </a:solidFill>
                <a:latin typeface="Calibri"/>
                <a:ea typeface="DengXian"/>
                <a:cs typeface="Times New Roman"/>
              </a:rPr>
              <a:t>、属灵之爱的文字表述：爱篇</a:t>
            </a:r>
            <a:endParaRPr lang="en-CA" sz="3200" b="1" kern="100" dirty="0">
              <a:solidFill>
                <a:srgbClr val="2E24FC"/>
              </a:solidFill>
              <a:latin typeface="Calibri"/>
              <a:ea typeface="DengXian"/>
              <a:cs typeface="Times New Roman"/>
            </a:endParaRPr>
          </a:p>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林前十三</a:t>
            </a:r>
            <a:r>
              <a:rPr lang="en-US" sz="3200" b="1" kern="100" dirty="0">
                <a:solidFill>
                  <a:schemeClr val="tx1"/>
                </a:solidFill>
                <a:latin typeface="DengXian"/>
                <a:ea typeface="DengXian"/>
                <a:cs typeface="Times New Roman"/>
              </a:rPr>
              <a:t>4-8</a:t>
            </a:r>
            <a:r>
              <a:rPr lang="zh-CN" altLang="en-US" sz="3200" b="1" kern="100" dirty="0">
                <a:solidFill>
                  <a:schemeClr val="tx1"/>
                </a:solidFill>
                <a:latin typeface="Calibri"/>
                <a:ea typeface="DengXian"/>
                <a:cs typeface="Times New Roman"/>
              </a:rPr>
              <a:t>上：</a:t>
            </a:r>
            <a:r>
              <a:rPr lang="zh-CN" altLang="en-US" sz="3200" b="1" kern="100" dirty="0">
                <a:solidFill>
                  <a:srgbClr val="FF0000"/>
                </a:solidFill>
                <a:latin typeface="Calibri"/>
                <a:ea typeface="KaiTi"/>
                <a:cs typeface="Times New Roman"/>
              </a:rPr>
              <a:t>“爱是恒久忍耐、又有恩慈；爱是不嫉妒；爱是不自夸、不张狂，不作害羞的事，不求自己的益处，不轻易发怒，不计算人的恶，不喜欢不义，只喜欢真理；凡事包容、凡事相应，凡事盼望，凡事忍耐。爱是永不止息。”</a:t>
            </a:r>
            <a:endParaRPr lang="en-CA" sz="3200" kern="100" dirty="0">
              <a:solidFill>
                <a:srgbClr val="FF0000"/>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600"/>
              </a:spcAft>
              <a:buNone/>
            </a:pPr>
            <a:r>
              <a:rPr lang="en-US" sz="3200" kern="100" dirty="0">
                <a:solidFill>
                  <a:schemeClr val="tx1"/>
                </a:solidFill>
                <a:latin typeface="DengXian"/>
                <a:ea typeface="DengXian"/>
                <a:cs typeface="Times New Roman"/>
              </a:rPr>
              <a:t>	</a:t>
            </a:r>
            <a:r>
              <a:rPr lang="en-US" sz="3200" b="1" kern="100" dirty="0">
                <a:solidFill>
                  <a:srgbClr val="2E24FC"/>
                </a:solidFill>
                <a:latin typeface="DengXian"/>
                <a:ea typeface="DengXian"/>
                <a:cs typeface="Times New Roman"/>
              </a:rPr>
              <a:t>2</a:t>
            </a:r>
            <a:r>
              <a:rPr lang="zh-CN" altLang="en-US" sz="3200" b="1" kern="100" dirty="0">
                <a:solidFill>
                  <a:srgbClr val="2E24FC"/>
                </a:solidFill>
                <a:latin typeface="Calibri"/>
                <a:ea typeface="DengXian"/>
                <a:cs typeface="Times New Roman"/>
              </a:rPr>
              <a:t>、属灵之爱的化身</a:t>
            </a:r>
            <a:r>
              <a:rPr lang="en-US" altLang="zh-CN" sz="3200" b="1" kern="100" dirty="0">
                <a:solidFill>
                  <a:srgbClr val="2E24FC"/>
                </a:solidFill>
                <a:latin typeface="Calibri"/>
                <a:ea typeface="DengXian"/>
                <a:cs typeface="Times New Roman"/>
              </a:rPr>
              <a:t>——</a:t>
            </a:r>
            <a:r>
              <a:rPr lang="zh-CN" altLang="en-US" sz="3200" b="1" kern="100" dirty="0">
                <a:solidFill>
                  <a:srgbClr val="2E24FC"/>
                </a:solidFill>
                <a:latin typeface="Calibri"/>
                <a:ea typeface="DengXian"/>
                <a:cs typeface="Times New Roman"/>
              </a:rPr>
              <a:t>耶稣基督</a:t>
            </a:r>
            <a:endParaRPr lang="en-CA" sz="3200" b="1" kern="100" dirty="0">
              <a:solidFill>
                <a:srgbClr val="2E24FC"/>
              </a:solidFill>
              <a:latin typeface="Calibri"/>
              <a:ea typeface="DengXian"/>
              <a:cs typeface="Times New Roman"/>
            </a:endParaRPr>
          </a:p>
          <a:p>
            <a:pPr marL="0" marR="0" indent="0">
              <a:spcBef>
                <a:spcPts val="600"/>
              </a:spcBef>
              <a:spcAft>
                <a:spcPts val="600"/>
              </a:spcAft>
              <a:buNone/>
            </a:pPr>
            <a:r>
              <a:rPr lang="en-US" altLang="zh-CN" sz="3200" kern="100" dirty="0">
                <a:solidFill>
                  <a:schemeClr val="tx1"/>
                </a:solidFill>
                <a:latin typeface="KaiTi" panose="02010609060101010101" pitchFamily="49" charset="-122"/>
                <a:ea typeface="KaiTi" panose="02010609060101010101" pitchFamily="49" charset="-122"/>
                <a:cs typeface="Times New Roman"/>
              </a:rPr>
              <a:t>	</a:t>
            </a:r>
            <a:r>
              <a:rPr lang="zh-CN" altLang="en-US" sz="3200" kern="100" dirty="0">
                <a:solidFill>
                  <a:schemeClr val="tx1"/>
                </a:solidFill>
                <a:latin typeface="KaiTi" panose="02010609060101010101" pitchFamily="49" charset="-122"/>
                <a:ea typeface="KaiTi" panose="02010609060101010101" pitchFamily="49" charset="-122"/>
                <a:cs typeface="Times New Roman"/>
              </a:rPr>
              <a:t>罗五</a:t>
            </a:r>
            <a:r>
              <a:rPr lang="en-US" sz="3200" kern="100" dirty="0">
                <a:solidFill>
                  <a:schemeClr val="tx1"/>
                </a:solidFill>
                <a:latin typeface="KaiTi" panose="02010609060101010101" pitchFamily="49" charset="-122"/>
                <a:ea typeface="KaiTi" panose="02010609060101010101" pitchFamily="49" charset="-122"/>
                <a:cs typeface="Times New Roman"/>
              </a:rPr>
              <a:t>8</a:t>
            </a:r>
            <a:r>
              <a:rPr lang="zh-CN" altLang="en-US" sz="3200" kern="100" dirty="0">
                <a:solidFill>
                  <a:schemeClr val="tx1"/>
                </a:solidFill>
                <a:latin typeface="KaiTi" panose="02010609060101010101" pitchFamily="49" charset="-122"/>
                <a:ea typeface="KaiTi" panose="02010609060101010101" pitchFamily="49" charset="-122"/>
                <a:cs typeface="Times New Roman"/>
              </a:rPr>
              <a:t>：</a:t>
            </a:r>
            <a:r>
              <a:rPr lang="zh-CN" altLang="en-US" sz="3200" b="1" kern="100" dirty="0">
                <a:solidFill>
                  <a:srgbClr val="FF0000"/>
                </a:solidFill>
                <a:latin typeface="Calibri"/>
                <a:ea typeface="KaiTi"/>
                <a:cs typeface="Times New Roman"/>
              </a:rPr>
              <a:t>“唯有基督在我们还作罪人的时候为我们死，神的爱就在此向我们显明了。”</a:t>
            </a:r>
            <a:endParaRPr lang="en-CA" sz="3200" kern="100" dirty="0">
              <a:solidFill>
                <a:srgbClr val="FF0000"/>
              </a:solidFill>
              <a:latin typeface="Calibri"/>
              <a:ea typeface="DengXian"/>
              <a:cs typeface="Times New Roman"/>
            </a:endParaRPr>
          </a:p>
          <a:p>
            <a:pPr marL="0" marR="0" indent="0">
              <a:spcBef>
                <a:spcPts val="600"/>
              </a:spcBef>
              <a:spcAft>
                <a:spcPts val="600"/>
              </a:spcAft>
              <a:buNone/>
            </a:pPr>
            <a:r>
              <a:rPr lang="en-US" altLang="zh-CN" sz="3200" b="1" kern="100" dirty="0">
                <a:solidFill>
                  <a:schemeClr val="tx1"/>
                </a:solidFill>
                <a:latin typeface="Calibri"/>
                <a:ea typeface="KaiTi"/>
                <a:cs typeface="Times New Roman"/>
              </a:rPr>
              <a:t>	</a:t>
            </a:r>
            <a:r>
              <a:rPr lang="zh-CN" altLang="en-US" sz="3200" b="1" kern="100" dirty="0">
                <a:solidFill>
                  <a:schemeClr val="tx1"/>
                </a:solidFill>
                <a:latin typeface="Calibri"/>
                <a:ea typeface="KaiTi"/>
                <a:cs typeface="Times New Roman"/>
              </a:rPr>
              <a:t>约壹四</a:t>
            </a:r>
            <a:r>
              <a:rPr lang="en-US" sz="3200" b="1" kern="100" dirty="0">
                <a:solidFill>
                  <a:schemeClr val="tx1"/>
                </a:solidFill>
                <a:latin typeface="KaiTi"/>
                <a:ea typeface="DengXian"/>
                <a:cs typeface="Times New Roman"/>
              </a:rPr>
              <a:t>9</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“神差祂独生子到世间来，使我们籍着祂得生，神爱我们的心就在此显明了。”</a:t>
            </a:r>
            <a:endParaRPr lang="en-CA" sz="3200" kern="100" dirty="0">
              <a:solidFill>
                <a:srgbClr val="FF0000"/>
              </a:solidFill>
              <a:latin typeface="Calibri"/>
              <a:ea typeface="DengXian"/>
              <a:cs typeface="Times New Roman"/>
            </a:endParaRPr>
          </a:p>
          <a:p>
            <a:pPr marL="0" marR="0" indent="0">
              <a:spcBef>
                <a:spcPts val="600"/>
              </a:spcBef>
              <a:spcAft>
                <a:spcPts val="600"/>
              </a:spcAft>
              <a:buNone/>
            </a:pPr>
            <a:r>
              <a:rPr lang="en-US" altLang="zh-CN" sz="3200" b="1" kern="100" dirty="0">
                <a:solidFill>
                  <a:schemeClr val="tx1"/>
                </a:solidFill>
                <a:latin typeface="Calibri"/>
                <a:ea typeface="KaiTi"/>
                <a:cs typeface="Times New Roman"/>
              </a:rPr>
              <a:t>	</a:t>
            </a:r>
            <a:r>
              <a:rPr lang="zh-CN" altLang="en-US" sz="3200" b="1" kern="100" dirty="0">
                <a:solidFill>
                  <a:schemeClr val="tx1"/>
                </a:solidFill>
                <a:latin typeface="Calibri"/>
                <a:ea typeface="KaiTi"/>
                <a:cs typeface="Times New Roman"/>
              </a:rPr>
              <a:t>约一</a:t>
            </a:r>
            <a:r>
              <a:rPr lang="en-US" sz="3200" b="1" kern="100" dirty="0">
                <a:solidFill>
                  <a:schemeClr val="tx1"/>
                </a:solidFill>
                <a:latin typeface="KaiTi"/>
                <a:ea typeface="DengXian"/>
                <a:cs typeface="Times New Roman"/>
              </a:rPr>
              <a:t>18</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“从来没有人看见神，唯有在父怀里的独生子将祂表明出来。”</a:t>
            </a:r>
            <a:endParaRPr lang="en-CA" sz="3200" kern="100" dirty="0">
              <a:solidFill>
                <a:srgbClr val="FF0000"/>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0"/>
              </a:spcAft>
              <a:buNone/>
            </a:pPr>
            <a:r>
              <a:rPr lang="en-US" sz="3000" kern="100" dirty="0">
                <a:solidFill>
                  <a:schemeClr val="tx1"/>
                </a:solidFill>
                <a:latin typeface="DengXian"/>
                <a:ea typeface="DengXian"/>
                <a:cs typeface="Times New Roman"/>
              </a:rPr>
              <a:t>	</a:t>
            </a:r>
            <a:r>
              <a:rPr lang="en-US" sz="3000" b="1" kern="100" dirty="0">
                <a:solidFill>
                  <a:srgbClr val="2E24FC"/>
                </a:solidFill>
                <a:latin typeface="DengXian"/>
                <a:ea typeface="DengXian"/>
                <a:cs typeface="Times New Roman"/>
              </a:rPr>
              <a:t>3</a:t>
            </a:r>
            <a:r>
              <a:rPr lang="zh-CN" altLang="en-US" sz="3000" b="1" kern="100" dirty="0">
                <a:solidFill>
                  <a:srgbClr val="2E24FC"/>
                </a:solidFill>
                <a:latin typeface="Calibri"/>
                <a:ea typeface="DengXian"/>
                <a:cs typeface="Times New Roman"/>
              </a:rPr>
              <a:t>、属灵之爱的群体</a:t>
            </a:r>
            <a:r>
              <a:rPr lang="en-US" altLang="zh-CN" sz="3000" b="1" kern="100" dirty="0">
                <a:solidFill>
                  <a:srgbClr val="2E24FC"/>
                </a:solidFill>
                <a:latin typeface="Calibri"/>
                <a:ea typeface="DengXian"/>
                <a:cs typeface="Times New Roman"/>
              </a:rPr>
              <a:t>——</a:t>
            </a:r>
            <a:r>
              <a:rPr lang="zh-CN" altLang="en-US" sz="3000" b="1" kern="100" dirty="0">
                <a:solidFill>
                  <a:srgbClr val="2E24FC"/>
                </a:solidFill>
                <a:latin typeface="Calibri"/>
                <a:ea typeface="DengXian"/>
                <a:cs typeface="Times New Roman"/>
              </a:rPr>
              <a:t>基督的身体</a:t>
            </a:r>
            <a:endParaRPr lang="en-CA" sz="3000" b="1" kern="100" dirty="0">
              <a:solidFill>
                <a:srgbClr val="2E24FC"/>
              </a:solidFill>
              <a:latin typeface="Calibri"/>
              <a:ea typeface="DengXian"/>
              <a:cs typeface="Times New Roman"/>
            </a:endParaRPr>
          </a:p>
          <a:p>
            <a:pPr marL="0" marR="0" indent="0">
              <a:spcBef>
                <a:spcPts val="600"/>
              </a:spcBef>
              <a:spcAft>
                <a:spcPts val="0"/>
              </a:spcAft>
              <a:buNone/>
            </a:pPr>
            <a:r>
              <a:rPr lang="en-US" altLang="zh-CN" sz="3000" b="1" kern="100" dirty="0">
                <a:solidFill>
                  <a:schemeClr val="tx1"/>
                </a:solidFill>
                <a:latin typeface="Calibri"/>
                <a:ea typeface="KaiTi"/>
                <a:cs typeface="Times New Roman"/>
              </a:rPr>
              <a:t>	</a:t>
            </a:r>
            <a:r>
              <a:rPr lang="zh-CN" altLang="en-US" sz="3000" b="1" kern="100" dirty="0">
                <a:solidFill>
                  <a:schemeClr val="tx1"/>
                </a:solidFill>
                <a:latin typeface="Calibri"/>
                <a:ea typeface="KaiTi"/>
                <a:cs typeface="Times New Roman"/>
              </a:rPr>
              <a:t>约十三</a:t>
            </a:r>
            <a:r>
              <a:rPr lang="en-US" sz="3000" b="1" kern="100" dirty="0">
                <a:solidFill>
                  <a:schemeClr val="tx1"/>
                </a:solidFill>
                <a:latin typeface="KaiTi"/>
                <a:ea typeface="DengXian"/>
                <a:cs typeface="Times New Roman"/>
              </a:rPr>
              <a:t>34-35</a:t>
            </a:r>
            <a:r>
              <a:rPr lang="zh-CN" altLang="en-US" sz="3000" b="1" kern="100" dirty="0">
                <a:solidFill>
                  <a:schemeClr val="tx1"/>
                </a:solidFill>
                <a:latin typeface="Calibri"/>
                <a:ea typeface="KaiTi"/>
                <a:cs typeface="Times New Roman"/>
              </a:rPr>
              <a:t>：</a:t>
            </a:r>
            <a:r>
              <a:rPr lang="zh-CN" altLang="en-US" sz="3000" b="1" kern="100" dirty="0">
                <a:solidFill>
                  <a:srgbClr val="FF0000"/>
                </a:solidFill>
                <a:latin typeface="Calibri"/>
                <a:ea typeface="KaiTi"/>
                <a:cs typeface="Times New Roman"/>
              </a:rPr>
              <a:t>“我赐给你们一条新命令，乃是叫你们彼此相爱；我怎样爱你们，你们也要怎样相爱。你们若有彼此相爱的心，众人就因此认出你们是我的门徒了。”</a:t>
            </a:r>
            <a:endParaRPr lang="en-CA" sz="3000" kern="100" dirty="0">
              <a:solidFill>
                <a:srgbClr val="FF0000"/>
              </a:solidFill>
              <a:latin typeface="Calibri"/>
              <a:ea typeface="DengXian"/>
              <a:cs typeface="Times New Roman"/>
            </a:endParaRPr>
          </a:p>
          <a:p>
            <a:pPr marL="0" marR="0" indent="798513">
              <a:spcBef>
                <a:spcPts val="600"/>
              </a:spcBef>
              <a:spcAft>
                <a:spcPts val="0"/>
              </a:spcAft>
              <a:buNone/>
            </a:pPr>
            <a:r>
              <a:rPr lang="zh-CN" altLang="en-US" sz="3000" b="1" kern="100" dirty="0">
                <a:solidFill>
                  <a:schemeClr val="tx1"/>
                </a:solidFill>
                <a:latin typeface="Calibri"/>
                <a:ea typeface="DengXian"/>
                <a:cs typeface="Times New Roman"/>
              </a:rPr>
              <a:t>耶稣的门徒构成了教会</a:t>
            </a:r>
            <a:r>
              <a:rPr lang="en-US" altLang="zh-CN" sz="3000" b="1" kern="100" dirty="0">
                <a:solidFill>
                  <a:schemeClr val="tx1"/>
                </a:solidFill>
                <a:latin typeface="Calibri"/>
                <a:ea typeface="DengXian"/>
                <a:cs typeface="Times New Roman"/>
              </a:rPr>
              <a:t>——</a:t>
            </a:r>
            <a:r>
              <a:rPr lang="zh-CN" altLang="en-US" sz="3000" b="1" kern="100" dirty="0">
                <a:solidFill>
                  <a:schemeClr val="tx1"/>
                </a:solidFill>
                <a:latin typeface="Calibri"/>
                <a:ea typeface="DengXian"/>
                <a:cs typeface="Times New Roman"/>
              </a:rPr>
              <a:t>基督的身体，这身体的标志就是彼此相爱，所以基督的身体就是属灵之爱的群体，这个群体就是神的家，也是门徒的家。</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（二）学习爱</a:t>
            </a:r>
            <a:r>
              <a:rPr lang="en-US" altLang="zh-CN"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DengXian"/>
                <a:cs typeface="Times New Roman"/>
              </a:rPr>
              <a:t>让自然之爱转化为属灵之爱</a:t>
            </a:r>
            <a:endParaRPr lang="en-CA" sz="3200" b="1" kern="100" dirty="0">
              <a:solidFill>
                <a:srgbClr val="FF0000"/>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我们一旦允许上帝进驻我们心中，祂就会在我们心中作工，将我们的自然之爱转化为属灵之爱。</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在这个过程中，有时候你也许要以属灵之爱取代自然之爱</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被迫牺牲自己的爱情。在这种情况下，弃绝的过程虽然痛苦，却不难理解。</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E1F527AC-E71D-8038-DA39-229FB3EC9CA5}"/>
              </a:ext>
            </a:extLst>
          </p:cNvPr>
          <p:cNvSpPr>
            <a:spLocks noGrp="1"/>
          </p:cNvSpPr>
          <p:nvPr>
            <p:ph idx="1"/>
          </p:nvPr>
        </p:nvSpPr>
        <p:spPr>
          <a:xfrm>
            <a:off x="0" y="1200150"/>
            <a:ext cx="9067800" cy="3943349"/>
          </a:xfrm>
        </p:spPr>
        <p:txBody>
          <a:bodyPr/>
          <a:lstStyle/>
          <a:p>
            <a:pPr marL="0" indent="0">
              <a:buNone/>
            </a:pPr>
            <a:r>
              <a:rPr lang="en-US" altLang="zh-CN" sz="3600" b="1" dirty="0">
                <a:solidFill>
                  <a:srgbClr val="FF0000"/>
                </a:solidFill>
                <a:latin typeface="DengXian" panose="02010600030101010101" pitchFamily="2" charset="-122"/>
                <a:ea typeface="DengXian" panose="02010600030101010101" pitchFamily="2" charset="-122"/>
              </a:rPr>
              <a:t>	</a:t>
            </a:r>
            <a:r>
              <a:rPr lang="zh-CN" altLang="en-US" sz="3600" b="1" dirty="0">
                <a:solidFill>
                  <a:srgbClr val="FF0000"/>
                </a:solidFill>
                <a:latin typeface="DengXian" panose="02010600030101010101" pitchFamily="2" charset="-122"/>
                <a:ea typeface="DengXian" panose="02010600030101010101" pitchFamily="2" charset="-122"/>
              </a:rPr>
              <a:t>“学习爱”是“行道”的目标与焦点，“行道”是   “学习爱”的过程与途径。</a:t>
            </a:r>
            <a:endParaRPr lang="en-US" altLang="zh-CN" sz="3600" b="1" dirty="0">
              <a:solidFill>
                <a:srgbClr val="FF0000"/>
              </a:solidFill>
              <a:latin typeface="DengXian" panose="02010600030101010101" pitchFamily="2" charset="-122"/>
              <a:ea typeface="DengXian" panose="02010600030101010101" pitchFamily="2" charset="-122"/>
            </a:endParaRPr>
          </a:p>
          <a:p>
            <a:pPr marL="0" indent="0">
              <a:buNone/>
            </a:pPr>
            <a:r>
              <a:rPr lang="en-US" altLang="zh-CN" sz="3600" b="1" dirty="0">
                <a:solidFill>
                  <a:srgbClr val="FF0000"/>
                </a:solidFill>
                <a:latin typeface="DengXian" panose="02010600030101010101" pitchFamily="2" charset="-122"/>
                <a:ea typeface="DengXian" panose="02010600030101010101" pitchFamily="2" charset="-122"/>
              </a:rPr>
              <a:t>	</a:t>
            </a:r>
            <a:r>
              <a:rPr lang="zh-CN" altLang="en-US" sz="3600" b="1" dirty="0">
                <a:solidFill>
                  <a:schemeClr val="tx1"/>
                </a:solidFill>
                <a:latin typeface="DengXian" panose="02010600030101010101" pitchFamily="2" charset="-122"/>
                <a:ea typeface="DengXian" panose="02010600030101010101" pitchFamily="2" charset="-122"/>
              </a:rPr>
              <a:t>所以，耶稣将律法的道理总结为三大爱的诫命：</a:t>
            </a:r>
            <a:endParaRPr lang="en-US" altLang="zh-CN" sz="36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600" b="1" dirty="0">
                <a:solidFill>
                  <a:srgbClr val="FF0000"/>
                </a:solidFill>
                <a:latin typeface="DengXian" panose="02010600030101010101" pitchFamily="2" charset="-122"/>
                <a:ea typeface="DengXian" panose="02010600030101010101" pitchFamily="2" charset="-122"/>
              </a:rPr>
              <a:t>	</a:t>
            </a:r>
            <a:r>
              <a:rPr lang="zh-CN" altLang="en-US" sz="3600" b="1" dirty="0">
                <a:solidFill>
                  <a:srgbClr val="FF0000"/>
                </a:solidFill>
                <a:latin typeface="DengXian" panose="02010600030101010101" pitchFamily="2" charset="-122"/>
                <a:ea typeface="DengXian" panose="02010600030101010101" pitchFamily="2" charset="-122"/>
              </a:rPr>
              <a:t>大诫命（爱神）、新命令（爱家人）和大使命（爱灵魂）。</a:t>
            </a:r>
            <a:endParaRPr lang="en-US" sz="3600" b="1" dirty="0">
              <a:solidFill>
                <a:srgbClr val="FF0000"/>
              </a:solidFill>
              <a:latin typeface="DengXian" panose="02010600030101010101" pitchFamily="2" charset="-122"/>
              <a:ea typeface="DengXian" panose="02010600030101010101" pitchFamily="2" charset="-122"/>
            </a:endParaRPr>
          </a:p>
          <a:p>
            <a:pPr marL="0" indent="0">
              <a:buNone/>
            </a:pPr>
            <a:endParaRPr lang="en-US" sz="3600" dirty="0"/>
          </a:p>
        </p:txBody>
      </p:sp>
      <p:sp>
        <p:nvSpPr>
          <p:cNvPr id="4" name="灯片编号占位符 3">
            <a:extLst>
              <a:ext uri="{FF2B5EF4-FFF2-40B4-BE49-F238E27FC236}">
                <a16:creationId xmlns="" xmlns:a16="http://schemas.microsoft.com/office/drawing/2014/main"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1034693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en-US" sz="3200" kern="100" dirty="0">
                <a:solidFill>
                  <a:schemeClr val="tx1"/>
                </a:solidFill>
                <a:latin typeface="DengXian"/>
                <a:ea typeface="DengXian"/>
                <a:cs typeface="Times New Roman"/>
              </a:rPr>
              <a:t>       </a:t>
            </a:r>
            <a:r>
              <a:rPr lang="en-US" sz="3200" b="1" kern="100" dirty="0">
                <a:solidFill>
                  <a:srgbClr val="FF0000"/>
                </a:solidFill>
                <a:latin typeface="DengXian"/>
                <a:ea typeface="DengXian"/>
                <a:cs typeface="Times New Roman"/>
              </a:rPr>
              <a:t>1</a:t>
            </a:r>
            <a:r>
              <a:rPr lang="zh-CN" altLang="en-US" sz="3200" b="1" kern="100" dirty="0">
                <a:solidFill>
                  <a:srgbClr val="FF0000"/>
                </a:solidFill>
                <a:latin typeface="Calibri"/>
                <a:ea typeface="DengXian"/>
                <a:cs typeface="Times New Roman"/>
              </a:rPr>
              <a:t>、自然之爱应召充当属灵之爱的形式</a:t>
            </a:r>
            <a:endParaRPr lang="en-CA" sz="3200" b="1" kern="100" dirty="0">
              <a:solidFill>
                <a:srgbClr val="FF0000"/>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然而，更通常的情形、也是我们更容易忽略的情形是：自然之爱应召充当属灵之爱的形式。</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或者说：以自然之爱为形式，以属灵之爱为内容；以自然之爱为肉身，以属灵之爱为灵魂。</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这是道成肉身的回声或韵律。这是创造与救赎的高度统一。这是灵与肉的完美结合。</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不是自然之爱与属灵之爱的截然二分，也不是自然之爱与属灵之爱的彼此对立。</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属灵之爱不是退化为纯粹的自然之爱，而是将自然之爱转化和提升为属灵之爱。</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这种转化和提升过程不是自动和自然发生的，而是刻意为之的，且在此生中无法完全，却意义非凡，它是道成肉身的延申，是上帝的生命在人际处境下的呈现。</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en-US" sz="3000" kern="100" dirty="0">
                <a:solidFill>
                  <a:schemeClr val="tx1"/>
                </a:solidFill>
                <a:latin typeface="DengXian"/>
                <a:ea typeface="DengXian"/>
                <a:cs typeface="Times New Roman"/>
              </a:rPr>
              <a:t>	</a:t>
            </a:r>
            <a:r>
              <a:rPr lang="en-US" sz="3000" b="1" kern="100" dirty="0">
                <a:solidFill>
                  <a:schemeClr val="tx1"/>
                </a:solidFill>
                <a:latin typeface="DengXian"/>
                <a:ea typeface="DengXian"/>
                <a:cs typeface="Times New Roman"/>
              </a:rPr>
              <a:t>2</a:t>
            </a:r>
            <a:r>
              <a:rPr lang="zh-CN" altLang="en-US" sz="3000" b="1" kern="100" dirty="0">
                <a:solidFill>
                  <a:schemeClr val="tx1"/>
                </a:solidFill>
                <a:latin typeface="Calibri"/>
                <a:ea typeface="DengXian"/>
                <a:cs typeface="Times New Roman"/>
              </a:rPr>
              <a:t>、转变的必然性</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altLang="zh-CN" sz="3000" b="1" kern="100" dirty="0">
                <a:solidFill>
                  <a:schemeClr val="tx1"/>
                </a:solidFill>
                <a:latin typeface="Calibri"/>
                <a:ea typeface="DengXian"/>
                <a:cs typeface="Times New Roman"/>
              </a:rPr>
              <a:t>       </a:t>
            </a:r>
            <a:r>
              <a:rPr lang="zh-CN" altLang="en-US" sz="3000" b="1" kern="100" dirty="0">
                <a:solidFill>
                  <a:schemeClr val="tx1"/>
                </a:solidFill>
                <a:latin typeface="Calibri"/>
                <a:ea typeface="DengXian"/>
                <a:cs typeface="Times New Roman"/>
              </a:rPr>
              <a:t>林前十五</a:t>
            </a:r>
            <a:r>
              <a:rPr lang="en-US" sz="3000" b="1" kern="100" dirty="0">
                <a:solidFill>
                  <a:schemeClr val="tx1"/>
                </a:solidFill>
                <a:latin typeface="DengXian"/>
                <a:ea typeface="DengXian"/>
                <a:cs typeface="Times New Roman"/>
              </a:rPr>
              <a:t>50</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“弟兄们，我告诉你们说，血肉之体不能承受神的国；必朽坏的不能承受不朽坏的。”</a:t>
            </a:r>
            <a:endParaRPr lang="en-CA" sz="3000" b="1" kern="100" dirty="0">
              <a:solidFill>
                <a:srgbClr val="FF0000"/>
              </a:solidFill>
              <a:latin typeface="Calibri"/>
              <a:ea typeface="DengXian"/>
              <a:cs typeface="Times New Roman"/>
            </a:endParaRPr>
          </a:p>
          <a:p>
            <a:pPr marL="0" marR="0" indent="798513">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自然之爱转变成属灵之爱虽然绝不容易，但我们必须作这种转变，这个原则是不可更改的。</a:t>
            </a:r>
            <a:endParaRPr lang="en-CA" sz="30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这种转变势在必行，至少，自然之爱若想进入天国，必须作这种转变。</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1363">
              <a:spcBef>
                <a:spcPts val="600"/>
              </a:spcBef>
              <a:spcAft>
                <a:spcPts val="0"/>
              </a:spcAft>
              <a:buNone/>
            </a:pPr>
            <a:r>
              <a:rPr lang="zh-CN" altLang="en-US" sz="2800" b="1" kern="100" dirty="0">
                <a:solidFill>
                  <a:schemeClr val="tx1"/>
                </a:solidFill>
                <a:latin typeface="Calibri"/>
                <a:ea typeface="DengXian"/>
                <a:cs typeface="Times New Roman"/>
              </a:rPr>
              <a:t>其实，大多数人</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半吊子救恩观</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都相信自然之爱能够进入天国。然而，根据圣经的启示，任何事物若不变得属天或属灵，就不得进天国。</a:t>
            </a:r>
            <a:endParaRPr lang="en-CA" sz="28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2800" b="1" kern="100" dirty="0">
                <a:solidFill>
                  <a:srgbClr val="FF0000"/>
                </a:solidFill>
                <a:latin typeface="Calibri"/>
                <a:ea typeface="DengXian"/>
                <a:cs typeface="Times New Roman"/>
              </a:rPr>
              <a:t>“血肉之躯”</a:t>
            </a:r>
            <a:r>
              <a:rPr lang="zh-CN" altLang="en-US" sz="2800" b="1" kern="100" dirty="0">
                <a:solidFill>
                  <a:schemeClr val="tx1"/>
                </a:solidFill>
                <a:latin typeface="Calibri"/>
                <a:ea typeface="DengXian"/>
                <a:cs typeface="Times New Roman"/>
              </a:rPr>
              <a:t>，即纯粹的自然本性，不能继承上帝的国度。人能够进天国，只是因为籍与基督同死、并复活、升天的基督</a:t>
            </a:r>
            <a:r>
              <a:rPr lang="zh-CN" altLang="en-US" sz="2800" b="1" kern="100" dirty="0">
                <a:solidFill>
                  <a:srgbClr val="FF0000"/>
                </a:solidFill>
                <a:latin typeface="Calibri"/>
                <a:ea typeface="KaiTi"/>
                <a:cs typeface="Times New Roman"/>
              </a:rPr>
              <a:t>“成形在他里面”</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2800" b="1" kern="100" dirty="0">
                <a:solidFill>
                  <a:schemeClr val="tx1"/>
                </a:solidFill>
                <a:latin typeface="Calibri"/>
                <a:ea typeface="DengXian"/>
                <a:cs typeface="Times New Roman"/>
              </a:rPr>
              <a:t>人类自然之爱难道不需要这样吗？自然的爱只有以某种方式、在某种程度上与基督同死，其中的自然成分甘愿经历改变，才可以与祂同复活。 </a:t>
            </a:r>
            <a:endParaRPr lang="en-CA" sz="28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21664" y="1173098"/>
            <a:ext cx="9122336" cy="3898265"/>
          </a:xfrm>
        </p:spPr>
        <p:txBody>
          <a:bodyPr/>
          <a:lstStyle/>
          <a:p>
            <a:pPr marL="0" marR="0" indent="0">
              <a:spcBef>
                <a:spcPts val="600"/>
              </a:spcBef>
              <a:spcAft>
                <a:spcPts val="0"/>
              </a:spcAft>
              <a:buNone/>
            </a:pPr>
            <a:r>
              <a:rPr lang="zh-CN" altLang="en-US" sz="3000" b="1" kern="100" dirty="0">
                <a:solidFill>
                  <a:schemeClr val="tx1"/>
                </a:solidFill>
                <a:latin typeface="Calibri"/>
                <a:ea typeface="DengXian"/>
                <a:cs typeface="Times New Roman"/>
              </a:rPr>
              <a:t>         </a:t>
            </a:r>
            <a:r>
              <a:rPr lang="zh-CN" altLang="en-US" sz="3000" b="1" kern="100" dirty="0">
                <a:solidFill>
                  <a:srgbClr val="FF0000"/>
                </a:solidFill>
                <a:latin typeface="Calibri"/>
                <a:ea typeface="DengXian"/>
                <a:cs typeface="Times New Roman"/>
              </a:rPr>
              <a:t>（三）自然之爱的转化与神家文化</a:t>
            </a:r>
            <a:endParaRPr lang="en-CA" sz="3000" b="1" kern="100" dirty="0">
              <a:solidFill>
                <a:srgbClr val="FF0000"/>
              </a:solidFill>
              <a:latin typeface="Calibri"/>
              <a:ea typeface="DengXian"/>
              <a:cs typeface="Times New Roman"/>
            </a:endParaRPr>
          </a:p>
          <a:p>
            <a:pPr marL="0" marR="0" indent="0">
              <a:spcBef>
                <a:spcPts val="600"/>
              </a:spcBef>
              <a:spcAft>
                <a:spcPts val="0"/>
              </a:spcAft>
              <a:buNone/>
            </a:pPr>
            <a:r>
              <a:rPr lang="en-US" sz="3000" kern="100" dirty="0">
                <a:solidFill>
                  <a:schemeClr val="tx1"/>
                </a:solidFill>
                <a:latin typeface="DengXian"/>
                <a:ea typeface="DengXian"/>
                <a:cs typeface="Times New Roman"/>
              </a:rPr>
              <a:t>         </a:t>
            </a:r>
            <a:r>
              <a:rPr lang="en-US" sz="3000" b="1" kern="100" dirty="0">
                <a:solidFill>
                  <a:srgbClr val="2E24FC"/>
                </a:solidFill>
                <a:latin typeface="DengXian"/>
                <a:ea typeface="DengXian"/>
                <a:cs typeface="Times New Roman"/>
              </a:rPr>
              <a:t>1</a:t>
            </a:r>
            <a:r>
              <a:rPr lang="zh-CN" altLang="en-US" sz="3000" b="1" kern="100" dirty="0">
                <a:solidFill>
                  <a:srgbClr val="2E24FC"/>
                </a:solidFill>
                <a:latin typeface="Calibri"/>
                <a:ea typeface="DengXian"/>
                <a:cs typeface="Times New Roman"/>
              </a:rPr>
              <a:t>、自然的欣赏之爱转化为属灵的欣赏之爱：尊荣文化。</a:t>
            </a:r>
            <a:endParaRPr lang="en-CA" sz="3000" b="1" kern="100" dirty="0">
              <a:solidFill>
                <a:srgbClr val="2E24FC"/>
              </a:solidFill>
              <a:latin typeface="Calibri"/>
              <a:ea typeface="DengXian"/>
              <a:cs typeface="Times New Roman"/>
            </a:endParaRPr>
          </a:p>
          <a:p>
            <a:pPr marL="0" marR="0" indent="798513">
              <a:spcBef>
                <a:spcPts val="600"/>
              </a:spcBef>
              <a:spcAft>
                <a:spcPts val="0"/>
              </a:spcAft>
              <a:buNone/>
            </a:pPr>
            <a:r>
              <a:rPr lang="zh-CN" altLang="en-US" sz="3000" b="1" kern="100" dirty="0">
                <a:solidFill>
                  <a:schemeClr val="tx1"/>
                </a:solidFill>
                <a:latin typeface="Calibri"/>
                <a:ea typeface="DengXian"/>
                <a:cs typeface="Times New Roman"/>
              </a:rPr>
              <a:t>世俗文化的本质是由其中流行的对人的根本看法所决定的。</a:t>
            </a:r>
            <a:r>
              <a:rPr lang="en-CA" altLang="zh-CN" sz="3000" b="1" kern="100" dirty="0">
                <a:solidFill>
                  <a:schemeClr val="tx1"/>
                </a:solidFill>
                <a:latin typeface="Calibri"/>
                <a:ea typeface="DengXian"/>
                <a:cs typeface="Times New Roman"/>
              </a:rPr>
              <a:t>                                                                                       	</a:t>
            </a:r>
            <a:r>
              <a:rPr lang="zh-CN" altLang="en-US" sz="3000" b="1" kern="100" dirty="0">
                <a:solidFill>
                  <a:schemeClr val="tx1"/>
                </a:solidFill>
                <a:latin typeface="Calibri"/>
                <a:ea typeface="DengXian"/>
                <a:cs typeface="Times New Roman"/>
              </a:rPr>
              <a:t>世俗文化中，人的身份价值往往是由他所拥有的财富、社会地位、权力、表现、才干或成就所决定的，或者是由别人或社会的对你的看法和评价所决定的。</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98513">
              <a:spcBef>
                <a:spcPts val="600"/>
              </a:spcBef>
              <a:spcAft>
                <a:spcPts val="0"/>
              </a:spcAft>
              <a:buNone/>
            </a:pPr>
            <a:r>
              <a:rPr lang="zh-CN" altLang="en-US" sz="3000" b="1" kern="100" dirty="0">
                <a:solidFill>
                  <a:schemeClr val="tx1"/>
                </a:solidFill>
                <a:latin typeface="Calibri"/>
                <a:ea typeface="DengXian"/>
                <a:cs typeface="Times New Roman"/>
              </a:rPr>
              <a:t>这样的文化必然是利用、争竟、冲突、或斗争的文化。</a:t>
            </a:r>
            <a:endParaRPr lang="en-CA" sz="3000" b="1" kern="100" dirty="0">
              <a:solidFill>
                <a:schemeClr val="tx1"/>
              </a:solidFill>
              <a:latin typeface="Calibri"/>
              <a:ea typeface="DengXian"/>
              <a:cs typeface="Times New Roman"/>
            </a:endParaRPr>
          </a:p>
          <a:p>
            <a:pPr marL="0" marR="0" indent="798513">
              <a:spcBef>
                <a:spcPts val="600"/>
              </a:spcBef>
              <a:spcAft>
                <a:spcPts val="0"/>
              </a:spcAft>
              <a:buNone/>
            </a:pPr>
            <a:r>
              <a:rPr lang="zh-CN" altLang="en-US" sz="3000" b="1" kern="100" dirty="0">
                <a:solidFill>
                  <a:srgbClr val="FF0000"/>
                </a:solidFill>
                <a:latin typeface="Calibri"/>
                <a:ea typeface="DengXian"/>
                <a:cs typeface="Times New Roman"/>
              </a:rPr>
              <a:t>自然的欣赏之爱的对象是人所拥有的，或人所成就的，是人或事物的外在价值和使用价值。</a:t>
            </a:r>
            <a:endParaRPr lang="en-CA" sz="3000" kern="100" dirty="0">
              <a:latin typeface="Calibri"/>
              <a:ea typeface="DengXian"/>
              <a:cs typeface="Times New Roman"/>
            </a:endParaRPr>
          </a:p>
          <a:p>
            <a:pPr marL="0" marR="0" indent="798513">
              <a:spcBef>
                <a:spcPts val="600"/>
              </a:spcBef>
              <a:spcAft>
                <a:spcPts val="0"/>
              </a:spcAft>
              <a:buNone/>
            </a:pPr>
            <a:r>
              <a:rPr lang="zh-CN" altLang="en-US" sz="3000" b="1" kern="100" dirty="0">
                <a:solidFill>
                  <a:srgbClr val="FF0000"/>
                </a:solidFill>
                <a:latin typeface="Calibri"/>
                <a:ea typeface="DengXian"/>
                <a:cs typeface="Times New Roman"/>
              </a:rPr>
              <a:t>然而，属灵的欣赏之爱的对象则是我们在基督里的救恩身份，或我们在神的心目中的身份价值。</a:t>
            </a:r>
            <a:endParaRPr lang="en-CA" sz="3000" kern="100" dirty="0">
              <a:latin typeface="Calibri"/>
              <a:ea typeface="DengXian"/>
              <a:cs typeface="Times New Roman"/>
            </a:endParaRPr>
          </a:p>
          <a:p>
            <a:pPr marL="0" marR="0" indent="798513">
              <a:spcBef>
                <a:spcPts val="600"/>
              </a:spcBef>
              <a:spcAft>
                <a:spcPts val="0"/>
              </a:spcAft>
              <a:buNone/>
            </a:pPr>
            <a:r>
              <a:rPr lang="zh-CN" altLang="en-US" sz="3000" b="1" kern="100" dirty="0">
                <a:solidFill>
                  <a:schemeClr val="tx1"/>
                </a:solidFill>
                <a:latin typeface="Calibri"/>
                <a:ea typeface="DengXian"/>
                <a:cs typeface="Times New Roman"/>
              </a:rPr>
              <a:t>罗八</a:t>
            </a:r>
            <a:r>
              <a:rPr lang="en-US" sz="3000" b="1" kern="100" dirty="0">
                <a:solidFill>
                  <a:schemeClr val="tx1"/>
                </a:solidFill>
                <a:latin typeface="DengXian"/>
                <a:ea typeface="DengXian"/>
                <a:cs typeface="Times New Roman"/>
              </a:rPr>
              <a:t>32</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“神既不爱惜自己的儿子，为我们众人舍了，岂不也把万物和祂一同白白地赐给我们吗？”</a:t>
            </a:r>
            <a:endParaRPr lang="en-CA" sz="3000" kern="100" dirty="0">
              <a:solidFill>
                <a:srgbClr val="FF0000"/>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可见，我们的身份价值是由福音或救恩所决定的，是由神为救赎我们所付出的代价</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祂儿子的生命</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来衡量的，不是由我们所拥有的财富、社会地位、权力、表现、才干或成就所决定的，也不是由别人或社会的对我们的看法和评价所决定的。</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我们的价值是内在价值</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取决于我们是谁，而不是外在价值</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取决于我们是否有用。</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我们是宇宙至高主宰的王子和公主，有君尊的祭司，和基督的新妇。</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天然的欣赏之爱只有经过福音或神的恩典才能转化为属灵的欣赏之爱，由这种爱孕育出来的神家文化就是：尊荣文化</a:t>
            </a:r>
            <a:r>
              <a:rPr lang="zh-CN" altLang="en-US" sz="3200" kern="100" dirty="0">
                <a:latin typeface="Calibri"/>
                <a:ea typeface="DengXian"/>
                <a:cs typeface="Times New Roman"/>
              </a:rPr>
              <a:t>。</a:t>
            </a:r>
            <a:endParaRPr lang="en-CA" sz="3200" kern="100" dirty="0">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rgbClr val="2E24FC"/>
                </a:solidFill>
                <a:latin typeface="Calibri"/>
                <a:ea typeface="DengXian"/>
                <a:cs typeface="Times New Roman"/>
              </a:rPr>
              <a:t>这是建造神家文化的第一步或第一阶段。</a:t>
            </a:r>
            <a:endParaRPr lang="en-CA" sz="3200" b="1" kern="100" dirty="0">
              <a:solidFill>
                <a:srgbClr val="2E24FC"/>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047750"/>
            <a:ext cx="9144000" cy="4095750"/>
          </a:xfrm>
        </p:spPr>
        <p:txBody>
          <a:bodyPr/>
          <a:lstStyle/>
          <a:p>
            <a:pPr marL="0" marR="0" indent="0">
              <a:spcBef>
                <a:spcPts val="0"/>
              </a:spcBef>
              <a:spcAft>
                <a:spcPts val="0"/>
              </a:spcAft>
              <a:buNone/>
            </a:pPr>
            <a:r>
              <a:rPr lang="en-US" sz="3000" kern="100" dirty="0">
                <a:solidFill>
                  <a:schemeClr val="tx1"/>
                </a:solidFill>
                <a:latin typeface="DengXian"/>
                <a:ea typeface="DengXian"/>
                <a:cs typeface="Times New Roman"/>
              </a:rPr>
              <a:t>	</a:t>
            </a:r>
            <a:r>
              <a:rPr lang="en-US" sz="3000" b="1" kern="100" dirty="0">
                <a:solidFill>
                  <a:srgbClr val="2E24FC"/>
                </a:solidFill>
                <a:latin typeface="DengXian"/>
                <a:ea typeface="DengXian"/>
                <a:cs typeface="Times New Roman"/>
              </a:rPr>
              <a:t>2</a:t>
            </a:r>
            <a:r>
              <a:rPr lang="zh-CN" altLang="en-US" sz="3000" b="1" kern="100" dirty="0">
                <a:solidFill>
                  <a:srgbClr val="2E24FC"/>
                </a:solidFill>
                <a:latin typeface="Calibri"/>
                <a:ea typeface="DengXian"/>
                <a:cs typeface="Times New Roman"/>
              </a:rPr>
              <a:t>、自然的给予之爱转化为属灵的给予之爱：真爱文化</a:t>
            </a:r>
            <a:endParaRPr lang="en-CA" sz="3000" b="1" kern="100" dirty="0">
              <a:solidFill>
                <a:srgbClr val="2E24FC"/>
              </a:solidFill>
              <a:latin typeface="Calibri"/>
              <a:ea typeface="DengXian"/>
              <a:cs typeface="Times New Roman"/>
            </a:endParaRPr>
          </a:p>
          <a:p>
            <a:pPr marL="0" marR="0" indent="741363">
              <a:spcBef>
                <a:spcPts val="0"/>
              </a:spcBef>
              <a:spcAft>
                <a:spcPts val="0"/>
              </a:spcAft>
              <a:buNone/>
            </a:pPr>
            <a:r>
              <a:rPr lang="zh-CN" altLang="en-US" sz="3000" b="1" kern="100" dirty="0">
                <a:solidFill>
                  <a:schemeClr val="tx1"/>
                </a:solidFill>
                <a:latin typeface="Calibri"/>
                <a:ea typeface="DengXian"/>
                <a:cs typeface="Times New Roman"/>
              </a:rPr>
              <a:t>太五</a:t>
            </a:r>
            <a:r>
              <a:rPr lang="en-US" sz="3000" b="1" kern="100" dirty="0">
                <a:solidFill>
                  <a:schemeClr val="tx1"/>
                </a:solidFill>
                <a:latin typeface="DengXian"/>
                <a:ea typeface="DengXian"/>
                <a:cs typeface="Times New Roman"/>
              </a:rPr>
              <a:t>44-47</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只是我告诉你们，要爱你们的仇敌，为那逼迫你们的祷告。这样，就可以作你们天父的儿子；因为祂叫日头照好人，也照歹人；降雨给义人，也给不义的人。你们若单爱那爱你们的人，有什么赏赐呢？就是税吏不也是这样行吗？你们若单请你弟兄的安，比人有什么长处呢？就是外邦人不也是这样行吗？”</a:t>
            </a:r>
            <a:endParaRPr lang="en-CA" sz="3000" kern="100" dirty="0">
              <a:solidFill>
                <a:srgbClr val="FF0000"/>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0E4C8895-6069-2C86-D6C9-B0E9C89A950E}"/>
              </a:ext>
            </a:extLst>
          </p:cNvPr>
          <p:cNvSpPr>
            <a:spLocks noGrp="1"/>
          </p:cNvSpPr>
          <p:nvPr>
            <p:ph idx="1"/>
          </p:nvPr>
        </p:nvSpPr>
        <p:spPr>
          <a:xfrm>
            <a:off x="0" y="1200150"/>
            <a:ext cx="9144000" cy="3943349"/>
          </a:xfrm>
        </p:spPr>
        <p:txBody>
          <a:bodyPr/>
          <a:lstStyle/>
          <a:p>
            <a:pPr marL="0" indent="0">
              <a:buNone/>
            </a:pPr>
            <a:r>
              <a:rPr lang="en-US" altLang="zh-CN" sz="3200" b="1" dirty="0">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今天我们的副标题是：</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rgbClr val="FF0000"/>
                </a:solidFill>
                <a:latin typeface="DengXian" panose="02010600030101010101" pitchFamily="2" charset="-122"/>
                <a:ea typeface="DengXian" panose="02010600030101010101" pitchFamily="2" charset="-122"/>
              </a:rPr>
              <a:t>       </a:t>
            </a:r>
            <a:r>
              <a:rPr lang="zh-CN" altLang="en-US" sz="3200" b="1" dirty="0">
                <a:solidFill>
                  <a:srgbClr val="FF0000"/>
                </a:solidFill>
                <a:latin typeface="DengXian" panose="02010600030101010101" pitchFamily="2" charset="-122"/>
                <a:ea typeface="DengXian" panose="02010600030101010101" pitchFamily="2" charset="-122"/>
              </a:rPr>
              <a:t>自然之爱的转化与神家文化</a:t>
            </a:r>
            <a:endParaRPr lang="en-US" altLang="zh-CN" sz="3200" b="1" dirty="0">
              <a:solidFill>
                <a:srgbClr val="FF0000"/>
              </a:solidFill>
              <a:latin typeface="DengXian" panose="02010600030101010101" pitchFamily="2" charset="-122"/>
              <a:ea typeface="DengXian" panose="02010600030101010101" pitchFamily="2" charset="-122"/>
            </a:endParaRPr>
          </a:p>
          <a:p>
            <a:pPr marL="0" indent="0">
              <a:buNone/>
            </a:pPr>
            <a:r>
              <a:rPr lang="en-US" altLang="zh-CN" sz="3200" b="1" dirty="0">
                <a:latin typeface="DengXian" panose="02010600030101010101" pitchFamily="2" charset="-122"/>
                <a:ea typeface="DengXian" panose="02010600030101010101" pitchFamily="2" charset="-122"/>
              </a:rPr>
              <a:t>       </a:t>
            </a:r>
            <a:r>
              <a:rPr lang="zh-CN" altLang="en-US" sz="3200" b="1" dirty="0">
                <a:solidFill>
                  <a:srgbClr val="2E24FC"/>
                </a:solidFill>
                <a:latin typeface="DengXian" panose="02010600030101010101" pitchFamily="2" charset="-122"/>
                <a:ea typeface="DengXian" panose="02010600030101010101" pitchFamily="2" charset="-122"/>
              </a:rPr>
              <a:t>登山宝训的目标是建造天国子民和天国文化。</a:t>
            </a:r>
            <a:endParaRPr lang="en-US" altLang="zh-CN" sz="3200" b="1" dirty="0">
              <a:solidFill>
                <a:srgbClr val="2E24FC"/>
              </a:solidFill>
              <a:latin typeface="DengXian" panose="02010600030101010101" pitchFamily="2" charset="-122"/>
              <a:ea typeface="DengXian" panose="02010600030101010101" pitchFamily="2" charset="-122"/>
            </a:endParaRPr>
          </a:p>
          <a:p>
            <a:pPr marL="0" indent="0">
              <a:buNone/>
            </a:pPr>
            <a:r>
              <a:rPr lang="en-US" altLang="zh-CN" sz="3200" b="1" dirty="0">
                <a:latin typeface="DengXian" panose="02010600030101010101" pitchFamily="2" charset="-122"/>
                <a:ea typeface="DengXian" panose="02010600030101010101" pitchFamily="2" charset="-122"/>
              </a:rPr>
              <a:t>       </a:t>
            </a:r>
            <a:r>
              <a:rPr lang="zh-CN" altLang="en-US" sz="3200" b="1" dirty="0">
                <a:solidFill>
                  <a:srgbClr val="2E24FC"/>
                </a:solidFill>
                <a:latin typeface="DengXian" panose="02010600030101010101" pitchFamily="2" charset="-122"/>
                <a:ea typeface="DengXian" panose="02010600030101010101" pitchFamily="2" charset="-122"/>
              </a:rPr>
              <a:t>学习爱的目标则是建造神的儿女和神家文化。</a:t>
            </a:r>
            <a:endParaRPr lang="en-US" altLang="zh-CN" sz="3200" b="1" dirty="0">
              <a:solidFill>
                <a:srgbClr val="2E24FC"/>
              </a:solidFill>
              <a:latin typeface="DengXian" panose="02010600030101010101" pitchFamily="2" charset="-122"/>
              <a:ea typeface="DengXian" panose="02010600030101010101" pitchFamily="2" charset="-122"/>
            </a:endParaRPr>
          </a:p>
          <a:p>
            <a:pPr marL="0" indent="0">
              <a:buNone/>
            </a:pPr>
            <a:r>
              <a:rPr lang="en-US" altLang="zh-CN" sz="3200" b="1" dirty="0">
                <a:solidFill>
                  <a:srgbClr val="FF0000"/>
                </a:solidFill>
                <a:latin typeface="DengXian" panose="02010600030101010101" pitchFamily="2" charset="-122"/>
                <a:ea typeface="DengXian" panose="02010600030101010101" pitchFamily="2" charset="-122"/>
              </a:rPr>
              <a:t>       </a:t>
            </a:r>
            <a:r>
              <a:rPr lang="zh-CN" altLang="en-US" sz="3200" b="1" dirty="0">
                <a:solidFill>
                  <a:srgbClr val="FF0000"/>
                </a:solidFill>
                <a:latin typeface="DengXian" panose="02010600030101010101" pitchFamily="2" charset="-122"/>
                <a:ea typeface="DengXian" panose="02010600030101010101" pitchFamily="2" charset="-122"/>
              </a:rPr>
              <a:t>神家文化也就是我们所说的</a:t>
            </a:r>
            <a:r>
              <a:rPr lang="zh-CN" altLang="en-US" sz="3200" b="1" dirty="0">
                <a:solidFill>
                  <a:srgbClr val="2E24FC"/>
                </a:solidFill>
                <a:latin typeface="DengXian" panose="02010600030101010101" pitchFamily="2" charset="-122"/>
                <a:ea typeface="DengXian" panose="02010600030101010101" pitchFamily="2" charset="-122"/>
              </a:rPr>
              <a:t>“教会新生态”</a:t>
            </a:r>
            <a:r>
              <a:rPr lang="zh-CN" altLang="en-US" sz="3200" b="1" dirty="0">
                <a:solidFill>
                  <a:srgbClr val="FF0000"/>
                </a:solidFill>
                <a:latin typeface="DengXian" panose="02010600030101010101" pitchFamily="2" charset="-122"/>
                <a:ea typeface="DengXian" panose="02010600030101010101" pitchFamily="2" charset="-122"/>
              </a:rPr>
              <a:t>，是天国文化的核心。</a:t>
            </a:r>
            <a:endParaRPr lang="en-US" altLang="zh-CN" sz="32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 xmlns:a16="http://schemas.microsoft.com/office/drawing/2014/main" id="{3E342D5B-C285-B248-4ACD-C912A101896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638592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682625">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我们天性中的给予之爱</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以父母对儿女的爱为代表</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为对方谋求好处，从来不是单纯为了对象本身。</a:t>
            </a:r>
            <a:endParaRPr lang="en-CA" sz="2800" b="1" kern="100" dirty="0">
              <a:solidFill>
                <a:schemeClr val="tx1"/>
              </a:solidFill>
              <a:latin typeface="Calibri"/>
              <a:ea typeface="DengXian"/>
              <a:cs typeface="Times New Roman"/>
            </a:endParaRPr>
          </a:p>
          <a:p>
            <a:pPr marL="0" marR="0" indent="682625">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它们谋求的好处若不是偏向于自己能够给予的，就是偏向于自己最想得到的，要么就是符合自己为对象生活所预先规划的。</a:t>
            </a:r>
            <a:endParaRPr lang="en-CA" sz="2800" b="1" kern="100" dirty="0">
              <a:solidFill>
                <a:schemeClr val="tx1"/>
              </a:solidFill>
              <a:latin typeface="Calibri"/>
              <a:ea typeface="DengXian"/>
              <a:cs typeface="Times New Roman"/>
            </a:endParaRPr>
          </a:p>
          <a:p>
            <a:pPr marL="0" marR="0" indent="682625">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但是，来自上帝的属灵之爱</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在人身上体现运行的大爱本身</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则完全是无私的，它渴望那些于对象本身最为有益的东西。</a:t>
            </a:r>
            <a:endParaRPr lang="en-CA" sz="28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此外，天性中的给予之爱总是指向可爱的对象</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亲爱、情爱、友爱的对象；或知恩图报、值得一爱的人，或是同情弱小。</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但是，来自上帝的给予之爱却使人能够爱那些不可爱的人</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罪犯、仇敌、低能儿、麻风病患、脾气暴躁的人、自命不凡的人、冷嘲热讽的人、或那些曾经或正在冒犯、得罪和伤害自己的人。</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我们还有一种方式可以属灵地给予，即，帮助陌生人，因为每一位接受我们衣物饮食帮助的陌生人都是基督（太二十五</a:t>
            </a:r>
            <a:r>
              <a:rPr lang="en-US" sz="3200" b="1" kern="100" dirty="0">
                <a:solidFill>
                  <a:schemeClr val="tx1"/>
                </a:solidFill>
                <a:latin typeface="DengXian"/>
                <a:ea typeface="DengXian"/>
                <a:cs typeface="Times New Roman"/>
              </a:rPr>
              <a:t>35-40</a:t>
            </a:r>
            <a:r>
              <a:rPr lang="zh-CN" altLang="en-US" sz="3200" b="1" kern="100" dirty="0">
                <a:solidFill>
                  <a:schemeClr val="tx1"/>
                </a:solidFill>
                <a:latin typeface="Calibri"/>
                <a:ea typeface="DengXian"/>
                <a:cs typeface="Times New Roman"/>
              </a:rPr>
              <a:t>）</a:t>
            </a:r>
            <a:r>
              <a:rPr lang="zh-CN" altLang="en-US" sz="3200" kern="100" dirty="0">
                <a:solidFill>
                  <a:schemeClr val="tx1"/>
                </a:solidFill>
                <a:latin typeface="Calibri"/>
                <a:ea typeface="DengXian"/>
                <a:cs typeface="Times New Roman"/>
              </a:rPr>
              <a:t>。</a:t>
            </a:r>
            <a:r>
              <a:rPr lang="en-US" sz="3200" kern="100" dirty="0">
                <a:latin typeface="DengXian"/>
                <a:ea typeface="DengXian"/>
                <a:cs typeface="Times New Roman"/>
              </a:rPr>
              <a:t>		</a:t>
            </a:r>
            <a:endParaRPr lang="en-CA" sz="3200" kern="100" dirty="0">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自然的给予之爱只有经过福音或神的恩典才能转化为属灵的给予之爱，由这种爱所培育出来的神家文化就是真爱文化。</a:t>
            </a:r>
            <a:endParaRPr lang="en-CA" sz="3200" kern="100" dirty="0">
              <a:latin typeface="Calibri"/>
              <a:ea typeface="DengXian"/>
              <a:cs typeface="Times New Roman"/>
            </a:endParaRPr>
          </a:p>
          <a:p>
            <a:pPr marL="0" marR="0" indent="798513">
              <a:lnSpc>
                <a:spcPct val="107000"/>
              </a:lnSpc>
              <a:spcBef>
                <a:spcPts val="600"/>
              </a:spcBef>
              <a:spcAft>
                <a:spcPts val="600"/>
              </a:spcAft>
              <a:buNone/>
            </a:pPr>
            <a:r>
              <a:rPr lang="zh-CN" altLang="en-US" sz="3200" b="1" kern="100" dirty="0">
                <a:solidFill>
                  <a:srgbClr val="2E24FC"/>
                </a:solidFill>
                <a:latin typeface="Calibri"/>
                <a:ea typeface="DengXian"/>
                <a:cs typeface="Times New Roman"/>
              </a:rPr>
              <a:t>这是建造神家文化的第二步或第二阶段。</a:t>
            </a:r>
            <a:endParaRPr lang="en-CA" sz="3200" b="1" kern="100" dirty="0">
              <a:solidFill>
                <a:srgbClr val="2E24FC"/>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0">
              <a:spcBef>
                <a:spcPts val="600"/>
              </a:spcBef>
              <a:spcAft>
                <a:spcPts val="600"/>
              </a:spcAft>
              <a:buNone/>
            </a:pPr>
            <a:r>
              <a:rPr lang="en-US" sz="3200" kern="100" dirty="0">
                <a:solidFill>
                  <a:schemeClr val="tx1"/>
                </a:solidFill>
                <a:latin typeface="DengXian"/>
                <a:ea typeface="DengXian"/>
                <a:cs typeface="Times New Roman"/>
              </a:rPr>
              <a:t>	</a:t>
            </a:r>
            <a:r>
              <a:rPr lang="en-US" sz="3200" b="1" kern="100" dirty="0">
                <a:solidFill>
                  <a:srgbClr val="2E24FC"/>
                </a:solidFill>
                <a:latin typeface="DengXian"/>
                <a:ea typeface="DengXian"/>
                <a:cs typeface="Times New Roman"/>
              </a:rPr>
              <a:t>3</a:t>
            </a:r>
            <a:r>
              <a:rPr lang="zh-CN" altLang="en-US" sz="3200" b="1" kern="100" dirty="0">
                <a:solidFill>
                  <a:srgbClr val="2E24FC"/>
                </a:solidFill>
                <a:latin typeface="Calibri"/>
                <a:ea typeface="DengXian"/>
                <a:cs typeface="Times New Roman"/>
              </a:rPr>
              <a:t>、自然的需求之爱转化为属灵的需求之爱：谦卑文化</a:t>
            </a:r>
            <a:endParaRPr lang="en-CA" sz="3200" b="1" kern="100" dirty="0">
              <a:solidFill>
                <a:srgbClr val="2E24FC"/>
              </a:solidFill>
              <a:latin typeface="Calibri"/>
              <a:ea typeface="DengXian"/>
              <a:cs typeface="Times New Roman"/>
            </a:endParaRPr>
          </a:p>
          <a:p>
            <a:pPr marL="0" marR="0" indent="798513">
              <a:spcBef>
                <a:spcPts val="600"/>
              </a:spcBef>
              <a:spcAft>
                <a:spcPts val="600"/>
              </a:spcAft>
              <a:buNone/>
            </a:pPr>
            <a:r>
              <a:rPr lang="zh-CN" altLang="en-US" sz="3200" b="1" kern="100" dirty="0">
                <a:solidFill>
                  <a:schemeClr val="tx1"/>
                </a:solidFill>
                <a:latin typeface="Calibri"/>
                <a:ea typeface="DengXian"/>
                <a:cs typeface="Times New Roman"/>
              </a:rPr>
              <a:t>太五</a:t>
            </a:r>
            <a:r>
              <a:rPr lang="en-US" sz="3200" b="1" kern="100" dirty="0">
                <a:solidFill>
                  <a:schemeClr val="tx1"/>
                </a:solidFill>
                <a:latin typeface="DengXian"/>
                <a:ea typeface="DengXian"/>
                <a:cs typeface="Times New Roman"/>
              </a:rPr>
              <a:t>3-4</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“虚心的人有福了！因为天国是他们的。哀恸的人有福了！因为他们必得安慰。”</a:t>
            </a:r>
            <a:endParaRPr lang="en-CA" sz="3200" kern="100" dirty="0">
              <a:solidFill>
                <a:srgbClr val="FF0000"/>
              </a:solidFill>
              <a:latin typeface="Calibri"/>
              <a:ea typeface="DengXian"/>
              <a:cs typeface="Times New Roman"/>
            </a:endParaRPr>
          </a:p>
          <a:p>
            <a:pPr marL="0" marR="0" indent="798513">
              <a:spcBef>
                <a:spcPts val="600"/>
              </a:spcBef>
              <a:spcAft>
                <a:spcPts val="600"/>
              </a:spcAft>
              <a:buNone/>
            </a:pPr>
            <a:r>
              <a:rPr lang="zh-CN" altLang="en-US" sz="3200" b="1" kern="100" dirty="0">
                <a:solidFill>
                  <a:schemeClr val="tx1"/>
                </a:solidFill>
                <a:latin typeface="Calibri"/>
                <a:ea typeface="DengXian"/>
                <a:cs typeface="Times New Roman"/>
              </a:rPr>
              <a:t>只有可爱的人事物才会得到人们自然的喜爱。</a:t>
            </a:r>
            <a:endParaRPr lang="en-CA" sz="3200" b="1" kern="100" dirty="0">
              <a:solidFill>
                <a:schemeClr val="tx1"/>
              </a:solidFill>
              <a:latin typeface="Calibri"/>
              <a:ea typeface="DengXian"/>
              <a:cs typeface="Times New Roman"/>
            </a:endParaRPr>
          </a:p>
          <a:p>
            <a:pPr marL="0" marR="0" indent="798513">
              <a:spcBef>
                <a:spcPts val="600"/>
              </a:spcBef>
              <a:spcAft>
                <a:spcPts val="600"/>
              </a:spcAft>
              <a:buNone/>
            </a:pPr>
            <a:r>
              <a:rPr lang="zh-CN" altLang="en-US" sz="3200" b="1" kern="100" dirty="0">
                <a:solidFill>
                  <a:schemeClr val="tx1"/>
                </a:solidFill>
                <a:latin typeface="Calibri"/>
                <a:ea typeface="DengXian"/>
                <a:cs typeface="Times New Roman"/>
              </a:rPr>
              <a:t>然而，尽管人人都有不可爱之处，有了属灵的给予之爱，我们就可以得到宽恕、同情和真爱。</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98513">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拥有好父母、好妻子、好丈夫或好儿女的人虽然往往无意识，却都亲身经历到：亲人们爱自己不是因为自己可爱，而是因为大爱本身在他们身上运行。 </a:t>
            </a:r>
            <a:endParaRPr lang="en-CA" sz="3200" b="1" kern="100" dirty="0">
              <a:solidFill>
                <a:schemeClr val="tx1"/>
              </a:solidFill>
              <a:latin typeface="Calibri"/>
              <a:ea typeface="DengXian"/>
              <a:cs typeface="Times New Roman"/>
            </a:endParaRPr>
          </a:p>
          <a:p>
            <a:pPr marL="0" marR="0" indent="798513">
              <a:lnSpc>
                <a:spcPct val="107000"/>
              </a:lnSpc>
              <a:spcBef>
                <a:spcPts val="600"/>
              </a:spcBef>
              <a:spcAft>
                <a:spcPts val="600"/>
              </a:spcAft>
              <a:buNone/>
            </a:pPr>
            <a:r>
              <a:rPr lang="en-US" sz="3200" b="1" kern="100" dirty="0">
                <a:solidFill>
                  <a:schemeClr val="tx1"/>
                </a:solidFill>
                <a:latin typeface="DengXian"/>
                <a:ea typeface="DengXian"/>
                <a:cs typeface="Times New Roman"/>
              </a:rPr>
              <a:t>	</a:t>
            </a:r>
            <a:r>
              <a:rPr lang="zh-CN" altLang="en-US" sz="3200" b="1" kern="100" dirty="0">
                <a:solidFill>
                  <a:schemeClr val="tx1"/>
                </a:solidFill>
                <a:latin typeface="Calibri"/>
                <a:ea typeface="DengXian"/>
                <a:cs typeface="Times New Roman"/>
              </a:rPr>
              <a:t>在现实生活中，每个族群或社区都需要有人会去爱不可爱的人。尽管我们</a:t>
            </a:r>
            <a:r>
              <a:rPr lang="zh-CN" altLang="en-US" sz="3200" b="1" kern="100" dirty="0">
                <a:solidFill>
                  <a:srgbClr val="FF0000"/>
                </a:solidFill>
                <a:latin typeface="Calibri"/>
                <a:ea typeface="DengXian"/>
                <a:cs typeface="Times New Roman"/>
              </a:rPr>
              <a:t>需要</a:t>
            </a:r>
            <a:r>
              <a:rPr lang="zh-CN" altLang="en-US" sz="3200" b="1" kern="100" dirty="0">
                <a:solidFill>
                  <a:schemeClr val="tx1"/>
                </a:solidFill>
                <a:latin typeface="Calibri"/>
                <a:ea typeface="DengXian"/>
                <a:cs typeface="Times New Roman"/>
              </a:rPr>
              <a:t>这种属灵的给予之爱，但许多人却并</a:t>
            </a:r>
            <a:r>
              <a:rPr lang="zh-CN" altLang="en-US" sz="3200" b="1" kern="100" dirty="0">
                <a:solidFill>
                  <a:srgbClr val="FF0000"/>
                </a:solidFill>
                <a:latin typeface="Calibri"/>
                <a:ea typeface="DengXian"/>
                <a:cs typeface="Times New Roman"/>
              </a:rPr>
              <a:t>不想要</a:t>
            </a:r>
            <a:r>
              <a:rPr lang="zh-CN" altLang="en-US" sz="3200" b="1" kern="100" dirty="0">
                <a:solidFill>
                  <a:schemeClr val="tx1"/>
                </a:solidFill>
                <a:latin typeface="Calibri"/>
                <a:ea typeface="DengXian"/>
                <a:cs typeface="Times New Roman"/>
              </a:rPr>
              <a:t>这种爱。</a:t>
            </a:r>
            <a:endParaRPr lang="en-CA" sz="32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1363">
              <a:lnSpc>
                <a:spcPct val="107000"/>
              </a:lnSpc>
              <a:spcBef>
                <a:spcPts val="600"/>
              </a:spcBef>
              <a:spcAft>
                <a:spcPts val="600"/>
              </a:spcAft>
              <a:buNone/>
            </a:pPr>
            <a:r>
              <a:rPr lang="zh-CN" altLang="en-US" sz="2800" b="1" kern="100" dirty="0">
                <a:solidFill>
                  <a:srgbClr val="FF0000"/>
                </a:solidFill>
                <a:latin typeface="Calibri"/>
                <a:ea typeface="DengXian"/>
                <a:cs typeface="Times New Roman"/>
              </a:rPr>
              <a:t>我们都希望别人因我们聪明、美丽、慷慨、正直、或有用而爱我们，这是天然的需求之爱</a:t>
            </a:r>
            <a:r>
              <a:rPr lang="zh-CN" altLang="en-US" sz="2800" kern="100" dirty="0">
                <a:latin typeface="Calibri"/>
                <a:ea typeface="DengXian"/>
                <a:cs typeface="Times New Roman"/>
              </a:rPr>
              <a:t>。</a:t>
            </a:r>
            <a:endParaRPr lang="en-CA" sz="2800" kern="100" dirty="0">
              <a:latin typeface="Calibri"/>
              <a:ea typeface="DengXian"/>
              <a:cs typeface="Times New Roman"/>
            </a:endParaRPr>
          </a:p>
          <a:p>
            <a:pPr marL="0" marR="0" indent="741363">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一旦觉察到有人在向我们施以属灵的给予之爱，例如，当你听见有人对你说：“我宽恕你，虽然你不可爱，我仍要无条件地接纳你，爱你”；你会作何反应呢？</a:t>
            </a:r>
            <a:endParaRPr lang="en-CA" sz="2800" b="1" kern="100" dirty="0">
              <a:solidFill>
                <a:schemeClr val="tx1"/>
              </a:solidFill>
              <a:latin typeface="Calibri"/>
              <a:ea typeface="DengXian"/>
              <a:cs typeface="Times New Roman"/>
            </a:endParaRPr>
          </a:p>
          <a:p>
            <a:pPr marL="0" marR="0" indent="741363">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除非你真实地被圣灵光照，看清自己的罪，并且深切地悔改，否则你反而会深感被冒犯，甚至因此受伤。</a:t>
            </a:r>
            <a:endParaRPr lang="en-CA" sz="28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41363">
              <a:spcBef>
                <a:spcPts val="600"/>
              </a:spcBef>
              <a:spcAft>
                <a:spcPts val="600"/>
              </a:spcAft>
              <a:buNone/>
            </a:pPr>
            <a:r>
              <a:rPr lang="zh-CN" altLang="en-US" sz="2800" b="1" kern="100" dirty="0">
                <a:solidFill>
                  <a:srgbClr val="FF0000"/>
                </a:solidFill>
                <a:latin typeface="Calibri"/>
                <a:ea typeface="DengXian"/>
                <a:cs typeface="Times New Roman"/>
              </a:rPr>
              <a:t>属灵的需求之爱就是承认自己不可爱，并且欣然接受有人向自己施以属灵的给予之爱</a:t>
            </a:r>
            <a:r>
              <a:rPr lang="zh-CN" altLang="en-US" sz="2800" kern="100" dirty="0">
                <a:latin typeface="Calibri"/>
                <a:ea typeface="DengXian"/>
                <a:cs typeface="Times New Roman"/>
              </a:rPr>
              <a:t>。</a:t>
            </a:r>
            <a:r>
              <a:rPr lang="zh-CN" altLang="en-US" sz="2800" b="1" kern="100" dirty="0">
                <a:solidFill>
                  <a:schemeClr val="tx1"/>
                </a:solidFill>
                <a:latin typeface="Calibri"/>
                <a:ea typeface="DengXian"/>
                <a:cs typeface="Times New Roman"/>
              </a:rPr>
              <a:t>这需要真正的谦卑。</a:t>
            </a:r>
            <a:endParaRPr lang="en-CA" sz="2800" b="1" kern="100" dirty="0">
              <a:solidFill>
                <a:schemeClr val="tx1"/>
              </a:solidFill>
              <a:latin typeface="Calibri"/>
              <a:ea typeface="DengXian"/>
              <a:cs typeface="Times New Roman"/>
            </a:endParaRPr>
          </a:p>
          <a:p>
            <a:pPr marL="0" marR="0" indent="741363">
              <a:spcBef>
                <a:spcPts val="600"/>
              </a:spcBef>
              <a:spcAft>
                <a:spcPts val="600"/>
              </a:spcAft>
              <a:buNone/>
            </a:pPr>
            <a:r>
              <a:rPr lang="zh-CN" altLang="en-US" sz="2800" b="1" kern="100" dirty="0">
                <a:solidFill>
                  <a:srgbClr val="FF0000"/>
                </a:solidFill>
                <a:latin typeface="Calibri"/>
                <a:ea typeface="DengXian"/>
                <a:cs typeface="Times New Roman"/>
              </a:rPr>
              <a:t>自然的需求之爱只有经过福音或神恩典的转化，才可能转变为属灵的需求之爱。</a:t>
            </a:r>
            <a:endParaRPr lang="en-CA" sz="2800" kern="100" dirty="0">
              <a:latin typeface="Calibri"/>
              <a:ea typeface="DengXian"/>
              <a:cs typeface="Times New Roman"/>
            </a:endParaRPr>
          </a:p>
          <a:p>
            <a:pPr marL="0" marR="0" indent="741363">
              <a:spcBef>
                <a:spcPts val="600"/>
              </a:spcBef>
              <a:spcAft>
                <a:spcPts val="600"/>
              </a:spcAft>
              <a:buNone/>
            </a:pPr>
            <a:r>
              <a:rPr lang="zh-CN" altLang="en-US" sz="2800" b="1" kern="100" dirty="0">
                <a:solidFill>
                  <a:schemeClr val="tx1"/>
                </a:solidFill>
                <a:latin typeface="Calibri"/>
                <a:ea typeface="DengXian"/>
                <a:cs typeface="Times New Roman"/>
              </a:rPr>
              <a:t>因为我们不仅是在基督里的新人，同时也是有灵、有限、有罪、有死的受造物。</a:t>
            </a:r>
            <a:endParaRPr lang="en-CA" sz="2800" b="1" kern="100" dirty="0">
              <a:solidFill>
                <a:schemeClr val="tx1"/>
              </a:solidFill>
              <a:latin typeface="Calibri"/>
              <a:ea typeface="DengXian"/>
              <a:cs typeface="Times New Roman"/>
            </a:endParaRPr>
          </a:p>
          <a:p>
            <a:pPr marL="0" marR="0" indent="741363">
              <a:spcBef>
                <a:spcPts val="600"/>
              </a:spcBef>
              <a:spcAft>
                <a:spcPts val="600"/>
              </a:spcAft>
              <a:buNone/>
            </a:pPr>
            <a:r>
              <a:rPr lang="zh-CN" altLang="en-US" sz="2800" b="1" kern="100" dirty="0">
                <a:solidFill>
                  <a:schemeClr val="tx1"/>
                </a:solidFill>
                <a:latin typeface="Calibri"/>
                <a:ea typeface="DengXian"/>
                <a:cs typeface="Times New Roman"/>
              </a:rPr>
              <a:t>人是受造物本身就决定了人有需求，而这种需求又因为人的堕落而无限地增加，使人变本加厉的贪婪。</a:t>
            </a:r>
            <a:endParaRPr lang="en-CA" sz="28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741363">
              <a:spcBef>
                <a:spcPts val="600"/>
              </a:spcBef>
              <a:spcAft>
                <a:spcPts val="0"/>
              </a:spcAft>
              <a:buNone/>
            </a:pPr>
            <a:r>
              <a:rPr lang="zh-CN" altLang="en-US" sz="2800" b="1" kern="100" dirty="0">
                <a:solidFill>
                  <a:schemeClr val="tx1"/>
                </a:solidFill>
                <a:latin typeface="Calibri"/>
                <a:ea typeface="DengXian"/>
                <a:cs typeface="Times New Roman"/>
              </a:rPr>
              <a:t>上帝的恩典所赋予我们的，不仅是我们在基督里的崇高贵重的身份价值，同时也是对我们作为堕落受造的需求的彻底承认、清楚地意识和欣然接受。</a:t>
            </a:r>
            <a:endParaRPr lang="en-CA" sz="28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2800" b="1" kern="100" dirty="0">
                <a:solidFill>
                  <a:srgbClr val="2E24FC"/>
                </a:solidFill>
                <a:latin typeface="Calibri"/>
                <a:ea typeface="DengXian"/>
                <a:cs typeface="Times New Roman"/>
              </a:rPr>
              <a:t>这是使我们变得谦卑的必要条件。</a:t>
            </a:r>
            <a:r>
              <a:rPr lang="zh-CN" altLang="en-US" sz="2800" b="1" kern="100" dirty="0">
                <a:solidFill>
                  <a:srgbClr val="FF0000"/>
                </a:solidFill>
                <a:latin typeface="Calibri"/>
                <a:ea typeface="DengXian"/>
                <a:cs typeface="Times New Roman"/>
              </a:rPr>
              <a:t>由这种属灵的需求之爱所产生的神家文化就是谦卑文化。谦卑文化是神家文化中不可或缺的要素，它是对尊荣文化和真爱文化的必不可少的补充。</a:t>
            </a:r>
            <a:endParaRPr lang="en-CA" sz="2800" kern="100" dirty="0">
              <a:latin typeface="Calibri"/>
              <a:ea typeface="DengXian"/>
              <a:cs typeface="Times New Roman"/>
            </a:endParaRPr>
          </a:p>
          <a:p>
            <a:pPr marL="0" marR="0" indent="741363">
              <a:spcBef>
                <a:spcPts val="600"/>
              </a:spcBef>
              <a:spcAft>
                <a:spcPts val="0"/>
              </a:spcAft>
              <a:buNone/>
            </a:pPr>
            <a:r>
              <a:rPr lang="zh-CN" altLang="en-US" sz="2800" b="1" kern="100" dirty="0">
                <a:solidFill>
                  <a:srgbClr val="2E24FC"/>
                </a:solidFill>
                <a:latin typeface="Calibri"/>
                <a:ea typeface="DengXian"/>
                <a:cs typeface="Times New Roman"/>
              </a:rPr>
              <a:t>这是建造神家文化的第三步或第三个阶段，也是我们教会的目标。</a:t>
            </a:r>
            <a:endParaRPr lang="en-CA" sz="2800" b="1" kern="100" dirty="0">
              <a:solidFill>
                <a:srgbClr val="2E24FC"/>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三、自然之爱的转化与神家文化</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1030288">
              <a:spcBef>
                <a:spcPts val="600"/>
              </a:spcBef>
              <a:spcAft>
                <a:spcPts val="600"/>
              </a:spcAft>
              <a:buNone/>
            </a:pPr>
            <a:r>
              <a:rPr lang="zh-CN" altLang="en-US" sz="4000" b="1" kern="100" dirty="0">
                <a:solidFill>
                  <a:srgbClr val="2E24FC"/>
                </a:solidFill>
                <a:latin typeface="Calibri"/>
                <a:ea typeface="DengXian"/>
                <a:cs typeface="Times New Roman"/>
              </a:rPr>
              <a:t>总之，自然之爱需要经过福音或上帝恩典的转化，才能孕育出以尊荣、真爱和谦卑为特色的神家文化。</a:t>
            </a:r>
            <a:endParaRPr lang="en-CA" sz="4000" kern="100" dirty="0">
              <a:solidFill>
                <a:srgbClr val="2E24FC"/>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48</a:t>
            </a:fld>
            <a:endParaRPr lang="en-US" altLang="zh-CN" dirty="0">
              <a:solidFill>
                <a:srgbClr val="55554A"/>
              </a:solidFill>
            </a:endParaRPr>
          </a:p>
        </p:txBody>
      </p:sp>
    </p:spTree>
    <p:extLst>
      <p:ext uri="{BB962C8B-B14F-4D97-AF65-F5344CB8AC3E}">
        <p14:creationId xmlns:p14="http://schemas.microsoft.com/office/powerpoint/2010/main" val="130773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 xmlns:a16="http://schemas.microsoft.com/office/drawing/2014/main" id="{C99D0051-1FDC-9709-F8BF-E1BD4F2641D5}"/>
              </a:ext>
            </a:extLst>
          </p:cNvPr>
          <p:cNvSpPr>
            <a:spLocks noGrp="1"/>
          </p:cNvSpPr>
          <p:nvPr>
            <p:ph idx="1"/>
          </p:nvPr>
        </p:nvSpPr>
        <p:spPr>
          <a:xfrm>
            <a:off x="0" y="1200150"/>
            <a:ext cx="9144000" cy="3943349"/>
          </a:xfrm>
        </p:spPr>
        <p:txBody>
          <a:bodyPr/>
          <a:lstStyle/>
          <a:p>
            <a:pPr marL="0" indent="0">
              <a:buNone/>
            </a:pPr>
            <a:r>
              <a:rPr lang="en-US" altLang="zh-CN" sz="3200" dirty="0"/>
              <a:t>	</a:t>
            </a:r>
            <a:r>
              <a:rPr lang="zh-CN" altLang="en-US" sz="3200" b="1" dirty="0">
                <a:solidFill>
                  <a:schemeClr val="tx1"/>
                </a:solidFill>
                <a:latin typeface="DengXian" panose="02010600030101010101" pitchFamily="2" charset="-122"/>
                <a:ea typeface="DengXian" panose="02010600030101010101" pitchFamily="2" charset="-122"/>
              </a:rPr>
              <a:t>今天，我们要探讨自然之爱与神家文化之间的关系。</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solidFill>
                  <a:schemeClr val="tx1"/>
                </a:solidFill>
                <a:latin typeface="DengXian" panose="02010600030101010101" pitchFamily="2" charset="-122"/>
                <a:ea typeface="DengXian" panose="02010600030101010101" pitchFamily="2" charset="-122"/>
              </a:rPr>
              <a:t>	</a:t>
            </a:r>
            <a:r>
              <a:rPr lang="zh-CN" altLang="en-US" sz="3200" b="1" dirty="0">
                <a:solidFill>
                  <a:schemeClr val="tx1"/>
                </a:solidFill>
                <a:latin typeface="DengXian" panose="02010600030101010101" pitchFamily="2" charset="-122"/>
                <a:ea typeface="DengXian" panose="02010600030101010101" pitchFamily="2" charset="-122"/>
              </a:rPr>
              <a:t>我们的结论是：</a:t>
            </a:r>
            <a:endParaRPr lang="en-US" altLang="zh-CN" sz="3200" b="1" dirty="0">
              <a:solidFill>
                <a:schemeClr val="tx1"/>
              </a:solidFill>
              <a:latin typeface="DengXian" panose="02010600030101010101" pitchFamily="2" charset="-122"/>
              <a:ea typeface="DengXian" panose="02010600030101010101" pitchFamily="2" charset="-122"/>
            </a:endParaRPr>
          </a:p>
          <a:p>
            <a:pPr marL="0" indent="0">
              <a:buNone/>
            </a:pPr>
            <a:r>
              <a:rPr lang="en-US" altLang="zh-CN" sz="3200" b="1" dirty="0">
                <a:latin typeface="DengXian" panose="02010600030101010101" pitchFamily="2" charset="-122"/>
                <a:ea typeface="DengXian" panose="02010600030101010101" pitchFamily="2" charset="-122"/>
              </a:rPr>
              <a:t>	</a:t>
            </a:r>
            <a:r>
              <a:rPr lang="zh-CN" altLang="en-US" sz="3200" b="1" dirty="0">
                <a:solidFill>
                  <a:srgbClr val="FF0000"/>
                </a:solidFill>
                <a:latin typeface="DengXian" panose="02010600030101010101" pitchFamily="2" charset="-122"/>
                <a:ea typeface="DengXian" panose="02010600030101010101" pitchFamily="2" charset="-122"/>
              </a:rPr>
              <a:t>自然之爱必须经过转化才能成为属灵之爱；</a:t>
            </a:r>
            <a:r>
              <a:rPr lang="zh-CN" altLang="en-US" sz="3200" b="1" dirty="0">
                <a:solidFill>
                  <a:schemeClr val="tx1"/>
                </a:solidFill>
                <a:latin typeface="DengXian" panose="02010600030101010101" pitchFamily="2" charset="-122"/>
                <a:ea typeface="DengXian" panose="02010600030101010101" pitchFamily="2" charset="-122"/>
              </a:rPr>
              <a:t>与此相应，</a:t>
            </a:r>
            <a:r>
              <a:rPr lang="zh-CN" altLang="en-US" sz="3200" b="1" dirty="0">
                <a:solidFill>
                  <a:srgbClr val="FF0000"/>
                </a:solidFill>
                <a:latin typeface="DengXian" panose="02010600030101010101" pitchFamily="2" charset="-122"/>
                <a:ea typeface="DengXian" panose="02010600030101010101" pitchFamily="2" charset="-122"/>
              </a:rPr>
              <a:t>教会文化（</a:t>
            </a:r>
            <a:r>
              <a:rPr lang="zh-CN" altLang="en-US" sz="3200" b="1" dirty="0">
                <a:solidFill>
                  <a:schemeClr val="tx1"/>
                </a:solidFill>
                <a:latin typeface="DengXian" panose="02010600030101010101" pitchFamily="2" charset="-122"/>
                <a:ea typeface="DengXian" panose="02010600030101010101" pitchFamily="2" charset="-122"/>
              </a:rPr>
              <a:t>教会旧生态</a:t>
            </a:r>
            <a:r>
              <a:rPr lang="zh-CN" altLang="en-US" sz="3200" b="1" dirty="0">
                <a:solidFill>
                  <a:srgbClr val="FF0000"/>
                </a:solidFill>
                <a:latin typeface="DengXian" panose="02010600030101010101" pitchFamily="2" charset="-122"/>
                <a:ea typeface="DengXian" panose="02010600030101010101" pitchFamily="2" charset="-122"/>
              </a:rPr>
              <a:t>）必须经过转化才能成为神家文化（</a:t>
            </a:r>
            <a:r>
              <a:rPr lang="zh-CN" altLang="en-US" sz="3200" b="1" dirty="0">
                <a:solidFill>
                  <a:schemeClr val="tx1"/>
                </a:solidFill>
                <a:latin typeface="DengXian" panose="02010600030101010101" pitchFamily="2" charset="-122"/>
                <a:ea typeface="DengXian" panose="02010600030101010101" pitchFamily="2" charset="-122"/>
              </a:rPr>
              <a:t>教会新生态</a:t>
            </a:r>
            <a:r>
              <a:rPr lang="zh-CN" altLang="en-US" sz="3200" b="1" dirty="0">
                <a:solidFill>
                  <a:srgbClr val="FF0000"/>
                </a:solidFill>
                <a:latin typeface="DengXian" panose="02010600030101010101" pitchFamily="2" charset="-122"/>
                <a:ea typeface="DengXian" panose="02010600030101010101" pitchFamily="2" charset="-122"/>
              </a:rPr>
              <a:t>）</a:t>
            </a:r>
            <a:r>
              <a:rPr lang="zh-CN" altLang="en-US" sz="3200" b="1" dirty="0">
                <a:latin typeface="DengXian" panose="02010600030101010101" pitchFamily="2" charset="-122"/>
                <a:ea typeface="DengXian" panose="02010600030101010101" pitchFamily="2" charset="-122"/>
              </a:rPr>
              <a:t>。</a:t>
            </a:r>
            <a:endParaRPr lang="en-US" sz="3200" b="1" dirty="0">
              <a:latin typeface="DengXian" panose="02010600030101010101" pitchFamily="2" charset="-122"/>
              <a:ea typeface="DengXian" panose="02010600030101010101" pitchFamily="2" charset="-122"/>
            </a:endParaRPr>
          </a:p>
          <a:p>
            <a:endParaRPr lang="en-US" dirty="0"/>
          </a:p>
        </p:txBody>
      </p:sp>
      <p:sp>
        <p:nvSpPr>
          <p:cNvPr id="4" name="灯片编号占位符 3">
            <a:extLst>
              <a:ext uri="{FF2B5EF4-FFF2-40B4-BE49-F238E27FC236}">
                <a16:creationId xmlns="" xmlns:a16="http://schemas.microsoft.com/office/drawing/2014/main" id="{CDA1CAD7-0214-24C5-5812-1E2A2C1DB780}"/>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275888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       </a:t>
            </a:r>
            <a:r>
              <a:rPr lang="zh-CN" altLang="en-US" sz="3600" b="1" kern="100" dirty="0">
                <a:solidFill>
                  <a:srgbClr val="FF0000"/>
                </a:solidFill>
                <a:latin typeface="Calibri"/>
                <a:ea typeface="DengXian"/>
                <a:cs typeface="Times New Roman"/>
              </a:rPr>
              <a:t>（一）自然之爱的三面向</a:t>
            </a:r>
            <a:endParaRPr lang="en-CA" sz="3600" b="1" kern="100" dirty="0">
              <a:solidFill>
                <a:srgbClr val="FF0000"/>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自然之爱又称作天然之爱，是指人类因受造而有、非因基督救赎而来的爱。</a:t>
            </a:r>
            <a:endParaRPr lang="en-CA" sz="3600" b="1" kern="100" dirty="0">
              <a:solidFill>
                <a:schemeClr val="tx1"/>
              </a:solidFill>
              <a:latin typeface="Calibri"/>
              <a:ea typeface="DengXian"/>
              <a:cs typeface="Times New Roman"/>
            </a:endParaRPr>
          </a:p>
          <a:p>
            <a:pPr marL="0" marR="0" indent="9144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在人际关系中，尤其是在家庭中，自然之爱有三个主要的面向：</a:t>
            </a:r>
            <a:endParaRPr lang="en-CA" sz="36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568325" marR="0" indent="-568325">
              <a:spcBef>
                <a:spcPts val="600"/>
              </a:spcBef>
              <a:spcAft>
                <a:spcPts val="0"/>
              </a:spcAft>
              <a:buNone/>
            </a:pPr>
            <a:r>
              <a:rPr lang="en-US" sz="3000" b="1" kern="100" dirty="0">
                <a:solidFill>
                  <a:srgbClr val="FF0000"/>
                </a:solidFill>
                <a:latin typeface="DengXian"/>
                <a:ea typeface="DengXian"/>
                <a:cs typeface="Times New Roman"/>
              </a:rPr>
              <a:t>1</a:t>
            </a:r>
            <a:r>
              <a:rPr lang="zh-CN" altLang="en-US" sz="3000" b="1" kern="100" dirty="0">
                <a:solidFill>
                  <a:srgbClr val="FF0000"/>
                </a:solidFill>
                <a:latin typeface="Calibri"/>
                <a:ea typeface="DengXian"/>
                <a:cs typeface="Times New Roman"/>
              </a:rPr>
              <a:t>、亲爱（</a:t>
            </a:r>
            <a:r>
              <a:rPr lang="en-US" sz="3000" b="1" kern="100" dirty="0" err="1">
                <a:solidFill>
                  <a:srgbClr val="FF0000"/>
                </a:solidFill>
                <a:latin typeface="DengXian"/>
                <a:ea typeface="DengXian"/>
                <a:cs typeface="Times New Roman"/>
              </a:rPr>
              <a:t>Storge</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主要指人类因血缘关系而产生的爱，包括父母与儿女之间的亲子之爱、兄弟姐妹之间的手足之情，以及其他血缘关系产生的情感。</a:t>
            </a:r>
            <a:endParaRPr lang="en-CA" sz="3000" b="1" kern="100" dirty="0">
              <a:solidFill>
                <a:schemeClr val="tx1"/>
              </a:solidFill>
              <a:latin typeface="Calibri"/>
              <a:ea typeface="DengXian"/>
              <a:cs typeface="Times New Roman"/>
            </a:endParaRPr>
          </a:p>
          <a:p>
            <a:pPr marL="568325" lvl="0" indent="-568325">
              <a:spcBef>
                <a:spcPts val="600"/>
              </a:spcBef>
              <a:spcAft>
                <a:spcPts val="0"/>
              </a:spcAft>
              <a:buNone/>
            </a:pPr>
            <a:r>
              <a:rPr lang="en-US" altLang="zh-CN" sz="3000" b="1" kern="100" dirty="0">
                <a:solidFill>
                  <a:srgbClr val="FF0000"/>
                </a:solidFill>
                <a:latin typeface="Calibri"/>
                <a:ea typeface="DengXian"/>
                <a:cs typeface="Times New Roman"/>
              </a:rPr>
              <a:t>2</a:t>
            </a:r>
            <a:r>
              <a:rPr lang="zh-CN" altLang="en-US" sz="3000" b="1" kern="100" dirty="0">
                <a:solidFill>
                  <a:srgbClr val="FF0000"/>
                </a:solidFill>
                <a:latin typeface="Calibri"/>
                <a:ea typeface="DengXian"/>
                <a:cs typeface="Times New Roman"/>
              </a:rPr>
              <a:t>、情爱（</a:t>
            </a:r>
            <a:r>
              <a:rPr lang="en-US" sz="3000" b="1" kern="100" dirty="0">
                <a:solidFill>
                  <a:srgbClr val="FF0000"/>
                </a:solidFill>
                <a:latin typeface="DengXian"/>
                <a:ea typeface="DengXian"/>
                <a:cs typeface="Times New Roman"/>
              </a:rPr>
              <a:t>Eros</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主要指夫妻之间，或互相吸引的男女之间，包括两性关系的爱情。</a:t>
            </a:r>
            <a:endParaRPr lang="en-CA" sz="3000" b="1" kern="100" dirty="0">
              <a:solidFill>
                <a:schemeClr val="tx1"/>
              </a:solidFill>
              <a:latin typeface="Calibri"/>
              <a:ea typeface="DengXian"/>
              <a:cs typeface="Times New Roman"/>
            </a:endParaRPr>
          </a:p>
          <a:p>
            <a:pPr marL="568325" lvl="0" indent="-568325">
              <a:spcBef>
                <a:spcPts val="600"/>
              </a:spcBef>
              <a:spcAft>
                <a:spcPts val="0"/>
              </a:spcAft>
              <a:buNone/>
            </a:pPr>
            <a:r>
              <a:rPr lang="en-US" altLang="zh-CN" sz="3000" b="1" kern="100" dirty="0">
                <a:solidFill>
                  <a:srgbClr val="FF0000"/>
                </a:solidFill>
                <a:latin typeface="Calibri"/>
                <a:ea typeface="DengXian"/>
                <a:cs typeface="Times New Roman"/>
              </a:rPr>
              <a:t>3</a:t>
            </a:r>
            <a:r>
              <a:rPr lang="zh-CN" altLang="en-US" sz="3000" b="1" kern="100" dirty="0">
                <a:solidFill>
                  <a:srgbClr val="FF0000"/>
                </a:solidFill>
                <a:latin typeface="Calibri"/>
                <a:ea typeface="DengXian"/>
                <a:cs typeface="Times New Roman"/>
              </a:rPr>
              <a:t>、友爱（</a:t>
            </a:r>
            <a:r>
              <a:rPr lang="en-US" sz="3000" b="1" kern="100" dirty="0">
                <a:solidFill>
                  <a:srgbClr val="FF0000"/>
                </a:solidFill>
                <a:latin typeface="DengXian"/>
                <a:ea typeface="DengXian"/>
                <a:cs typeface="Times New Roman"/>
              </a:rPr>
              <a:t>Philia</a:t>
            </a:r>
            <a:r>
              <a:rPr lang="zh-CN" altLang="en-US" sz="3000" b="1" kern="100" dirty="0">
                <a:solidFill>
                  <a:srgbClr val="FF0000"/>
                </a:solidFill>
                <a:latin typeface="Calibri"/>
                <a:ea typeface="DengXian"/>
                <a:cs typeface="Times New Roman"/>
              </a:rPr>
              <a:t>）：</a:t>
            </a:r>
            <a:r>
              <a:rPr lang="zh-CN" altLang="en-US" sz="3000" b="1" kern="100" dirty="0">
                <a:solidFill>
                  <a:schemeClr val="tx1"/>
                </a:solidFill>
                <a:latin typeface="Calibri"/>
                <a:ea typeface="DengXian"/>
                <a:cs typeface="Times New Roman"/>
              </a:rPr>
              <a:t>主要指由共同爱好、兴趣、眼光或价值建立起来的亲密深厚关系。</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600"/>
              </a:spcAft>
              <a:buNone/>
            </a:pPr>
            <a:r>
              <a:rPr lang="zh-CN" altLang="en-US" sz="3000" b="1" kern="100" dirty="0">
                <a:solidFill>
                  <a:schemeClr val="tx1"/>
                </a:solidFill>
                <a:latin typeface="Calibri"/>
                <a:ea typeface="DengXian"/>
                <a:cs typeface="Times New Roman"/>
              </a:rPr>
              <a:t>         </a:t>
            </a:r>
            <a:r>
              <a:rPr lang="zh-CN" altLang="en-US" sz="3000" b="1" kern="100" dirty="0">
                <a:solidFill>
                  <a:srgbClr val="FF0000"/>
                </a:solidFill>
                <a:latin typeface="Calibri"/>
                <a:ea typeface="DengXian"/>
                <a:cs typeface="Times New Roman"/>
              </a:rPr>
              <a:t>（二）自然之爱的三要素</a:t>
            </a:r>
            <a:endParaRPr lang="en-CA" sz="3000" b="1" kern="100" dirty="0">
              <a:solidFill>
                <a:srgbClr val="FF0000"/>
              </a:solidFill>
              <a:latin typeface="Calibri"/>
              <a:ea typeface="DengXian"/>
              <a:cs typeface="Times New Roman"/>
            </a:endParaRPr>
          </a:p>
          <a:p>
            <a:pPr marL="0" marR="0" indent="461963">
              <a:spcBef>
                <a:spcPts val="600"/>
              </a:spcBef>
              <a:spcAft>
                <a:spcPts val="600"/>
              </a:spcAft>
              <a:buNone/>
            </a:pPr>
            <a:r>
              <a:rPr lang="zh-CN" altLang="en-US" sz="3000" b="1" kern="100" dirty="0">
                <a:solidFill>
                  <a:schemeClr val="tx1"/>
                </a:solidFill>
                <a:latin typeface="Calibri"/>
                <a:ea typeface="DengXian"/>
                <a:cs typeface="Times New Roman"/>
              </a:rPr>
              <a:t>自然之爱的三要素最容易从两个分析中归纳而得。</a:t>
            </a:r>
            <a:endParaRPr lang="en-CA" sz="3000" b="1" kern="100" dirty="0">
              <a:solidFill>
                <a:schemeClr val="tx1"/>
              </a:solidFill>
              <a:latin typeface="Calibri"/>
              <a:ea typeface="DengXian"/>
              <a:cs typeface="Times New Roman"/>
            </a:endParaRPr>
          </a:p>
          <a:p>
            <a:pPr marL="0" marR="0" indent="461963">
              <a:spcBef>
                <a:spcPts val="600"/>
              </a:spcBef>
              <a:spcAft>
                <a:spcPts val="600"/>
              </a:spcAft>
              <a:buNone/>
            </a:pPr>
            <a:r>
              <a:rPr lang="zh-CN" altLang="en-US" sz="3000" b="1" kern="100" dirty="0">
                <a:solidFill>
                  <a:schemeClr val="tx1"/>
                </a:solidFill>
                <a:latin typeface="Calibri"/>
                <a:ea typeface="DengXian"/>
                <a:cs typeface="Times New Roman"/>
              </a:rPr>
              <a:t>一个分析是父母与儿女的关系，尤其是母亲与婴孩的关系：婴孩对母亲的依恋显然是以需求为主导，而母亲对婴孩的母爱显然是以给予或哺育为主导。</a:t>
            </a:r>
            <a:endParaRPr lang="en-CA" sz="3000" b="1" kern="100" dirty="0">
              <a:solidFill>
                <a:schemeClr val="tx1"/>
              </a:solidFill>
              <a:latin typeface="Calibri"/>
              <a:ea typeface="DengXian"/>
              <a:cs typeface="Times New Roman"/>
            </a:endParaRPr>
          </a:p>
          <a:p>
            <a:pPr marL="0" marR="0" indent="461963">
              <a:spcBef>
                <a:spcPts val="600"/>
              </a:spcBef>
              <a:spcAft>
                <a:spcPts val="600"/>
              </a:spcAft>
              <a:buNone/>
            </a:pPr>
            <a:r>
              <a:rPr lang="zh-CN" altLang="en-US" sz="3000" b="1" kern="100" dirty="0">
                <a:solidFill>
                  <a:schemeClr val="tx1"/>
                </a:solidFill>
                <a:latin typeface="Calibri"/>
                <a:ea typeface="DengXian"/>
                <a:cs typeface="Times New Roman"/>
              </a:rPr>
              <a:t>由此分析中我们不难得出自然之爱的两个要素：</a:t>
            </a:r>
            <a:endParaRPr lang="en-US" altLang="zh-CN" sz="3000" b="1" kern="100" dirty="0">
              <a:solidFill>
                <a:schemeClr val="tx1"/>
              </a:solidFill>
              <a:latin typeface="Calibri"/>
              <a:ea typeface="DengXian"/>
              <a:cs typeface="Times New Roman"/>
            </a:endParaRPr>
          </a:p>
          <a:p>
            <a:pPr marL="0" marR="0" indent="461963">
              <a:spcBef>
                <a:spcPts val="600"/>
              </a:spcBef>
              <a:spcAft>
                <a:spcPts val="600"/>
              </a:spcAft>
              <a:buNone/>
            </a:pPr>
            <a:r>
              <a:rPr lang="en-US" sz="3000" b="1" kern="100" dirty="0">
                <a:solidFill>
                  <a:srgbClr val="FF0000"/>
                </a:solidFill>
                <a:latin typeface="DengXian"/>
                <a:ea typeface="DengXian"/>
                <a:cs typeface="Times New Roman"/>
              </a:rPr>
              <a:t>1</a:t>
            </a:r>
            <a:r>
              <a:rPr lang="zh-CN" altLang="en-US" sz="3000" b="1" kern="100" dirty="0">
                <a:solidFill>
                  <a:srgbClr val="FF0000"/>
                </a:solidFill>
                <a:latin typeface="Calibri"/>
                <a:ea typeface="DengXian"/>
                <a:cs typeface="Times New Roman"/>
              </a:rPr>
              <a:t>、需求；</a:t>
            </a:r>
            <a:r>
              <a:rPr lang="en-US" sz="3000" b="1" kern="100" dirty="0">
                <a:solidFill>
                  <a:srgbClr val="FF0000"/>
                </a:solidFill>
                <a:latin typeface="DengXian"/>
                <a:ea typeface="DengXian"/>
                <a:cs typeface="Times New Roman"/>
              </a:rPr>
              <a:t>2</a:t>
            </a:r>
            <a:r>
              <a:rPr lang="zh-CN" altLang="en-US" sz="3000" b="1" kern="100" dirty="0">
                <a:solidFill>
                  <a:srgbClr val="FF0000"/>
                </a:solidFill>
                <a:latin typeface="Calibri"/>
                <a:ea typeface="DengXian"/>
                <a:cs typeface="Times New Roman"/>
              </a:rPr>
              <a:t>、给予。</a:t>
            </a:r>
            <a:endParaRPr lang="en-CA" sz="3000" b="1" kern="100" dirty="0">
              <a:solidFill>
                <a:srgbClr val="FF0000"/>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HanWang WeiBeiMedium-Gb5" panose="02000000000000000000" charset="-120"/>
                <a:sym typeface="+mn-ea"/>
              </a:rPr>
              <a:t>一、</a:t>
            </a:r>
            <a:r>
              <a:rPr lang="zh-CN" altLang="en-US" sz="4000" b="1" dirty="0">
                <a:solidFill>
                  <a:srgbClr val="FF0000"/>
                </a:solidFill>
                <a:effectLst/>
                <a:latin typeface="+mn-ea"/>
                <a:cs typeface="Times New Roman"/>
              </a:rPr>
              <a:t>自然之爱的三面向和三要素</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另一个分析要复杂一些，即针对引起人类快乐情感的分析。</a:t>
            </a:r>
            <a:endParaRPr lang="en-CA" sz="3000" b="1" kern="100" dirty="0">
              <a:solidFill>
                <a:schemeClr val="tx1"/>
              </a:solidFill>
              <a:latin typeface="Calibri"/>
              <a:ea typeface="DengXian"/>
              <a:cs typeface="Times New Roman"/>
            </a:endParaRPr>
          </a:p>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可以发现，引起人类快乐情感的事物大体上可以分为两大类别：</a:t>
            </a:r>
            <a:r>
              <a:rPr lang="zh-CN" altLang="en-US" sz="3000" b="1" kern="100" dirty="0">
                <a:solidFill>
                  <a:srgbClr val="FF0000"/>
                </a:solidFill>
                <a:latin typeface="Calibri"/>
                <a:ea typeface="DengXian"/>
                <a:cs typeface="Times New Roman"/>
              </a:rPr>
              <a:t>需求之乐与欣赏之乐。</a:t>
            </a:r>
            <a:endParaRPr lang="en-CA" sz="3000" b="1" kern="100" dirty="0">
              <a:solidFill>
                <a:srgbClr val="FF0000"/>
              </a:solidFill>
              <a:latin typeface="Calibri"/>
              <a:ea typeface="DengXian"/>
              <a:cs typeface="Times New Roman"/>
            </a:endParaRPr>
          </a:p>
          <a:p>
            <a:pPr marL="0" marR="0" indent="741363">
              <a:spcBef>
                <a:spcPts val="600"/>
              </a:spcBef>
              <a:spcAft>
                <a:spcPts val="0"/>
              </a:spcAft>
              <a:buNone/>
            </a:pPr>
            <a:r>
              <a:rPr lang="zh-CN" altLang="en-US" sz="3000" b="1" kern="100" dirty="0">
                <a:solidFill>
                  <a:schemeClr val="tx1"/>
                </a:solidFill>
                <a:latin typeface="Calibri"/>
                <a:ea typeface="DengXian"/>
                <a:cs typeface="Times New Roman"/>
              </a:rPr>
              <a:t>很早就有人发现，乐趣可以分为两大类别：一大类别的乐趣是源自人心的渴望，没有渴望便没有乐趣可言；另一大类别自身便是乐趣，无需以渴望作为铺垫。</a:t>
            </a:r>
            <a:endParaRPr lang="en-CA" sz="3000" b="1" kern="100" dirty="0">
              <a:solidFill>
                <a:schemeClr val="tx1"/>
              </a:solidFill>
              <a:latin typeface="Calibri"/>
              <a:ea typeface="DengXian"/>
              <a:cs typeface="Times New Roman"/>
            </a:endParaRPr>
          </a:p>
          <a:p>
            <a:pPr marL="0" indent="0">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40803878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390</TotalTime>
  <Words>3361</Words>
  <Application>Microsoft Office PowerPoint</Application>
  <PresentationFormat>On-screen Show (16:9)</PresentationFormat>
  <Paragraphs>246</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TS101790490[1]</vt:lpstr>
      <vt:lpstr>PowerPoint Presentation</vt:lpstr>
      <vt:lpstr>PowerPoint Presentation</vt:lpstr>
      <vt:lpstr>PowerPoint Presentation</vt:lpstr>
      <vt:lpstr>PowerPoint Presentation</vt:lpstr>
      <vt:lpstr>PowerPoint Presentation</vt:lpstr>
      <vt:lpstr>一、自然之爱的三面向和三要素</vt:lpstr>
      <vt:lpstr>一、自然之爱的三面向和三要素</vt:lpstr>
      <vt:lpstr>一、自然之爱的三面向和三要素</vt:lpstr>
      <vt:lpstr>一、自然之爱的三面向和三要素</vt:lpstr>
      <vt:lpstr>一、自然之爱的三面向和三要素</vt:lpstr>
      <vt:lpstr>一、自然之爱的三面向和三要素</vt:lpstr>
      <vt:lpstr>一、自然之爱的三面向和三要素</vt:lpstr>
      <vt:lpstr>一、自然之爱的三面向和三要素</vt:lpstr>
      <vt:lpstr>一、自然之爱的三面向和三要素</vt:lpstr>
      <vt:lpstr>一、自然之爱的三面向和三要素</vt:lpstr>
      <vt:lpstr>二、自然之爱的双重特性和两个陷阱</vt:lpstr>
      <vt:lpstr>二、自然之爱的双重特性和两个陷阱</vt:lpstr>
      <vt:lpstr>二、自然之爱的双重特性和两个陷阱</vt:lpstr>
      <vt:lpstr>二、自然之爱的双重特性和两个陷阱</vt:lpstr>
      <vt:lpstr>二、自然之爱的双重特性和两个陷阱</vt:lpstr>
      <vt:lpstr>二、自然之爱的双重特性和两个陷阱</vt:lpstr>
      <vt:lpstr>二、自然之爱的双重特性和两个陷阱</vt:lpstr>
      <vt:lpstr>二、自然之爱的双重特性和两个陷阱</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lpstr>三、自然之爱的转化与神家文化</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779</cp:revision>
  <dcterms:created xsi:type="dcterms:W3CDTF">2021-02-28T22:09:00Z</dcterms:created>
  <dcterms:modified xsi:type="dcterms:W3CDTF">2024-04-14T15:21:36Z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