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17" r:id="rId5"/>
    <p:sldId id="318" r:id="rId6"/>
    <p:sldId id="319" r:id="rId7"/>
    <p:sldId id="336" r:id="rId8"/>
    <p:sldId id="320" r:id="rId9"/>
    <p:sldId id="321" r:id="rId10"/>
    <p:sldId id="304" r:id="rId11"/>
    <p:sldId id="335" r:id="rId12"/>
    <p:sldId id="322" r:id="rId13"/>
    <p:sldId id="324" r:id="rId14"/>
    <p:sldId id="332" r:id="rId15"/>
    <p:sldId id="325" r:id="rId16"/>
    <p:sldId id="327" r:id="rId17"/>
    <p:sldId id="328" r:id="rId18"/>
    <p:sldId id="329" r:id="rId19"/>
    <p:sldId id="33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C4D"/>
    <a:srgbClr val="D1D8B7"/>
    <a:srgbClr val="636A58"/>
    <a:srgbClr val="505A47"/>
    <a:srgbClr val="A09D79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F9F41D-9533-470A-A3FC-FFC852045AB7}" v="168" dt="2024-03-08T15:45:46.114"/>
  </p1510:revLst>
</p1510:revInfo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5405" autoAdjust="0"/>
  </p:normalViewPr>
  <p:slideViewPr>
    <p:cSldViewPr snapToGrid="0">
      <p:cViewPr>
        <p:scale>
          <a:sx n="75" d="100"/>
          <a:sy n="75" d="100"/>
        </p:scale>
        <p:origin x="-806" y="-264"/>
      </p:cViewPr>
      <p:guideLst>
        <p:guide orient="horz" pos="528"/>
        <p:guide orient="horz" pos="1272"/>
        <p:guide orient="horz" pos="2312"/>
        <p:guide orient="horz" pos="1944"/>
        <p:guide orient="horz" pos="2328"/>
        <p:guide pos="3864"/>
      </p:guideLst>
    </p:cSldViewPr>
  </p:slideViewPr>
  <p:outlineViewPr>
    <p:cViewPr>
      <p:scale>
        <a:sx n="33" d="100"/>
        <a:sy n="33" d="100"/>
      </p:scale>
      <p:origin x="0" y="-1080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3/9/2024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3/9/2024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ACD7715-6DC4-AD06-EEBA-EE7CB0B8A5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43C05760-E892-D052-F870-A876F5559C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A59596A2-3063-C8E8-A612-6876E10346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FF07232-B325-09D5-9D55-9BA262888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234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5550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4533490-C844-A38C-DB57-F9CB309A1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6EA03EEB-4EAA-D4A3-6690-EAAABEE2AD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35A0DAAB-C457-088D-42F9-A67069BE27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B3A3DAE-7DE9-4CFF-BCF7-6616A7DA63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14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="" xmlns:a16="http://schemas.microsoft.com/office/drawing/2014/main" id="{4D792B1F-855B-FC83-1023-94C0976E98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EF359D7C-AC03-77FE-CA1D-B96B46B08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="" xmlns:a16="http://schemas.microsoft.com/office/drawing/2014/main" id="{C9AA487F-3729-4692-1A21-35558A2D84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84B8E19A-569B-855B-EBF8-C02F2998AB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51">
            <a:extLst>
              <a:ext uri="{FF2B5EF4-FFF2-40B4-BE49-F238E27FC236}">
                <a16:creationId xmlns="" xmlns:a16="http://schemas.microsoft.com/office/drawing/2014/main" id="{4A781A8E-199F-1F48-C80E-B6501B5633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11C6679A-1B60-DCCD-7295-255649B92C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22">
            <a:extLst>
              <a:ext uri="{FF2B5EF4-FFF2-40B4-BE49-F238E27FC236}">
                <a16:creationId xmlns="" xmlns:a16="http://schemas.microsoft.com/office/drawing/2014/main" id="{1C466053-4CA7-4CBB-C1D2-19FE899BED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1100480F-88D3-CF82-FAF8-9527C86BCA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=""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=""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B05A86D8-26B0-1ADB-0CE2-B445D2A28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3A68E8B-64DF-46D3-2FA2-4BBBBF8BFB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=""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=""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CADEA8BB-3550-ABDA-99A6-455084D5D4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F0A8F0DB-3D3D-DC0F-84AC-4386B58AD6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=""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=""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="" xmlns:a16="http://schemas.microsoft.com/office/drawing/2014/main" id="{686C03E6-655F-A394-4461-7BC878C418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BF7A62BA-11D3-585A-8CBD-5E0FB4DE52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8E1AE81E-772F-B009-AF15-C0FC060518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=""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DCC72F6-C144-5508-40C5-E1B3FC085B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reeform: Shape 3">
              <a:extLst>
                <a:ext uri="{FF2B5EF4-FFF2-40B4-BE49-F238E27FC236}">
                  <a16:creationId xmlns="" xmlns:a16="http://schemas.microsoft.com/office/drawing/2014/main" id="{FF76D2EA-2C6E-B0B2-DC0D-F9EF636E58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90315871-F40F-D512-8E3F-B40F36BD42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10C11C1A-EFCF-278A-D083-93F07D4DEA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="" xmlns:a16="http://schemas.microsoft.com/office/drawing/2014/main" id="{941984E2-3225-05D3-3A3D-9D5F5840ED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70813B7-403A-9A3E-5E5C-44C1680DE4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7A7BB3C1-4B05-D5B3-C61C-1CD390CEEF2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="" xmlns:a16="http://schemas.microsoft.com/office/drawing/2014/main" id="{CE6955A7-F39A-1FBB-FF32-C6F0E32892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anchor="ctr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>
              <a:lnSpc>
                <a:spcPct val="75000"/>
              </a:lnSpc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5ED90D1-D640-D115-6711-35DE812FC0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F8D9EAE4-01F5-6C99-C91E-BF0FD0CD1C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="" xmlns:a16="http://schemas.microsoft.com/office/drawing/2014/main" id="{D24A04BE-9BA3-80DD-EE68-A8B8BA08532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="" xmlns:a16="http://schemas.microsoft.com/office/drawing/2014/main" id="{9E4F6A04-3331-D4C7-3EAE-0F69B48A7C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0587ACFB-02E0-79F1-D5B0-E8B18598D6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>
            <a:lvl1pPr>
              <a:lnSpc>
                <a:spcPct val="75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>
            <a:noAutofit/>
          </a:bodyPr>
          <a:lstStyle>
            <a:lvl1pPr marL="0" indent="0">
              <a:buFont typeface="Courier New" panose="02070309020205020404" pitchFamily="49" charset="0"/>
              <a:buNone/>
              <a:defRPr sz="2400" b="0" cap="all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98639877-C4A6-4E44-C600-FE3C6CD5F1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F0439AA5-A7EE-A20E-BB67-D356776D0B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39E752F7-61F0-6779-9E8E-3541BFF7D2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="" xmlns:a16="http://schemas.microsoft.com/office/drawing/2014/main" id="{6FD0E545-8D0D-B848-836A-23CEBCD6B0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="" xmlns:a16="http://schemas.microsoft.com/office/drawing/2014/main" id="{7114E853-6F7C-9899-77FD-0E77D0A862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="" xmlns:a16="http://schemas.microsoft.com/office/drawing/2014/main" id="{69002426-033B-400A-C519-AF4C659C4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="" xmlns:a16="http://schemas.microsoft.com/office/drawing/2014/main" id="{90FA743D-BDB5-4069-7325-E91CA7BC3E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="" xmlns:a16="http://schemas.microsoft.com/office/drawing/2014/main" id="{2FE03F25-D589-68A8-30C7-175547B6A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="" xmlns:a16="http://schemas.microsoft.com/office/drawing/2014/main" id="{7CB19B63-2AAF-E86D-D7F1-B659DB36B5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83712F38-4391-A499-56E2-8F095A50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anchor="b" anchorCtr="0"/>
          <a:lstStyle>
            <a:lvl1pPr algn="ctr">
              <a:defRPr sz="4800" cap="none" baseline="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=""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=""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=""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="" xmlns:a16="http://schemas.microsoft.com/office/drawing/2014/main" id="{A3F1B258-8FBC-06A8-3A1F-466CEEDBBE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="" xmlns:a16="http://schemas.microsoft.com/office/drawing/2014/main" id="{8BAD4AF0-64CE-5C0E-5440-00F8FC6B31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7DCD020E-88CF-303D-F947-8EE980AC80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=""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=""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and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EB31668E-263B-8FB1-9DBB-25F22BB441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0972DA96-A413-EF87-50D3-D8EF54FD9F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=""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924" y="914400"/>
            <a:ext cx="10360152" cy="53543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r>
              <a:rPr lang="en-CA" altLang="zh-CN" sz="8800" b="1" dirty="0"/>
              <a:t/>
            </a:r>
            <a:br>
              <a:rPr lang="en-CA" altLang="zh-CN" sz="8800" b="1" dirty="0"/>
            </a:br>
            <a:r>
              <a:rPr lang="zh-CN" altLang="en-US" sz="8800" b="1" dirty="0"/>
              <a:t>祈求就得到</a:t>
            </a:r>
            <a:r>
              <a:rPr lang="en-CA" altLang="zh-CN" sz="8800" b="1" dirty="0"/>
              <a:t>  </a:t>
            </a:r>
            <a:br>
              <a:rPr lang="en-CA" altLang="zh-CN" sz="8800" b="1" dirty="0"/>
            </a:br>
            <a:r>
              <a:rPr lang="en-CA" altLang="zh-CN" sz="8800" b="1" dirty="0"/>
              <a:t>              </a:t>
            </a:r>
            <a:r>
              <a:rPr lang="en-CA" altLang="zh-CN" sz="8800" b="1" dirty="0" smtClean="0"/>
              <a:t/>
            </a:r>
            <a:br>
              <a:rPr lang="en-CA" altLang="zh-CN" sz="8800" b="1" dirty="0" smtClean="0"/>
            </a:br>
            <a:r>
              <a:rPr lang="zh-CN" altLang="en-US" sz="4400" b="1" dirty="0" smtClean="0"/>
              <a:t>常彦牧师</a:t>
            </a: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CA" altLang="zh-CN" sz="4000" b="1" dirty="0"/>
              <a:t/>
            </a:r>
            <a:br>
              <a:rPr lang="en-CA" altLang="zh-CN" sz="4000" b="1" dirty="0"/>
            </a:br>
            <a:r>
              <a:rPr lang="en-CA" altLang="zh-CN" sz="3200" b="1" dirty="0" smtClean="0"/>
              <a:t>2024</a:t>
            </a:r>
            <a:r>
              <a:rPr lang="zh-CN" altLang="en-US" sz="3200" b="1" dirty="0"/>
              <a:t>年</a:t>
            </a:r>
            <a:r>
              <a:rPr lang="en-CA" altLang="zh-CN" sz="3200" b="1" dirty="0"/>
              <a:t>3</a:t>
            </a:r>
            <a:r>
              <a:rPr lang="zh-CN" altLang="en-US" sz="3200" b="1" dirty="0"/>
              <a:t>月</a:t>
            </a:r>
            <a:r>
              <a:rPr lang="en-CA" altLang="zh-CN" sz="3200" b="1" dirty="0"/>
              <a:t>10</a:t>
            </a:r>
            <a:r>
              <a:rPr lang="zh-CN" altLang="en-US" sz="3200" b="1" dirty="0"/>
              <a:t>日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9845352-D3FA-2C17-822C-20E225D20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BE8A5-D334-1B9E-3B4B-5EC1F5236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A899E36-CD67-8A85-B499-1D55F47C262F}"/>
              </a:ext>
            </a:extLst>
          </p:cNvPr>
          <p:cNvSpPr txBox="1"/>
          <p:nvPr/>
        </p:nvSpPr>
        <p:spPr>
          <a:xfrm>
            <a:off x="1169719" y="1102627"/>
            <a:ext cx="9203377" cy="46548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>
              <a:lnSpc>
                <a:spcPct val="107000"/>
              </a:lnSpc>
              <a:spcAft>
                <a:spcPts val="800"/>
              </a:spcAft>
            </a:pPr>
            <a:r>
              <a:rPr lang="zh-CN" altLang="en-US" sz="4000" b="1" dirty="0">
                <a:latin typeface="+mj-lt"/>
                <a:ea typeface="+mj-ea"/>
                <a:cs typeface="+mj-cs"/>
              </a:rPr>
              <a:t>            </a:t>
            </a:r>
            <a:r>
              <a:rPr lang="zh-CN" alt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你们中间谁有儿子求饼，反给他石头呢？求鱼，反给他蛇呢？你们虽然不好，尚且知道拿好东西给儿女，何况你们在天上的父，岂不更把好东西给求他的人吗？</a:t>
            </a:r>
            <a:endParaRPr lang="en-CA" altLang="zh-CN" sz="4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</a:pPr>
            <a:r>
              <a:rPr lang="en-CA" altLang="zh-CN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                              </a:t>
            </a:r>
            <a:r>
              <a:rPr lang="zh-CN" altLang="en-US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《</a:t>
            </a:r>
            <a:r>
              <a:rPr lang="zh-CN" altLang="en-US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》</a:t>
            </a:r>
            <a:r>
              <a:rPr lang="en-CA" altLang="zh-CN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CA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9-11</a:t>
            </a:r>
            <a:r>
              <a:rPr lang="zh-CN" altLang="en-US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CA" sz="3200" b="1" kern="100" dirty="0">
              <a:solidFill>
                <a:srgbClr val="FF0000"/>
              </a:solidFill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9DB967A-0215-E9B8-7EB5-EE20F89AD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3E741F-5CF7-6F3A-52F8-8AC8BE211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0960" y="611892"/>
            <a:ext cx="9438639" cy="529733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4400" b="1" dirty="0">
                <a:solidFill>
                  <a:srgbClr val="FF0000"/>
                </a:solidFill>
              </a:rPr>
              <a:t>二、天父的应许</a:t>
            </a:r>
            <a:r>
              <a:rPr lang="en-CA" sz="4400" b="1" dirty="0"/>
              <a:t/>
            </a:r>
            <a:br>
              <a:rPr lang="en-CA" sz="4400" b="1" dirty="0"/>
            </a:br>
            <a:r>
              <a:rPr lang="en-CA" sz="36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主耶稣用人间实例做比喻，强调天父必应允真诚的祈求。</a:t>
            </a: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我们吃喝、起居、被认同、追求卓越和信仰需求等，向天父祈求，他就应允我们，把所需的各种祝福赐下来。</a:t>
            </a:r>
            <a:r>
              <a:rPr lang="en-CA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3600" dirty="0"/>
              <a:t>                                   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21791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A55E91A-C346-C801-3D5A-AB29BBB77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6DF6722-4F98-86D0-9C62-BA3F36D7C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6C40A29-9788-6FE0-4465-82CE85659BE8}"/>
              </a:ext>
            </a:extLst>
          </p:cNvPr>
          <p:cNvSpPr txBox="1"/>
          <p:nvPr/>
        </p:nvSpPr>
        <p:spPr>
          <a:xfrm>
            <a:off x="1633246" y="1584721"/>
            <a:ext cx="9311201" cy="301120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alt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天父是造物主，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他赐给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我生命气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息</a:t>
            </a:r>
            <a:endParaRPr lang="en-CA" altLang="zh-CN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生命在神手中，因为他顾念我</a:t>
            </a:r>
            <a:endParaRPr lang="en-CA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alt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天父比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身生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父亲更知道我的需要</a:t>
            </a:r>
            <a:endParaRPr lang="en-CA" altLang="zh-CN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CA" alt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天父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更有能力满足我</a:t>
            </a:r>
            <a:endParaRPr lang="en-CA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Graphic 2" descr="Badge Heart with solid fill">
            <a:extLst>
              <a:ext uri="{FF2B5EF4-FFF2-40B4-BE49-F238E27FC236}">
                <a16:creationId xmlns="" xmlns:a16="http://schemas.microsoft.com/office/drawing/2014/main" id="{1DDC9E7D-83FF-64D5-ECEC-D74878A61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3246" y="3923048"/>
            <a:ext cx="681790" cy="681790"/>
          </a:xfrm>
          <a:prstGeom prst="rect">
            <a:avLst/>
          </a:prstGeom>
        </p:spPr>
      </p:pic>
      <p:pic>
        <p:nvPicPr>
          <p:cNvPr id="4" name="Graphic 3" descr="Badge Heart with solid fill">
            <a:extLst>
              <a:ext uri="{FF2B5EF4-FFF2-40B4-BE49-F238E27FC236}">
                <a16:creationId xmlns="" xmlns:a16="http://schemas.microsoft.com/office/drawing/2014/main" id="{F10A7F9B-3C19-227F-14E9-3F5BA81A0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3246" y="2430152"/>
            <a:ext cx="681790" cy="681790"/>
          </a:xfrm>
          <a:prstGeom prst="rect">
            <a:avLst/>
          </a:prstGeom>
        </p:spPr>
      </p:pic>
      <p:pic>
        <p:nvPicPr>
          <p:cNvPr id="5" name="Graphic 4" descr="Badge Heart with solid fill">
            <a:extLst>
              <a:ext uri="{FF2B5EF4-FFF2-40B4-BE49-F238E27FC236}">
                <a16:creationId xmlns="" xmlns:a16="http://schemas.microsoft.com/office/drawing/2014/main" id="{252CED41-52DD-C4AD-2F87-270FDA40E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3246" y="3120850"/>
            <a:ext cx="681790" cy="681790"/>
          </a:xfrm>
          <a:prstGeom prst="rect">
            <a:avLst/>
          </a:prstGeom>
        </p:spPr>
      </p:pic>
      <p:pic>
        <p:nvPicPr>
          <p:cNvPr id="6" name="Graphic 5" descr="Badge Heart with solid fill">
            <a:extLst>
              <a:ext uri="{FF2B5EF4-FFF2-40B4-BE49-F238E27FC236}">
                <a16:creationId xmlns="" xmlns:a16="http://schemas.microsoft.com/office/drawing/2014/main" id="{87A2568A-0C68-0E84-9EF1-B5B514E1A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1378" y="1688158"/>
            <a:ext cx="681790" cy="68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13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2739E4D1-AA38-462F-6A4C-2B472CE6C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66D42A-4F9A-CCEA-960C-B7F40973B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260" y="82501"/>
            <a:ext cx="11509065" cy="5761861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4400" b="1" dirty="0"/>
              <a:t>三、藉着祷告、祈求和感谢，将所要的告诉神</a:t>
            </a:r>
            <a:r>
              <a:rPr lang="en-CA" sz="4400" b="1" dirty="0"/>
              <a:t/>
            </a:r>
            <a:br>
              <a:rPr lang="en-CA" sz="4400" b="1" dirty="0"/>
            </a:br>
            <a:r>
              <a:rPr lang="en-CA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br>
              <a:rPr lang="en-CA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en-US" sz="3600" b="1" dirty="0">
                <a:solidFill>
                  <a:srgbClr val="FF0000"/>
                </a:solidFill>
              </a:rPr>
              <a:t>应当一无挂虑，只要凡事藉着祷告、祈求和感谢，将你们所要的告诉神。神所赐出人意外的平安，必在基督耶稣里保守你们的心怀意念。</a:t>
            </a:r>
            <a:r>
              <a:rPr lang="en-CA" altLang="zh-CN" sz="3600" b="1" dirty="0">
                <a:solidFill>
                  <a:srgbClr val="FF0000"/>
                </a:solidFill>
              </a:rPr>
              <a:t/>
            </a:r>
            <a:br>
              <a:rPr lang="en-CA" altLang="zh-CN" sz="3600" b="1" dirty="0">
                <a:solidFill>
                  <a:srgbClr val="FF0000"/>
                </a:solidFill>
              </a:rPr>
            </a:br>
            <a:r>
              <a:rPr lang="en-CA" altLang="zh-CN" sz="3600" b="1" dirty="0">
                <a:solidFill>
                  <a:srgbClr val="FF0000"/>
                </a:solidFill>
              </a:rPr>
              <a:t>                                            </a:t>
            </a:r>
            <a:r>
              <a:rPr lang="en-CA" altLang="zh-CN" sz="3600" b="1" dirty="0" smtClean="0">
                <a:solidFill>
                  <a:srgbClr val="FF0000"/>
                </a:solidFill>
              </a:rPr>
              <a:t>       </a:t>
            </a:r>
            <a:r>
              <a:rPr lang="zh-CN" altLang="en-US" sz="3200" b="1" kern="100" dirty="0" smtClean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《</a:t>
            </a:r>
            <a:r>
              <a:rPr lang="zh-CN" altLang="en-US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腓立比书</a:t>
            </a:r>
            <a:r>
              <a:rPr lang="en-US" altLang="zh-CN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》</a:t>
            </a:r>
            <a:r>
              <a:rPr lang="en-CA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CA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6-7</a:t>
            </a:r>
            <a:r>
              <a:rPr lang="zh-CN" altLang="en-US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CA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sz="32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3600" b="1" dirty="0">
                <a:solidFill>
                  <a:srgbClr val="FF0000"/>
                </a:solidFill>
              </a:rPr>
              <a:t/>
            </a:r>
            <a:br>
              <a:rPr lang="en-CA" altLang="zh-CN" sz="3600" b="1" dirty="0">
                <a:solidFill>
                  <a:srgbClr val="FF0000"/>
                </a:solidFill>
              </a:rPr>
            </a:br>
            <a:r>
              <a:rPr lang="en-CA" altLang="zh-CN" sz="3600" dirty="0"/>
              <a:t>                                   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62000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4694CF0-9DBD-5138-BF70-D4E3CC0C0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6E4591C-3CA4-5E3C-9B46-B97E8E006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BC30BEF-0B54-0AFF-04DA-38F8960B2B5B}"/>
              </a:ext>
            </a:extLst>
          </p:cNvPr>
          <p:cNvSpPr txBox="1"/>
          <p:nvPr/>
        </p:nvSpPr>
        <p:spPr>
          <a:xfrm>
            <a:off x="1625600" y="1367238"/>
            <a:ext cx="8881035" cy="461536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4000" b="1" dirty="0">
                <a:latin typeface="+mj-lt"/>
                <a:ea typeface="+mj-ea"/>
                <a:cs typeface="+mj-cs"/>
              </a:rPr>
              <a:t>           </a:t>
            </a:r>
            <a:r>
              <a:rPr lang="zh-CN" alt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我们若照他的旨意求什么，他就听我们， 这是我们向他所存坦然无惧的心。既然知道他听我们一切所求的，就知道我们所求于他的，无不得着。</a:t>
            </a:r>
            <a:endParaRPr lang="en-CA" altLang="zh-CN" sz="4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altLang="zh-CN" sz="2800" b="1" kern="100" dirty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                              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altLang="zh-CN" sz="2800" b="1" kern="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                                      </a:t>
            </a:r>
            <a:r>
              <a:rPr lang="en-CA" altLang="zh-CN" sz="2800" b="1" kern="100" dirty="0" smtClean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zh-CN" altLang="en-US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《</a:t>
            </a:r>
            <a:r>
              <a:rPr lang="zh-CN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约</a:t>
            </a:r>
            <a:r>
              <a:rPr lang="zh-CN" altLang="en-US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翰</a:t>
            </a:r>
            <a:r>
              <a:rPr lang="zh-CN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zh-CN" altLang="en-US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》</a:t>
            </a:r>
            <a:r>
              <a:rPr lang="en-CA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5:14-15</a:t>
            </a:r>
            <a:r>
              <a:rPr lang="zh-CN" altLang="en-US" sz="28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CA" sz="2800" b="1" kern="100" dirty="0">
              <a:solidFill>
                <a:srgbClr val="FF0000"/>
              </a:solidFill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CA" altLang="zh-CN" sz="4000" b="1" kern="100" dirty="0"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5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62A073D-5F96-9156-FD50-2ABD93EA9D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1A8411-EA60-29D3-7FCE-148793CAD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8262" y="1118574"/>
            <a:ext cx="5768281" cy="411027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32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坦然无惧向神呼求 </a:t>
            </a: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照他心意求 </a:t>
            </a: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交托所有重担给他 </a:t>
            </a: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大小事都告诉神</a:t>
            </a: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感谢赞美和降伏</a:t>
            </a: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</a:t>
            </a:r>
            <a:b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相信主的应许必临到</a:t>
            </a:r>
            <a:r>
              <a:rPr lang="en-CA" altLang="zh-CN" sz="36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CA" altLang="zh-CN" sz="3600" dirty="0"/>
              <a:t>                                 </a:t>
            </a:r>
            <a:endParaRPr lang="en-CA" sz="3600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8F336E1C-AB0B-7CF5-A99C-E12BA0C9E7E5}"/>
              </a:ext>
            </a:extLst>
          </p:cNvPr>
          <p:cNvSpPr txBox="1"/>
          <p:nvPr/>
        </p:nvSpPr>
        <p:spPr>
          <a:xfrm>
            <a:off x="3138292" y="1073860"/>
            <a:ext cx="1096823" cy="415498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zh-CN" altLang="en-US" sz="6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祷告原则</a:t>
            </a:r>
            <a:endParaRPr lang="en-CA" sz="66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6483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B56E856C-5000-27DE-D1A7-81DFADA04A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7BE8ADF1-4CB9-9836-25F9-B3F5FFD8C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0" y="471705"/>
            <a:ext cx="8869680" cy="53420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anchor="ctr"/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天天</a:t>
            </a:r>
            <a:r>
              <a:rPr lang="zh-CN" sz="36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操练：</a:t>
            </a:r>
            <a:r>
              <a:rPr lang="en-CA" sz="36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sz="36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既然</a:t>
            </a:r>
            <a:r>
              <a:rPr lang="zh-CN" altLang="en-US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天父</a:t>
            </a:r>
            <a:r>
              <a:rPr 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听我所求，</a:t>
            </a:r>
            <a:r>
              <a:rPr lang="zh-CN" altLang="en-US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就知道我所</a:t>
            </a:r>
            <a: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</a:t>
            </a:r>
            <a:b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求于他的无不得着。</a:t>
            </a:r>
            <a: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zh-CN" sz="3600" b="1" kern="100" dirty="0">
                <a:solidFill>
                  <a:srgbClr val="FF0000"/>
                </a:solidFill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什么是你现在最需要得到的</a:t>
            </a:r>
            <a:r>
              <a:rPr lang="zh-CN" altLang="en-US" sz="36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en-CA" altLang="zh-CN" sz="36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3600" b="1" kern="100" dirty="0">
                <a:solidFill>
                  <a:srgbClr val="FF0000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36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从今天起就</a:t>
            </a:r>
            <a:r>
              <a:rPr lang="zh-CN" altLang="en-US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开始</a:t>
            </a:r>
            <a:r>
              <a:rPr 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操练向天父祈求、</a:t>
            </a:r>
            <a: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</a:t>
            </a:r>
            <a:b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寻找和叩门，按照天父旨意祈求就</a:t>
            </a:r>
            <a: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    </a:t>
            </a:r>
            <a:br>
              <a:rPr lang="en-CA" alt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36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必得着。阿们！</a:t>
            </a:r>
            <a:endParaRPr lang="en-CA" altLang="zh-CN" sz="3600" b="1" kern="100" dirty="0"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2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7B38E45-8310-2D51-F4A1-8A61E86F83FB}"/>
              </a:ext>
            </a:extLst>
          </p:cNvPr>
          <p:cNvSpPr txBox="1"/>
          <p:nvPr/>
        </p:nvSpPr>
        <p:spPr>
          <a:xfrm>
            <a:off x="1367253" y="1637259"/>
            <a:ext cx="849679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/>
              <a:t>         </a:t>
            </a:r>
            <a:r>
              <a:rPr lang="zh-CN" altLang="en-US" sz="4000" b="1" dirty="0">
                <a:solidFill>
                  <a:srgbClr val="FF0000"/>
                </a:solidFill>
              </a:rPr>
              <a:t>你们祈求，就给你们；寻找就寻见；叩门，就给你们开门。因为凡祈求的，就得着；寻找的，就寻见；叩门的，就给他开门。</a:t>
            </a:r>
            <a:endParaRPr lang="en-CA" altLang="zh-CN" sz="4000" b="1" dirty="0">
              <a:solidFill>
                <a:srgbClr val="FF0000"/>
              </a:solidFill>
            </a:endParaRPr>
          </a:p>
          <a:p>
            <a:r>
              <a:rPr lang="en-CA" altLang="zh-CN" sz="4000" b="1" dirty="0">
                <a:solidFill>
                  <a:srgbClr val="FF0000"/>
                </a:solidFill>
              </a:rPr>
              <a:t>    </a:t>
            </a:r>
            <a:r>
              <a:rPr lang="zh-CN" altLang="en-US" sz="4000" b="1" dirty="0">
                <a:solidFill>
                  <a:srgbClr val="FF0000"/>
                </a:solidFill>
              </a:rPr>
              <a:t>                           </a:t>
            </a: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《</a:t>
            </a:r>
            <a:r>
              <a:rPr lang="zh-CN" altLang="en-US" sz="2800" b="1" dirty="0">
                <a:solidFill>
                  <a:srgbClr val="FF0000"/>
                </a:solidFill>
              </a:rPr>
              <a:t>马太福音</a:t>
            </a:r>
            <a:r>
              <a:rPr lang="en-US" altLang="zh-CN" sz="2800" b="1" dirty="0">
                <a:solidFill>
                  <a:srgbClr val="FF0000"/>
                </a:solidFill>
              </a:rPr>
              <a:t>》 7</a:t>
            </a:r>
            <a:r>
              <a:rPr lang="zh-CN" altLang="en-US" sz="2800" b="1" dirty="0">
                <a:solidFill>
                  <a:srgbClr val="FF0000"/>
                </a:solidFill>
              </a:rPr>
              <a:t>：</a:t>
            </a:r>
            <a:r>
              <a:rPr lang="en-CA" altLang="zh-CN" sz="2800" b="1" dirty="0">
                <a:solidFill>
                  <a:srgbClr val="FF0000"/>
                </a:solidFill>
              </a:rPr>
              <a:t>7-8</a:t>
            </a:r>
            <a:r>
              <a:rPr lang="zh-CN" altLang="en-US" sz="2800" b="1" dirty="0">
                <a:solidFill>
                  <a:srgbClr val="FF0000"/>
                </a:solidFill>
              </a:rPr>
              <a:t> ）</a:t>
            </a:r>
            <a:endParaRPr lang="en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0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AE7CC5F4-77E2-ADD3-4563-C0F475691533}"/>
              </a:ext>
            </a:extLst>
          </p:cNvPr>
          <p:cNvSpPr/>
          <p:nvPr/>
        </p:nvSpPr>
        <p:spPr>
          <a:xfrm>
            <a:off x="1656608" y="1810987"/>
            <a:ext cx="8645632" cy="3954630"/>
          </a:xfrm>
          <a:prstGeom prst="roundRect">
            <a:avLst/>
          </a:prstGeom>
          <a:solidFill>
            <a:schemeClr val="accent1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135C189-1AD6-18DD-08B5-C6FC2EF23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7139AA4-EAD0-B18C-C1AB-B194F9149A1D}"/>
              </a:ext>
            </a:extLst>
          </p:cNvPr>
          <p:cNvSpPr txBox="1"/>
          <p:nvPr/>
        </p:nvSpPr>
        <p:spPr>
          <a:xfrm>
            <a:off x="1615043" y="1753172"/>
            <a:ext cx="8900557" cy="3385542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ea1JpnKorPlain"/>
            </a:pP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祈求、寻找和叩门</a:t>
            </a:r>
            <a:r>
              <a:rPr lang="en-CA" alt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29718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《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》</a:t>
            </a:r>
            <a:r>
              <a:rPr lang="en-CA" sz="4000" b="1" kern="100" dirty="0" smtClean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CA" sz="4000" b="1" kern="100" dirty="0" smtClean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9-13</a:t>
            </a: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记载：主耶稣已教导门徒祷告模式，现在他向门徒保证：天父喜悦我们祷告，他鼓励门徒要不断并恒切地来到天父面前。</a:t>
            </a:r>
            <a:endParaRPr lang="en-CA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E84673B-7BDC-A120-29D2-F0A11B13B0F6}"/>
              </a:ext>
            </a:extLst>
          </p:cNvPr>
          <p:cNvSpPr txBox="1"/>
          <p:nvPr/>
        </p:nvSpPr>
        <p:spPr>
          <a:xfrm>
            <a:off x="4322074" y="664419"/>
            <a:ext cx="33147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/>
              <a:t>蒙福秘诀</a:t>
            </a:r>
            <a:endParaRPr lang="en-CA" sz="4400" b="1" dirty="0"/>
          </a:p>
        </p:txBody>
      </p:sp>
    </p:spTree>
    <p:extLst>
      <p:ext uri="{BB962C8B-B14F-4D97-AF65-F5344CB8AC3E}">
        <p14:creationId xmlns:p14="http://schemas.microsoft.com/office/powerpoint/2010/main" val="313167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82E584FF-1E69-FAE6-6285-73ACF43349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0AD98F87-B6EB-4BBD-7BDB-2132B768AAC8}"/>
              </a:ext>
            </a:extLst>
          </p:cNvPr>
          <p:cNvSpPr/>
          <p:nvPr/>
        </p:nvSpPr>
        <p:spPr>
          <a:xfrm>
            <a:off x="2471651" y="1689768"/>
            <a:ext cx="9388277" cy="3671351"/>
          </a:xfrm>
          <a:prstGeom prst="round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祈求、寻找和叩门：指祷告</a:t>
            </a:r>
            <a:r>
              <a:rPr lang="en-CA" altLang="zh-CN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altLang="zh-CN" sz="18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18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18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   </a:t>
            </a:r>
          </a:p>
          <a:p>
            <a:r>
              <a:rPr lang="en-CA" altLang="zh-CN" b="1" kern="100" dirty="0">
                <a:solidFill>
                  <a:schemeClr val="tx1"/>
                </a:solidFill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   </a:t>
            </a:r>
            <a:r>
              <a:rPr lang="zh-CN" altLang="en-US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主耶稣常用不同比喻和词句表达相同信息，给门徒留下深刻印象。</a:t>
            </a:r>
            <a:r>
              <a:rPr lang="en-CA" altLang="zh-CN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CA" altLang="zh-CN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CA" altLang="zh-CN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</a:t>
            </a:r>
            <a:r>
              <a:rPr lang="zh-CN" altLang="en-US" sz="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谈到</a:t>
            </a:r>
            <a:r>
              <a:rPr lang="zh-CN" altLang="en-US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祷告，主耶稣使用这三个动词使祷告心态和意愿逐步变得更加迫切。</a:t>
            </a:r>
            <a:r>
              <a:rPr lang="en-CA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CA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CA" sz="4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7988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B657C0B-1B81-2296-6AF5-4A93D6118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2BA558C-E839-CB59-BBCD-D71FFD0D8C2B}"/>
              </a:ext>
            </a:extLst>
          </p:cNvPr>
          <p:cNvSpPr txBox="1"/>
          <p:nvPr/>
        </p:nvSpPr>
        <p:spPr>
          <a:xfrm>
            <a:off x="508001" y="899064"/>
            <a:ext cx="11001064" cy="438107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祈求、寻找和叩门前需明白几件事：</a:t>
            </a:r>
            <a:endParaRPr lang="en-CA" altLang="zh-CN" sz="4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上帝是谁？他爱我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丰盛、慷慨又有怜悯的天父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CA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天父乐意将最好的给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我。</a:t>
            </a:r>
            <a:endParaRPr lang="en-CA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我是谁？我是天父的孩子，他看我为宝为尊。</a:t>
            </a:r>
            <a:endParaRPr lang="en-CA" altLang="zh-CN" sz="4000" b="1" kern="100" dirty="0"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藉着祈求、寻找和叩门，我就能得到神的应许。</a:t>
            </a:r>
            <a:endParaRPr lang="en-CA" sz="4000" b="1" kern="100" dirty="0"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6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151E1E0E-85C9-5B4D-0D66-32D56DACBA5E}"/>
              </a:ext>
            </a:extLst>
          </p:cNvPr>
          <p:cNvSpPr/>
          <p:nvPr/>
        </p:nvSpPr>
        <p:spPr>
          <a:xfrm>
            <a:off x="8109294" y="1566036"/>
            <a:ext cx="3809999" cy="1949323"/>
          </a:xfrm>
          <a:prstGeom prst="round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54CF056E-98A0-4A19-0FE8-776E54C1E03E}"/>
              </a:ext>
            </a:extLst>
          </p:cNvPr>
          <p:cNvSpPr/>
          <p:nvPr/>
        </p:nvSpPr>
        <p:spPr>
          <a:xfrm>
            <a:off x="3514773" y="1540328"/>
            <a:ext cx="3685100" cy="1975031"/>
          </a:xfrm>
          <a:prstGeom prst="round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2C29D7E-F4C9-F28B-3260-46EB4EC2AC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E5B9D44-8762-4FF4-9B06-CE2DA8DC5427}"/>
              </a:ext>
            </a:extLst>
          </p:cNvPr>
          <p:cNvSpPr txBox="1"/>
          <p:nvPr/>
        </p:nvSpPr>
        <p:spPr>
          <a:xfrm>
            <a:off x="961901" y="4517377"/>
            <a:ext cx="10465806" cy="132343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en-CA" sz="14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两次强调：祈求、寻找和叩门 </a:t>
            </a:r>
            <a:endParaRPr lang="en-CA" altLang="zh-CN" sz="40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CA" altLang="zh-CN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 </a:t>
            </a:r>
            <a:r>
              <a:rPr lang="zh-CN" altLang="en-US" sz="4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最亲爱的天父垂听祷告    满足需求 </a:t>
            </a:r>
            <a:endParaRPr lang="en-CA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1CEF976-FFC3-3A4E-E3FF-01C63F28D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40" y="498764"/>
            <a:ext cx="3095397" cy="36430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7EF0ABF-9CDD-E45D-1C2B-1B9393FB01D1}"/>
              </a:ext>
            </a:extLst>
          </p:cNvPr>
          <p:cNvSpPr txBox="1"/>
          <p:nvPr/>
        </p:nvSpPr>
        <p:spPr>
          <a:xfrm>
            <a:off x="3599578" y="1622543"/>
            <a:ext cx="38883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dirty="0"/>
              <a:t>祈求  </a:t>
            </a:r>
            <a:r>
              <a:rPr lang="zh-CN" altLang="en-US" sz="3600" dirty="0" smtClean="0"/>
              <a:t>就</a:t>
            </a:r>
            <a:r>
              <a:rPr lang="zh-CN" altLang="en-US" sz="3600" dirty="0"/>
              <a:t>给你们</a:t>
            </a:r>
          </a:p>
          <a:p>
            <a:r>
              <a:rPr lang="zh-CN" altLang="en-US" sz="3600" b="1" kern="100" dirty="0"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寻找</a:t>
            </a:r>
            <a:r>
              <a:rPr lang="zh-CN" altLang="en-US" sz="3600" dirty="0"/>
              <a:t>  就寻见 </a:t>
            </a:r>
            <a:endParaRPr lang="en-CA" altLang="zh-CN" sz="3600" dirty="0"/>
          </a:p>
          <a:p>
            <a:r>
              <a:rPr lang="zh-CN" altLang="en-US" sz="3600" dirty="0"/>
              <a:t>叩门  </a:t>
            </a:r>
            <a:r>
              <a:rPr lang="zh-CN" altLang="en-US" sz="3600" dirty="0" smtClean="0"/>
              <a:t>给</a:t>
            </a:r>
            <a:r>
              <a:rPr lang="zh-CN" altLang="en-US" sz="3600" dirty="0"/>
              <a:t>你们开门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E2C51AF-1732-34F1-DB79-E84529970B9B}"/>
              </a:ext>
            </a:extLst>
          </p:cNvPr>
          <p:cNvSpPr txBox="1"/>
          <p:nvPr/>
        </p:nvSpPr>
        <p:spPr>
          <a:xfrm>
            <a:off x="7853679" y="1566035"/>
            <a:ext cx="433832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/>
              <a:t>   </a:t>
            </a:r>
            <a:r>
              <a:rPr lang="zh-CN" altLang="en-US" sz="3200" dirty="0" smtClean="0"/>
              <a:t>因为凡</a:t>
            </a:r>
            <a:r>
              <a:rPr lang="zh-CN" altLang="en-US" sz="3600" dirty="0" smtClean="0"/>
              <a:t>祈求 就</a:t>
            </a:r>
            <a:r>
              <a:rPr lang="zh-CN" altLang="en-US" sz="3600" dirty="0"/>
              <a:t>得着</a:t>
            </a:r>
          </a:p>
          <a:p>
            <a:r>
              <a:rPr lang="zh-CN" altLang="en-US" sz="3600" dirty="0"/>
              <a:t>    </a:t>
            </a:r>
            <a:r>
              <a:rPr lang="zh-CN" altLang="en-US" sz="3600" dirty="0" smtClean="0"/>
              <a:t>寻找  就</a:t>
            </a:r>
            <a:r>
              <a:rPr lang="zh-CN" altLang="en-US" sz="3600" dirty="0"/>
              <a:t>寻见</a:t>
            </a:r>
          </a:p>
          <a:p>
            <a:r>
              <a:rPr lang="zh-CN" altLang="en-US" sz="3600" dirty="0"/>
              <a:t>    </a:t>
            </a:r>
            <a:r>
              <a:rPr lang="zh-CN" altLang="en-US" sz="3600" dirty="0" smtClean="0"/>
              <a:t>叩门  就</a:t>
            </a:r>
            <a:r>
              <a:rPr lang="zh-CN" altLang="en-US" sz="3600" dirty="0"/>
              <a:t>给他开门</a:t>
            </a:r>
          </a:p>
        </p:txBody>
      </p:sp>
      <p:pic>
        <p:nvPicPr>
          <p:cNvPr id="11" name="Graphic 10" descr="Add with solid fill">
            <a:extLst>
              <a:ext uri="{FF2B5EF4-FFF2-40B4-BE49-F238E27FC236}">
                <a16:creationId xmlns="" xmlns:a16="http://schemas.microsoft.com/office/drawing/2014/main" id="{60E218E9-5A59-7D5E-1211-28D70487D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94894" y="18630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77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D5DC0028-4150-0F89-E59C-F563C67F6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52" y="563765"/>
            <a:ext cx="11240203" cy="3206130"/>
          </a:xfrm>
          <a:effectLst/>
        </p:spPr>
        <p:txBody>
          <a:bodyPr/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CA" altLang="zh-CN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zh-CN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结论：</a:t>
            </a:r>
            <a:r>
              <a:rPr lang="en-CA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sz="36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    </a:t>
            </a:r>
            <a:r>
              <a:rPr lang="zh-CN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祈求要恒切</a:t>
            </a:r>
            <a:r>
              <a:rPr lang="zh-CN" altLang="en-US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持续</a:t>
            </a:r>
            <a:r>
              <a:rPr lang="en-CA" altLang="zh-CN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CA" altLang="zh-CN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altLang="zh-CN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寻找要殷勤</a:t>
            </a:r>
            <a:r>
              <a:rPr lang="zh-CN" altLang="en-US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专心</a:t>
            </a:r>
            <a:r>
              <a:rPr lang="en-CA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</a:t>
            </a:r>
            <a:br>
              <a:rPr lang="en-CA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lang="en-CA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sz="60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叩门要耐心等候</a:t>
            </a:r>
            <a:endParaRPr lang="en-US" sz="6000" dirty="0"/>
          </a:p>
        </p:txBody>
      </p:sp>
      <p:pic>
        <p:nvPicPr>
          <p:cNvPr id="27" name="Graphic 26" descr="Badge Heart with solid fill">
            <a:extLst>
              <a:ext uri="{FF2B5EF4-FFF2-40B4-BE49-F238E27FC236}">
                <a16:creationId xmlns="" xmlns:a16="http://schemas.microsoft.com/office/drawing/2014/main" id="{05316DC5-02D0-732F-61A9-0C6F0B7E9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3847" y="3088105"/>
            <a:ext cx="681790" cy="681790"/>
          </a:xfrm>
          <a:prstGeom prst="rect">
            <a:avLst/>
          </a:prstGeom>
        </p:spPr>
      </p:pic>
      <p:pic>
        <p:nvPicPr>
          <p:cNvPr id="28" name="Graphic 27" descr="Badge Heart with solid fill">
            <a:extLst>
              <a:ext uri="{FF2B5EF4-FFF2-40B4-BE49-F238E27FC236}">
                <a16:creationId xmlns="" xmlns:a16="http://schemas.microsoft.com/office/drawing/2014/main" id="{551A127E-B8AD-39A4-5684-06FBADADD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3847" y="2139902"/>
            <a:ext cx="681790" cy="681790"/>
          </a:xfrm>
          <a:prstGeom prst="rect">
            <a:avLst/>
          </a:prstGeom>
        </p:spPr>
      </p:pic>
      <p:pic>
        <p:nvPicPr>
          <p:cNvPr id="29" name="Graphic 28" descr="Badge Heart with solid fill">
            <a:extLst>
              <a:ext uri="{FF2B5EF4-FFF2-40B4-BE49-F238E27FC236}">
                <a16:creationId xmlns="" xmlns:a16="http://schemas.microsoft.com/office/drawing/2014/main" id="{4CC83029-78D4-EA6F-3186-EB2E928AF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3847" y="4056934"/>
            <a:ext cx="681790" cy="68179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56266DCE-FD0D-2E4E-0EB4-AEC8D09D55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4658" y="4056934"/>
            <a:ext cx="3286029" cy="24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2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F20B6338-AC33-1C93-4D3C-9188E4B3F989}"/>
              </a:ext>
            </a:extLst>
          </p:cNvPr>
          <p:cNvSpPr/>
          <p:nvPr/>
        </p:nvSpPr>
        <p:spPr>
          <a:xfrm>
            <a:off x="5468588" y="902524"/>
            <a:ext cx="5197434" cy="51835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在指望中要喜乐，在患难中要忍耐，祷告要恒切。</a:t>
            </a:r>
            <a:br>
              <a:rPr lang="zh-CN" altLang="en-US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zh-CN" altLang="en-US" dirty="0"/>
              <a:t>                  </a:t>
            </a:r>
            <a:endParaRPr lang="en-CA" altLang="zh-CN" dirty="0"/>
          </a:p>
          <a:p>
            <a:pPr algn="ctr"/>
            <a:endParaRPr lang="en-CA" altLang="zh-CN" dirty="0"/>
          </a:p>
          <a:p>
            <a:pPr algn="ctr"/>
            <a:r>
              <a:rPr lang="zh-CN" altLang="en-US" dirty="0"/>
              <a:t>                    （</a:t>
            </a:r>
            <a:r>
              <a:rPr lang="en-US" altLang="zh-CN" dirty="0"/>
              <a:t>《</a:t>
            </a:r>
            <a:r>
              <a:rPr lang="zh-CN" altLang="en-US" dirty="0"/>
              <a:t>罗马书</a:t>
            </a:r>
            <a:r>
              <a:rPr lang="en-US" altLang="zh-CN" dirty="0"/>
              <a:t>》12</a:t>
            </a:r>
            <a:r>
              <a:rPr lang="zh-CN" altLang="en-US" dirty="0"/>
              <a:t>：</a:t>
            </a:r>
            <a:r>
              <a:rPr lang="en-US" altLang="zh-CN" dirty="0"/>
              <a:t>12</a:t>
            </a:r>
            <a:r>
              <a:rPr lang="zh-CN" altLang="en-US" dirty="0"/>
              <a:t>）</a:t>
            </a:r>
            <a:br>
              <a:rPr lang="zh-CN" altLang="en-US" dirty="0"/>
            </a:br>
            <a:endParaRPr lang="en-CA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BA243E36-713F-89C4-AC55-8C0C87987404}"/>
              </a:ext>
            </a:extLst>
          </p:cNvPr>
          <p:cNvSpPr/>
          <p:nvPr/>
        </p:nvSpPr>
        <p:spPr>
          <a:xfrm>
            <a:off x="644704" y="902524"/>
            <a:ext cx="4303869" cy="518357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不住地祷告</a:t>
            </a:r>
          </a:p>
          <a:p>
            <a:pPr algn="ctr"/>
            <a:endParaRPr lang="zh-CN" altLang="en-US" sz="4800" dirty="0"/>
          </a:p>
          <a:p>
            <a:pPr algn="ctr"/>
            <a:endParaRPr lang="zh-CN" altLang="en-US" dirty="0"/>
          </a:p>
          <a:p>
            <a:pPr algn="ctr"/>
            <a:endParaRPr lang="zh-CN" altLang="en-US" dirty="0"/>
          </a:p>
          <a:p>
            <a:pPr algn="ctr"/>
            <a:r>
              <a:rPr lang="zh-CN" altLang="en-US" dirty="0"/>
              <a:t>（ </a:t>
            </a:r>
            <a:r>
              <a:rPr lang="en-US" altLang="zh-CN" dirty="0"/>
              <a:t>《</a:t>
            </a:r>
            <a:r>
              <a:rPr lang="zh-CN" altLang="en-US" dirty="0"/>
              <a:t>帖撒罗尼迦前书</a:t>
            </a:r>
            <a:r>
              <a:rPr lang="en-US" altLang="zh-CN" dirty="0"/>
              <a:t>》5</a:t>
            </a:r>
            <a:r>
              <a:rPr lang="zh-CN" altLang="en-US" dirty="0"/>
              <a:t>：</a:t>
            </a:r>
            <a:r>
              <a:rPr lang="en-US" altLang="zh-CN" dirty="0"/>
              <a:t>17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59069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B3062E-5BEF-6533-2626-DC3B9C30A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0063" y="990965"/>
            <a:ext cx="9143999" cy="5029200"/>
          </a:xfrm>
        </p:spPr>
        <p:txBody>
          <a:bodyPr/>
          <a:lstStyle/>
          <a:p>
            <a:r>
              <a:rPr lang="zh-CN" altLang="en-US" sz="4000" dirty="0"/>
              <a:t>           </a:t>
            </a:r>
            <a:r>
              <a:rPr lang="en-CA" altLang="zh-CN" sz="4000" dirty="0"/>
              <a:t/>
            </a:r>
            <a:br>
              <a:rPr lang="en-CA" altLang="zh-CN" sz="4000" dirty="0"/>
            </a:br>
            <a:r>
              <a:rPr lang="en-CA" altLang="zh-CN" sz="4000" dirty="0"/>
              <a:t>            </a:t>
            </a:r>
            <a:r>
              <a:rPr lang="zh-CN" altLang="en-US" b="1" dirty="0">
                <a:solidFill>
                  <a:srgbClr val="FF0000"/>
                </a:solidFill>
              </a:rPr>
              <a:t>弟兄们哪，你们要忍耐，直到主来。看哪，农夫忍耐等候地里宝贵地出产，直到得了秋雨春雨。你们也当忍耐，坚固你们地心，因为主来地日子近了。</a:t>
            </a:r>
            <a:r>
              <a:rPr lang="zh-CN" altLang="en-US" sz="4000" b="1" dirty="0">
                <a:solidFill>
                  <a:srgbClr val="FF0000"/>
                </a:solidFill>
              </a:rPr>
              <a:t>                     </a:t>
            </a:r>
            <a:r>
              <a:rPr lang="en-CA" altLang="zh-CN" sz="4000" b="1" dirty="0"/>
              <a:t/>
            </a:r>
            <a:br>
              <a:rPr lang="en-CA" altLang="zh-CN" sz="4000" b="1" dirty="0"/>
            </a:br>
            <a:r>
              <a:rPr lang="en-CA" altLang="zh-CN" sz="4000" b="1" dirty="0"/>
              <a:t/>
            </a:r>
            <a:br>
              <a:rPr lang="en-CA" altLang="zh-CN" sz="4000" b="1" dirty="0"/>
            </a:br>
            <a:r>
              <a:rPr lang="en-CA" altLang="zh-CN" sz="3600" b="1" dirty="0"/>
              <a:t>                            </a:t>
            </a:r>
            <a:r>
              <a:rPr lang="en-CA" altLang="zh-CN" sz="3600" b="1" dirty="0" smtClean="0"/>
              <a:t> </a:t>
            </a:r>
            <a:r>
              <a:rPr lang="zh-CN" altLang="en-US" sz="3600" dirty="0">
                <a:solidFill>
                  <a:srgbClr val="FF0000"/>
                </a:solidFill>
              </a:rPr>
              <a:t>（</a:t>
            </a:r>
            <a:r>
              <a:rPr lang="en-US" altLang="zh-CN" sz="3600" dirty="0">
                <a:solidFill>
                  <a:srgbClr val="FF0000"/>
                </a:solidFill>
              </a:rPr>
              <a:t>《</a:t>
            </a:r>
            <a:r>
              <a:rPr lang="zh-CN" altLang="en-US" sz="3600" dirty="0">
                <a:solidFill>
                  <a:srgbClr val="FF0000"/>
                </a:solidFill>
              </a:rPr>
              <a:t>雅各书</a:t>
            </a:r>
            <a:r>
              <a:rPr lang="en-US" altLang="zh-CN" sz="3600" dirty="0">
                <a:solidFill>
                  <a:srgbClr val="FF0000"/>
                </a:solidFill>
              </a:rPr>
              <a:t>》5</a:t>
            </a:r>
            <a:r>
              <a:rPr lang="zh-CN" altLang="en-US" sz="3600" dirty="0">
                <a:solidFill>
                  <a:srgbClr val="FF0000"/>
                </a:solidFill>
              </a:rPr>
              <a:t>：</a:t>
            </a:r>
            <a:r>
              <a:rPr lang="en-CA" altLang="zh-CN" sz="3600" dirty="0">
                <a:solidFill>
                  <a:srgbClr val="FF0000"/>
                </a:solidFill>
              </a:rPr>
              <a:t>7-8</a:t>
            </a:r>
            <a:r>
              <a:rPr lang="zh-CN" altLang="en-US" sz="3600" dirty="0">
                <a:solidFill>
                  <a:srgbClr val="FF0000"/>
                </a:solidFill>
              </a:rPr>
              <a:t>）</a:t>
            </a:r>
            <a:r>
              <a:rPr lang="en-CA" altLang="zh-CN" sz="4000" b="1" dirty="0">
                <a:solidFill>
                  <a:srgbClr val="FF0000"/>
                </a:solidFill>
              </a:rPr>
              <a:t/>
            </a:r>
            <a:br>
              <a:rPr lang="en-CA" altLang="zh-CN" sz="4000" b="1" dirty="0">
                <a:solidFill>
                  <a:srgbClr val="FF0000"/>
                </a:solidFill>
              </a:rPr>
            </a:br>
            <a:r>
              <a:rPr lang="en-CA" altLang="zh-CN" sz="4000" dirty="0"/>
              <a:t>                                   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2772327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M11964407_win32_SD_v20" id="{3EA9D323-E7D5-42E3-83AA-4E89B21FB6B6}" vid="{BDF16A16-3A0E-4332-958C-C5797045A0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7">
    <a:dk1>
      <a:srgbClr val="543E34"/>
    </a:dk1>
    <a:lt1>
      <a:srgbClr val="FFFFFF"/>
    </a:lt1>
    <a:dk2>
      <a:srgbClr val="5D6A76"/>
    </a:dk2>
    <a:lt2>
      <a:srgbClr val="E5DACF"/>
    </a:lt2>
    <a:accent1>
      <a:srgbClr val="FEF3ED"/>
    </a:accent1>
    <a:accent2>
      <a:srgbClr val="AC5B4C"/>
    </a:accent2>
    <a:accent3>
      <a:srgbClr val="D0D8B6"/>
    </a:accent3>
    <a:accent4>
      <a:srgbClr val="A09D79"/>
    </a:accent4>
    <a:accent5>
      <a:srgbClr val="4E5745"/>
    </a:accent5>
    <a:accent6>
      <a:srgbClr val="D7D0CE"/>
    </a:accent6>
    <a:hlink>
      <a:srgbClr val="AC5B4C"/>
    </a:hlink>
    <a:folHlink>
      <a:srgbClr val="4E574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DF9CEC-52C2-4D14-B2F5-11176002A8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461</Words>
  <Application>Microsoft Office PowerPoint</Application>
  <PresentationFormat>Custom</PresentationFormat>
  <Paragraphs>55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Custom</vt:lpstr>
      <vt:lpstr> 祈求就得到                  常彦牧师  2024年3月10日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结论：                      祈求要恒切持续             寻找要殷勤专心                叩门要耐心等候</vt:lpstr>
      <vt:lpstr>PowerPoint Presentation</vt:lpstr>
      <vt:lpstr>                        弟兄们哪，你们要忍耐，直到主来。看哪，农夫忍耐等候地里宝贵地出产，直到得了秋雨春雨。你们也当忍耐，坚固你们地心，因为主来地日子近了。                                                    （《雅各书》5：7-8）                                     </vt:lpstr>
      <vt:lpstr>PowerPoint Presentation</vt:lpstr>
      <vt:lpstr>二、天父的应许          主耶稣用人间实例做比喻，强调天父必应允真诚的祈求。          我们吃喝、起居、被认同、追求卓越和信仰需求等，向天父祈求，他就应允我们，把所需的各种祝福赐下来。                                     </vt:lpstr>
      <vt:lpstr>PowerPoint Presentation</vt:lpstr>
      <vt:lpstr> 三、藉着祷告、祈求和感谢，将所要的告诉神                    应当一无挂虑，只要凡事藉着祷告、祈求和感谢，将你们所要的告诉神。神所赐出人意外的平安，必在基督耶稣里保守你们的心怀意念。                                                    （《腓立比书》4：6-7）                                      </vt:lpstr>
      <vt:lpstr>PowerPoint Presentation</vt:lpstr>
      <vt:lpstr> 坦然无惧向神呼求   照他心意求   交托所有重担给他   大小事都告诉神     感谢赞美和降伏    相信主的应许必临到                                  </vt:lpstr>
      <vt:lpstr>天天操练：          既然天父听我所求，我就知道我所              求于他的无不得着。  什么是你现在最需要得到的？          从今天起就开始操练向天父祈求、              寻找和叩门，按照天父旨意祈求就                               必得着。阿们！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祈求就得到               常彦牧师                      2024年3月10日</dc:title>
  <dc:creator>wei xu</dc:creator>
  <cp:lastModifiedBy>Leon Yang</cp:lastModifiedBy>
  <cp:revision>6</cp:revision>
  <dcterms:created xsi:type="dcterms:W3CDTF">2024-03-08T03:22:33Z</dcterms:created>
  <dcterms:modified xsi:type="dcterms:W3CDTF">2024-03-09T20:45:54Z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