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6"/>
  </p:notesMasterIdLst>
  <p:sldIdLst>
    <p:sldId id="849" r:id="rId2"/>
    <p:sldId id="1161" r:id="rId3"/>
    <p:sldId id="1270" r:id="rId4"/>
    <p:sldId id="1212" r:id="rId5"/>
    <p:sldId id="1213" r:id="rId6"/>
    <p:sldId id="1214" r:id="rId7"/>
    <p:sldId id="1215" r:id="rId8"/>
    <p:sldId id="1216" r:id="rId9"/>
    <p:sldId id="1217" r:id="rId10"/>
    <p:sldId id="1218" r:id="rId11"/>
    <p:sldId id="1219" r:id="rId12"/>
    <p:sldId id="1220" r:id="rId13"/>
    <p:sldId id="1221" r:id="rId14"/>
    <p:sldId id="1222" r:id="rId15"/>
    <p:sldId id="1223" r:id="rId16"/>
    <p:sldId id="1224" r:id="rId17"/>
    <p:sldId id="1225" r:id="rId18"/>
    <p:sldId id="1226" r:id="rId19"/>
    <p:sldId id="1227" r:id="rId20"/>
    <p:sldId id="1228" r:id="rId21"/>
    <p:sldId id="1229" r:id="rId22"/>
    <p:sldId id="1238" r:id="rId23"/>
    <p:sldId id="1230" r:id="rId24"/>
    <p:sldId id="1231" r:id="rId25"/>
    <p:sldId id="1232" r:id="rId26"/>
    <p:sldId id="1233" r:id="rId27"/>
    <p:sldId id="1234" r:id="rId28"/>
    <p:sldId id="1235" r:id="rId29"/>
    <p:sldId id="1236" r:id="rId30"/>
    <p:sldId id="1237" r:id="rId31"/>
    <p:sldId id="1239" r:id="rId32"/>
    <p:sldId id="1240" r:id="rId33"/>
    <p:sldId id="1241" r:id="rId34"/>
    <p:sldId id="1242" r:id="rId35"/>
    <p:sldId id="1243" r:id="rId36"/>
    <p:sldId id="1244" r:id="rId37"/>
    <p:sldId id="1245" r:id="rId38"/>
    <p:sldId id="1246" r:id="rId39"/>
    <p:sldId id="1247" r:id="rId40"/>
    <p:sldId id="1248" r:id="rId41"/>
    <p:sldId id="1249" r:id="rId42"/>
    <p:sldId id="1250" r:id="rId43"/>
    <p:sldId id="1251" r:id="rId44"/>
    <p:sldId id="1252" r:id="rId45"/>
    <p:sldId id="1253" r:id="rId46"/>
    <p:sldId id="1254" r:id="rId47"/>
    <p:sldId id="1256" r:id="rId48"/>
    <p:sldId id="1273" r:id="rId49"/>
    <p:sldId id="1257" r:id="rId50"/>
    <p:sldId id="1258" r:id="rId51"/>
    <p:sldId id="1259" r:id="rId52"/>
    <p:sldId id="1271" r:id="rId53"/>
    <p:sldId id="1260" r:id="rId54"/>
    <p:sldId id="1261" r:id="rId55"/>
  </p:sldIdLst>
  <p:sldSz cx="9144000" cy="5143500" type="screen16x9"/>
  <p:notesSz cx="6858000" cy="9144000"/>
  <p:custDataLst>
    <p:tags r:id="rId5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9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autoAdjust="0"/>
    <p:restoredTop sz="0" autoAdjust="0"/>
  </p:normalViewPr>
  <p:slideViewPr>
    <p:cSldViewPr showGuides="1">
      <p:cViewPr>
        <p:scale>
          <a:sx n="100" d="100"/>
          <a:sy n="100" d="100"/>
        </p:scale>
        <p:origin x="-970" y="-264"/>
      </p:cViewPr>
      <p:guideLst>
        <p:guide orient="horz" pos="1620"/>
        <p:guide pos="2902"/>
      </p:guideLst>
    </p:cSldViewPr>
  </p:slideViewPr>
  <p:outlineViewPr>
    <p:cViewPr>
      <p:scale>
        <a:sx n="33" d="100"/>
        <a:sy n="33" d="100"/>
      </p:scale>
      <p:origin x="34" y="13061"/>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2024-01-13</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756006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2</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2024年1月13日星期六</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2024年1月13日星期六</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2024年1月13日星期六</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2024年1月13日星期六</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2024年1月13日星期六</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2024年1月13日星期六</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943350"/>
          </a:xfrm>
        </p:spPr>
        <p:txBody>
          <a:bodyPr/>
          <a:lstStyle/>
          <a:p>
            <a:pPr marL="0" indent="0">
              <a:spcBef>
                <a:spcPts val="600"/>
              </a:spcBef>
              <a:spcAft>
                <a:spcPts val="600"/>
              </a:spcAft>
              <a:buNone/>
            </a:pPr>
            <a:endParaRPr lang="en-US" altLang="zh-CN" sz="2000" b="1" kern="100" dirty="0">
              <a:solidFill>
                <a:srgbClr val="FF0000"/>
              </a:solidFill>
              <a:latin typeface="+mn-ea"/>
              <a:cs typeface="KaiTi" panose="02010609060101010101" charset="-122"/>
            </a:endParaRPr>
          </a:p>
          <a:p>
            <a:pPr marL="0" indent="0" algn="ctr">
              <a:spcBef>
                <a:spcPts val="600"/>
              </a:spcBef>
              <a:spcAft>
                <a:spcPts val="600"/>
              </a:spcAft>
              <a:buNone/>
            </a:pPr>
            <a:r>
              <a:rPr lang="zh-CN" altLang="en-US" sz="6000" b="1" kern="100" dirty="0">
                <a:solidFill>
                  <a:srgbClr val="FF0000"/>
                </a:solidFill>
                <a:latin typeface="+mn-ea"/>
                <a:cs typeface="HanWang WeiBeiMedium-Gb5" panose="02000000000000000000" charset="-120"/>
              </a:rPr>
              <a:t>登山宝训的性质与重心</a:t>
            </a:r>
            <a:endParaRPr lang="en-CA" sz="6000" b="1" kern="100" dirty="0">
              <a:solidFill>
                <a:srgbClr val="2E24FC"/>
              </a:solidFill>
              <a:latin typeface="+mn-ea"/>
              <a:cs typeface="Times New Roman" panose="02020603050405020304"/>
            </a:endParaRPr>
          </a:p>
          <a:p>
            <a:pPr marL="0" marR="0" indent="0" algn="ctr">
              <a:spcBef>
                <a:spcPts val="600"/>
              </a:spcBef>
              <a:spcAft>
                <a:spcPts val="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914400">
              <a:lnSpc>
                <a:spcPct val="115000"/>
              </a:lnSpc>
              <a:spcBef>
                <a:spcPts val="600"/>
              </a:spcBef>
              <a:spcAft>
                <a:spcPts val="600"/>
              </a:spcAft>
              <a:buNone/>
            </a:pP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请注意</a:t>
            </a:r>
            <a:r>
              <a:rPr lang="zh-CN" altLang="en-US" sz="3600" b="1" kern="100" dirty="0">
                <a:solidFill>
                  <a:srgbClr val="FF0000"/>
                </a:solidFill>
                <a:latin typeface="KaiTi" panose="02010609060101010101" charset="-122"/>
                <a:ea typeface="KaiTi" panose="02010609060101010101" charset="-122"/>
                <a:cs typeface="KaiTi" panose="02010609060101010101" charset="-122"/>
              </a:rPr>
              <a:t>“凡我所吩咐你们的，都教训他们遵守”</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这分句中的</a:t>
            </a:r>
            <a:r>
              <a:rPr lang="zh-CN" altLang="en-US" sz="3600" b="1" kern="100" dirty="0">
                <a:solidFill>
                  <a:srgbClr val="FF0000"/>
                </a:solidFill>
                <a:latin typeface="DengXian" panose="02010600030101010101" charset="-122"/>
                <a:ea typeface="DengXian" panose="02010600030101010101" charset="-122"/>
                <a:cs typeface="FangSong" panose="02010609060101010101" charset="-122"/>
              </a:rPr>
              <a:t>“他们”、“教训”</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和</a:t>
            </a:r>
            <a:r>
              <a:rPr lang="zh-CN" altLang="en-US" sz="3600" b="1" kern="100" dirty="0">
                <a:solidFill>
                  <a:srgbClr val="FF0000"/>
                </a:solidFill>
                <a:latin typeface="DengXian" panose="02010600030101010101" charset="-122"/>
                <a:ea typeface="DengXian" panose="02010600030101010101" charset="-122"/>
                <a:cs typeface="FangSong" panose="02010609060101010101" charset="-122"/>
              </a:rPr>
              <a:t>“遵守”</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这三个字。</a:t>
            </a:r>
            <a:r>
              <a:rPr lang="zh-CN" altLang="en-US" sz="3600" b="1" kern="100" dirty="0">
                <a:solidFill>
                  <a:srgbClr val="FF0000"/>
                </a:solidFill>
                <a:latin typeface="DengXian" panose="02010600030101010101" charset="-122"/>
                <a:ea typeface="DengXian" panose="02010600030101010101" charset="-122"/>
                <a:cs typeface="FangSong" panose="02010609060101010101" charset="-122"/>
              </a:rPr>
              <a:t>“他们”</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是指</a:t>
            </a:r>
            <a:r>
              <a:rPr lang="zh-CN" altLang="en-US" sz="3600" b="1" kern="100" dirty="0">
                <a:solidFill>
                  <a:srgbClr val="FF0000"/>
                </a:solidFill>
                <a:latin typeface="DengXian" panose="02010600030101010101" charset="-122"/>
                <a:ea typeface="DengXian" panose="02010600030101010101" charset="-122"/>
                <a:cs typeface="FangSong" panose="02010609060101010101" charset="-122"/>
              </a:rPr>
              <a:t>“万民”</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，不只是犹太人；</a:t>
            </a:r>
            <a:r>
              <a:rPr lang="zh-CN" altLang="en-US" sz="3600" b="1" kern="100" dirty="0">
                <a:solidFill>
                  <a:srgbClr val="FF0000"/>
                </a:solidFill>
                <a:latin typeface="DengXian" panose="02010600030101010101" charset="-122"/>
                <a:ea typeface="DengXian" panose="02010600030101010101" charset="-122"/>
                <a:cs typeface="FangSong" panose="02010609060101010101" charset="-122"/>
              </a:rPr>
              <a:t>“教训”</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显然指耶稣的所有教训，包括了登山宝训；</a:t>
            </a:r>
            <a:r>
              <a:rPr lang="zh-CN" altLang="en-US" sz="3600" b="1" kern="100" dirty="0">
                <a:solidFill>
                  <a:srgbClr val="FF0000"/>
                </a:solidFill>
                <a:latin typeface="DengXian" panose="02010600030101010101" charset="-122"/>
                <a:ea typeface="DengXian" panose="02010600030101010101" charset="-122"/>
                <a:cs typeface="FangSong" panose="02010609060101010101" charset="-122"/>
              </a:rPr>
              <a:t>“遵守”</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就是实行，不单是相信，而且要实行。</a:t>
            </a:r>
            <a:endParaRPr lang="en-CA" sz="3600" b="1" dirty="0">
              <a:solidFill>
                <a:schemeClr val="tx1"/>
              </a:solidFill>
              <a:latin typeface="DengXian" panose="02010600030101010101" charset="-122"/>
              <a:ea typeface="DengXian" panose="02010600030101010101" charset="-122"/>
            </a:endParaRPr>
          </a:p>
          <a:p>
            <a:pPr marL="0" marR="0" indent="0">
              <a:lnSpc>
                <a:spcPct val="115000"/>
              </a:lnSpc>
              <a:spcBef>
                <a:spcPts val="600"/>
              </a:spcBef>
              <a:spcAft>
                <a:spcPts val="600"/>
              </a:spcAft>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0">
              <a:spcBef>
                <a:spcPts val="600"/>
              </a:spcBef>
              <a:spcAft>
                <a:spcPts val="0"/>
              </a:spcAft>
              <a:buNone/>
            </a:pP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3000" b="1" kern="100" dirty="0">
                <a:solidFill>
                  <a:srgbClr val="FF0000"/>
                </a:solidFill>
                <a:latin typeface="DengXian" panose="02010600030101010101" charset="-122"/>
                <a:ea typeface="DengXian" panose="02010600030101010101" charset="-122"/>
                <a:cs typeface="SimSun" panose="02010600030101010101" pitchFamily="2" charset="-122"/>
              </a:rPr>
              <a:t>     </a:t>
            </a:r>
            <a:r>
              <a:rPr lang="zh-CN" altLang="en-US" sz="3000" b="1" kern="100" dirty="0">
                <a:solidFill>
                  <a:srgbClr val="FF0000"/>
                </a:solidFill>
                <a:latin typeface="DengXian" panose="02010600030101010101" charset="-122"/>
                <a:ea typeface="DengXian" panose="02010600030101010101" charset="-122"/>
                <a:cs typeface="SimSun" panose="02010600030101010101" pitchFamily="2" charset="-122"/>
              </a:rPr>
              <a:t>（三）登山宝训不是对千禧年国度的人说的。</a:t>
            </a:r>
            <a:endParaRPr lang="en-CA" sz="3000" dirty="0">
              <a:solidFill>
                <a:schemeClr val="tx1"/>
              </a:solidFill>
              <a:latin typeface="DengXian" panose="02010600030101010101" charset="-122"/>
              <a:ea typeface="DengXian" panose="02010600030101010101" charset="-122"/>
            </a:endParaRPr>
          </a:p>
          <a:p>
            <a:pPr marL="0" marR="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时代主义派有一个特别的主张，就是将圣经中人类的历史划分为七个时代。而且，他们还主张，登山宝训是对将来在千禧年国度里的人说的，和我们现在没有关系。</a:t>
            </a:r>
            <a:endParaRPr lang="en-CA" sz="3000" b="1" dirty="0">
              <a:solidFill>
                <a:schemeClr val="tx1"/>
              </a:solidFill>
              <a:latin typeface="DengXian" panose="02010600030101010101" charset="-122"/>
              <a:ea typeface="DengXian" panose="02010600030101010101" charset="-122"/>
            </a:endParaRPr>
          </a:p>
          <a:p>
            <a:pPr marL="0" marR="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这种主张显然与圣经不符。</a:t>
            </a:r>
            <a:endParaRPr lang="en-CA" sz="3000" b="1" dirty="0">
              <a:solidFill>
                <a:schemeClr val="tx1"/>
              </a:solidFill>
              <a:latin typeface="DengXian" panose="02010600030101010101" charset="-122"/>
              <a:ea typeface="DengXian" panose="02010600030101010101" charset="-122"/>
            </a:endParaRPr>
          </a:p>
          <a:p>
            <a:pPr marL="0" marR="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你读登山宝训，和耶稣的其他教训，不能脱离它的环境，那显然并不是千禧年国度那个环境。</a:t>
            </a:r>
            <a:endParaRPr lang="en-CA" sz="3000" b="1" dirty="0">
              <a:solidFill>
                <a:schemeClr val="tx1"/>
              </a:solidFill>
              <a:latin typeface="DengXian" panose="02010600030101010101" charset="-122"/>
              <a:ea typeface="DengXian" panose="02010600030101010101" charset="-122"/>
            </a:endParaRPr>
          </a:p>
          <a:p>
            <a:pPr marL="0" marR="0" indent="0">
              <a:spcBef>
                <a:spcPts val="600"/>
              </a:spcBef>
              <a:spcAft>
                <a:spcPts val="600"/>
              </a:spcAft>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685800">
              <a:spcBef>
                <a:spcPts val="600"/>
              </a:spcBef>
              <a:spcAft>
                <a:spcPts val="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就如：今天门徒要为义受逼迫，千禧年国度中谁还会来逼迫你</a:t>
            </a:r>
            <a:r>
              <a:rPr lang="en-US" altLang="zh-CN" sz="28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又如：主祷文说</a:t>
            </a:r>
            <a:r>
              <a:rPr lang="zh-CN" altLang="en-US" sz="2800" b="1" kern="100" dirty="0">
                <a:solidFill>
                  <a:srgbClr val="FF0000"/>
                </a:solidFill>
                <a:latin typeface="KaiTi" panose="02010609060101010101" charset="-122"/>
                <a:ea typeface="KaiTi" panose="02010609060101010101" charset="-122"/>
                <a:cs typeface="KaiTi" panose="02010609060101010101" charset="-122"/>
              </a:rPr>
              <a:t>“愿你的国降临”</a:t>
            </a: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，到千禧年我们还要求国度降临吗</a:t>
            </a:r>
            <a:r>
              <a:rPr lang="en-US" altLang="zh-CN" sz="28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所以，登山宝训所针对的环境完全是教会时代的环境，不是将来千禧年国度时期的环境；而这些教训，是叫我们今天遵守的。</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0"/>
              </a:spcAft>
              <a:buNone/>
            </a:pPr>
            <a:r>
              <a:rPr lang="zh-CN" altLang="en-US" sz="2800" b="1" kern="100" dirty="0">
                <a:solidFill>
                  <a:srgbClr val="0000FF"/>
                </a:solidFill>
                <a:latin typeface="DengXian" panose="02010600030101010101" charset="-122"/>
                <a:ea typeface="DengXian" panose="02010600030101010101" charset="-122"/>
                <a:cs typeface="SimSun" panose="02010600030101010101" pitchFamily="2" charset="-122"/>
              </a:rPr>
              <a:t>结论是：登山宝训是对耶稣的门徒</a:t>
            </a:r>
            <a:r>
              <a:rPr lang="en-US" altLang="zh-CN" sz="2800" b="1" kern="100" dirty="0">
                <a:solidFill>
                  <a:srgbClr val="0000FF"/>
                </a:solidFill>
                <a:latin typeface="DengXian" panose="02010600030101010101" charset="-122"/>
                <a:ea typeface="DengXian" panose="02010600030101010101" charset="-122"/>
                <a:cs typeface="SimSun" panose="02010600030101010101" pitchFamily="2" charset="-122"/>
              </a:rPr>
              <a:t>——</a:t>
            </a:r>
            <a:r>
              <a:rPr lang="zh-CN" altLang="en-US" sz="2800" b="1" kern="100" dirty="0">
                <a:solidFill>
                  <a:srgbClr val="0000FF"/>
                </a:solidFill>
                <a:latin typeface="DengXian" panose="02010600030101010101" charset="-122"/>
                <a:ea typeface="DengXian" panose="02010600030101010101" charset="-122"/>
                <a:cs typeface="SimSun" panose="02010600030101010101" pitchFamily="2" charset="-122"/>
              </a:rPr>
              <a:t>历世历代神的子民</a:t>
            </a:r>
            <a:r>
              <a:rPr lang="en-US" altLang="zh-CN" sz="2800" b="1" kern="100" dirty="0">
                <a:solidFill>
                  <a:srgbClr val="0000FF"/>
                </a:solidFill>
                <a:latin typeface="DengXian" panose="02010600030101010101" charset="-122"/>
                <a:ea typeface="DengXian" panose="02010600030101010101" charset="-122"/>
                <a:cs typeface="SimSun" panose="02010600030101010101" pitchFamily="2" charset="-122"/>
              </a:rPr>
              <a:t>——</a:t>
            </a:r>
            <a:r>
              <a:rPr lang="zh-CN" altLang="en-US" sz="2800" b="1" kern="100" dirty="0">
                <a:solidFill>
                  <a:srgbClr val="0000FF"/>
                </a:solidFill>
                <a:latin typeface="DengXian" panose="02010600030101010101" charset="-122"/>
                <a:ea typeface="DengXian" panose="02010600030101010101" charset="-122"/>
                <a:cs typeface="SimSun" panose="02010600030101010101" pitchFamily="2" charset="-122"/>
              </a:rPr>
              <a:t>说的。</a:t>
            </a:r>
            <a:endParaRPr lang="en-CA" sz="2800" dirty="0">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0"/>
              </a:spcAft>
              <a:buNone/>
            </a:pP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3000" b="1" kern="100" dirty="0">
                <a:solidFill>
                  <a:srgbClr val="FF0000"/>
                </a:solidFill>
                <a:latin typeface="DengXian" panose="02010600030101010101" charset="-122"/>
                <a:ea typeface="DengXian" panose="02010600030101010101" charset="-122"/>
                <a:cs typeface="SimSun" panose="02010600030101010101" pitchFamily="2" charset="-122"/>
              </a:rPr>
              <a:t>     </a:t>
            </a:r>
            <a:r>
              <a:rPr lang="zh-CN" altLang="en-US" sz="3000" b="1" kern="100" dirty="0">
                <a:solidFill>
                  <a:srgbClr val="FF0000"/>
                </a:solidFill>
                <a:latin typeface="DengXian" panose="02010600030101010101" charset="-122"/>
                <a:ea typeface="DengXian" panose="02010600030101010101" charset="-122"/>
                <a:cs typeface="SimSun" panose="02010600030101010101" pitchFamily="2" charset="-122"/>
              </a:rPr>
              <a:t>（一）时代主义</a:t>
            </a:r>
            <a:endParaRPr lang="en-CA" sz="3000" b="1" dirty="0">
              <a:solidFill>
                <a:srgbClr val="FF0000"/>
              </a:solidFill>
              <a:latin typeface="DengXian" panose="02010600030101010101" charset="-122"/>
              <a:ea typeface="DengXian" panose="02010600030101010101" charset="-122"/>
            </a:endParaRPr>
          </a:p>
          <a:p>
            <a:pPr marL="0" marR="0" indent="8572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时代主义者认为，在现今的教会时代中，耶稣基督的道德教训（起码有些道德教训）是不能实行出来的，因此也不要求人实行。</a:t>
            </a:r>
            <a:endParaRPr lang="en-CA" sz="3000" b="1" dirty="0">
              <a:solidFill>
                <a:schemeClr val="tx1"/>
              </a:solidFill>
              <a:latin typeface="DengXian" panose="02010600030101010101" charset="-122"/>
              <a:ea typeface="DengXian" panose="02010600030101010101" charset="-122"/>
            </a:endParaRPr>
          </a:p>
          <a:p>
            <a:pPr marL="0" indent="8572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到了千禧年国度，这些教导便可以实行出来了。</a:t>
            </a:r>
            <a:endPar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endParaRPr>
          </a:p>
          <a:p>
            <a:pPr marL="0" indent="8572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这种神学劝阻基督徒在其生活的处境中践行主耶稣的教导，而这正正有违主耶稣在登山宝训的教导（太七</a:t>
            </a: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21-27</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3000" b="1" dirty="0">
              <a:solidFill>
                <a:schemeClr val="tx1"/>
              </a:solidFill>
              <a:latin typeface="DengXian" panose="02010600030101010101" charset="-122"/>
              <a:ea typeface="DengXian" panose="02010600030101010101" charset="-122"/>
            </a:endParaRPr>
          </a:p>
          <a:p>
            <a:pPr marL="0" marR="0" indent="857250">
              <a:lnSpc>
                <a:spcPct val="115000"/>
              </a:lnSpc>
              <a:spcBef>
                <a:spcPts val="600"/>
              </a:spcBef>
              <a:spcAft>
                <a:spcPts val="600"/>
              </a:spcAft>
              <a:buNone/>
            </a:pP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0"/>
              </a:spcAft>
              <a:buNone/>
            </a:pP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rgbClr val="FF0000"/>
                </a:solidFill>
                <a:latin typeface="DengXian" panose="02010600030101010101" charset="-122"/>
                <a:ea typeface="DengXian" panose="02010600030101010101" charset="-122"/>
                <a:cs typeface="SimSun" panose="02010600030101010101" pitchFamily="2" charset="-122"/>
              </a:rPr>
              <a:t>（二）教义主义</a:t>
            </a:r>
            <a:endParaRPr lang="en-CA" sz="3200" b="1" dirty="0">
              <a:solidFill>
                <a:schemeClr val="tx1"/>
              </a:solidFill>
              <a:latin typeface="DengXian" panose="02010600030101010101" charset="-122"/>
              <a:ea typeface="DengXian" panose="02010600030101010101" charset="-122"/>
            </a:endParaRPr>
          </a:p>
          <a:p>
            <a:pPr marL="0" marR="0" indent="857250">
              <a:spcBef>
                <a:spcPts val="60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一种更精致的和更常见的神学误导，可以被称为教义主义（</a:t>
            </a:r>
            <a:r>
              <a:rPr lang="en-US" altLang="zh-CN" sz="3200" b="1" kern="100" dirty="0" err="1">
                <a:solidFill>
                  <a:schemeClr val="tx1"/>
                </a:solidFill>
                <a:latin typeface="DengXian" panose="02010600030101010101" charset="-122"/>
                <a:ea typeface="DengXian" panose="02010600030101010101" charset="-122"/>
                <a:cs typeface="SimSun" panose="02010600030101010101" pitchFamily="2" charset="-122"/>
              </a:rPr>
              <a:t>doctrinalism</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），这一直是许多主流教会派别的显著特点。</a:t>
            </a:r>
            <a:endPar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endParaRPr>
          </a:p>
          <a:p>
            <a:pPr marL="0" marR="0" indent="857250">
              <a:spcBef>
                <a:spcPts val="60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对于正确的教义（正信</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〔orthodoxy〕</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），他们谨慎地强调之；但对于正确的生活（正行</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〔orthopraxy〕</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），他们却明显怠惰轻忽。</a:t>
            </a:r>
            <a:endParaRPr lang="en-CA" sz="3200" b="1" dirty="0">
              <a:solidFill>
                <a:schemeClr val="tx1"/>
              </a:solidFill>
              <a:latin typeface="DengXian" panose="02010600030101010101" charset="-122"/>
              <a:ea typeface="DengXian" panose="02010600030101010101" charset="-122"/>
            </a:endParaRPr>
          </a:p>
          <a:p>
            <a:pPr marL="0" marR="0" indent="0">
              <a:lnSpc>
                <a:spcPct val="115000"/>
              </a:lnSpc>
              <a:spcBef>
                <a:spcPts val="600"/>
              </a:spcBef>
              <a:spcAft>
                <a:spcPts val="600"/>
              </a:spcAft>
              <a:buNone/>
            </a:pPr>
            <a:endParaRPr lang="en-CA" dirty="0">
              <a:latin typeface="Times New Roman" panose="02020603050405020304"/>
              <a:ea typeface="Times New Roman" panose="02020603050405020304"/>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透过明显的漠视，教义主义使教会丧失了伦理上的严肃性，以为只要用正确的语言说</a:t>
            </a:r>
            <a:r>
              <a:rPr lang="zh-CN" altLang="en-US" sz="3200" b="1" kern="100" dirty="0">
                <a:solidFill>
                  <a:srgbClr val="FF0000"/>
                </a:solidFill>
                <a:latin typeface="KaiTi" panose="02010609060101010101" charset="-122"/>
                <a:ea typeface="KaiTi" panose="02010609060101010101" charset="-122"/>
                <a:cs typeface="KaiTi" panose="02010609060101010101" charset="-122"/>
              </a:rPr>
              <a:t>“主啊，主啊”</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，就能进天国（比较太七</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21</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3200" b="1" dirty="0">
              <a:solidFill>
                <a:schemeClr val="tx1"/>
              </a:solidFill>
              <a:latin typeface="DengXian" panose="02010600030101010101" charset="-122"/>
              <a:ea typeface="DengXian" panose="02010600030101010101" charset="-122"/>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教义主义的错误只要读一读登山宝训的结束语</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把根基建在磐石上抑或沙土上</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就会一目了然了（太七</a:t>
            </a:r>
            <a:r>
              <a:rPr lang="en-US" sz="3200" b="1" kern="100" dirty="0">
                <a:solidFill>
                  <a:schemeClr val="tx1"/>
                </a:solidFill>
                <a:latin typeface="DengXian" panose="02010600030101010101" charset="-122"/>
                <a:ea typeface="DengXian" panose="02010600030101010101" charset="-122"/>
                <a:cs typeface="SimSun" panose="02010600030101010101" pitchFamily="2" charset="-122"/>
              </a:rPr>
              <a:t>24-27</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800100">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这是现代最危险又最隐蔽、也最流行的异端，它打着超级</a:t>
            </a:r>
            <a:r>
              <a:rPr lang="zh-CN" altLang="en-US" sz="3200" b="1" kern="100" dirty="0">
                <a:solidFill>
                  <a:srgbClr val="FF0000"/>
                </a:solidFill>
                <a:latin typeface="DengXian" panose="02010600030101010101" charset="-122"/>
                <a:ea typeface="DengXian" panose="02010600030101010101" charset="-122"/>
                <a:cs typeface="SimSun" panose="02010600030101010101" pitchFamily="2" charset="-122"/>
              </a:rPr>
              <a:t>“正统”</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的旗号，却过着极端偏离正统的生活，它就像既致命又极具感染性的病毒，感染了大部分现代教会，尤其是欧洲和北美的教会，和基督徒。使他们的灵性处在奄奄一息、名存实亡的状态！</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结果，登山宝训若不是被“愉快的生活态度”所取代，或者，基督教要做的主要是容忍、包容以及开放；做基督徒就是做得比个性不旷达的人更旷达一些。</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斯坦利</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琼斯（</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E. Stanley Jones</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）指出，这种只说不练的信仰等于给世界接种了“温和型”基督教，以至于世界对真正的基督教免疫了。</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当代大量基督徒最惊人之处，是他们无法强烈感受到顺服基督清楚的教导，对自己的生命至为重要，当然更谈不上何谓非做不可的事情。</a:t>
            </a:r>
            <a:endParaRPr lang="en-CA" sz="3000" b="1" dirty="0">
              <a:solidFill>
                <a:schemeClr val="tx1"/>
              </a:solidFill>
              <a:latin typeface="DengXian" panose="02010600030101010101" charset="-122"/>
              <a:ea typeface="DengXian" panose="02010600030101010101" charset="-122"/>
            </a:endParaRPr>
          </a:p>
          <a:p>
            <a:pPr marL="0" marR="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我们在谈到那些教导时，大半认为达成这样的顺服绝无可能。</a:t>
            </a:r>
            <a:endParaRPr lang="en-CA" sz="3000" b="1" dirty="0">
              <a:solidFill>
                <a:schemeClr val="tx1"/>
              </a:solidFill>
              <a:latin typeface="DengXian" panose="02010600030101010101" charset="-122"/>
              <a:ea typeface="DengXian" panose="02010600030101010101" charset="-122"/>
            </a:endParaRPr>
          </a:p>
          <a:p>
            <a:pPr marL="0" marR="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总之，登山宝训没有可行性，套用现在流行的一句话说：</a:t>
            </a:r>
            <a:endParaRPr lang="en-CA" sz="3000" b="1" dirty="0">
              <a:solidFill>
                <a:schemeClr val="tx1"/>
              </a:solidFill>
              <a:latin typeface="DengXian" panose="02010600030101010101" charset="-122"/>
              <a:ea typeface="DengXian" panose="02010600030101010101" charset="-122"/>
            </a:endParaRPr>
          </a:p>
          <a:p>
            <a:pPr marL="0" marR="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理想固然美好，现实却很枯槁。</a:t>
            </a:r>
            <a:endParaRPr lang="en-CA" sz="30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0">
              <a:spcBef>
                <a:spcPts val="600"/>
              </a:spcBef>
              <a:spcAft>
                <a:spcPts val="0"/>
              </a:spcAft>
              <a:buNone/>
            </a:pPr>
            <a:r>
              <a:rPr lang="en-CA" sz="3200"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en-CA" sz="3200"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en-CA" sz="3200" kern="100" dirty="0">
                <a:solidFill>
                  <a:srgbClr val="FF0000"/>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rgbClr val="FF0000"/>
                </a:solidFill>
                <a:latin typeface="DengXian" panose="02010600030101010101" charset="-122"/>
                <a:ea typeface="DengXian" panose="02010600030101010101" charset="-122"/>
                <a:cs typeface="SimSun" panose="02010600030101010101" pitchFamily="2" charset="-122"/>
              </a:rPr>
              <a:t>（三）“临时的伦理观”</a:t>
            </a:r>
            <a:endParaRPr lang="en-CA" sz="3200" dirty="0">
              <a:solidFill>
                <a:srgbClr val="FF0000"/>
              </a:solidFill>
              <a:latin typeface="DengXian" panose="02010600030101010101" charset="-122"/>
              <a:ea typeface="DengXian" panose="02010600030101010101" charset="-122"/>
            </a:endParaRPr>
          </a:p>
          <a:p>
            <a:pPr marL="0" marR="0" indent="800100">
              <a:spcBef>
                <a:spcPts val="60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十九世纪末和二十世纪初，有人提出登山宝训是耶稣在异常情况下</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就像某些国家处于战争或戒严状态下</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提出的异常要求。</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他们相信耶稣确实盼望人类历史立刻终结，所以耶稣赐给门徒的，只是“临时的伦理观”，希望他们作出切合时宜的完全奉献，如舍弃财物、爱仇敌等。</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8991600" cy="3943350"/>
          </a:xfrm>
        </p:spPr>
        <p:txBody>
          <a:bodyPr/>
          <a:lstStyle/>
          <a:p>
            <a:pPr marL="0" indent="457200">
              <a:buNone/>
            </a:pPr>
            <a:r>
              <a:rPr lang="en-US" altLang="zh-CN" sz="4000"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4000" b="1" kern="100" dirty="0">
                <a:solidFill>
                  <a:schemeClr val="tx1"/>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登山宝训的主题是整全的救恩、激进的门徒生活，上帝百姓在天国里的生活形态。</a:t>
            </a:r>
          </a:p>
          <a:p>
            <a:pPr marL="0" indent="457200">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如果广大基督徒都能活出登山宝训，那么福音传遍天下和天国降临就指日可待。</a:t>
            </a:r>
          </a:p>
          <a:p>
            <a:pPr marL="0" indent="457200">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由于登山宝训如此重要，所以历来仇敌竭尽所能地曲解登山宝训，致使时至今日，正确理解它的基督徒少之又少，就更谈不上活出它了。</a:t>
            </a:r>
            <a:r>
              <a:rPr lang="zh-CN" altLang="en-US" sz="3200" kern="100" dirty="0">
                <a:solidFill>
                  <a:schemeClr val="tx1"/>
                </a:solidFill>
                <a:latin typeface="DengXian" panose="02010600030101010101" charset="-122"/>
                <a:ea typeface="DengXian" panose="02010600030101010101" charset="-122"/>
                <a:cs typeface="SimSun" panose="02010600030101010101" pitchFamily="2" charset="-122"/>
              </a:rPr>
              <a:t> </a:t>
            </a:r>
            <a:endParaRPr lang="en-CA" sz="3200" dirty="0">
              <a:solidFill>
                <a:schemeClr val="tx1"/>
              </a:solidFill>
              <a:latin typeface="DengXian" panose="02010600030101010101" charset="-122"/>
              <a:ea typeface="DengXian" panose="02010600030101010101" charset="-122"/>
            </a:endParaRPr>
          </a:p>
          <a:p>
            <a:endParaRPr lang="en-CA" sz="3200" b="1"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在这情形下，登山宝训便变成所谓“戒严令”了，只有在非常时刻才适用，它明显不是日常生活的伦理观念，因此也就与后世和今世的教会与基督徒无关了。</a:t>
            </a:r>
            <a:endParaRPr lang="en-CA" sz="3200" b="1" dirty="0">
              <a:solidFill>
                <a:schemeClr val="tx1"/>
              </a:solidFill>
              <a:latin typeface="DengXian" panose="02010600030101010101" charset="-122"/>
              <a:ea typeface="DengXian" panose="02010600030101010101" charset="-122"/>
            </a:endParaRPr>
          </a:p>
          <a:p>
            <a:pPr marL="0" marR="0" indent="800100">
              <a:spcBef>
                <a:spcPts val="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这显然与登山宝训中许多的教训不符。例如：</a:t>
            </a:r>
            <a:endParaRPr lang="en-CA" sz="3200" b="1" dirty="0">
              <a:solidFill>
                <a:schemeClr val="tx1"/>
              </a:solidFill>
              <a:latin typeface="DengXian" panose="02010600030101010101" charset="-122"/>
              <a:ea typeface="DengXian" panose="02010600030101010101" charset="-122"/>
            </a:endParaRPr>
          </a:p>
          <a:p>
            <a:pPr marL="0" marR="0" indent="800100">
              <a:spcBef>
                <a:spcPts val="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太七</a:t>
            </a:r>
            <a:r>
              <a:rPr lang="en-US" altLang="zh-CN" sz="3200" b="1" kern="100" dirty="0">
                <a:solidFill>
                  <a:schemeClr val="tx1"/>
                </a:solidFill>
                <a:latin typeface="DengXian" panose="02010600030101010101" charset="-122"/>
                <a:ea typeface="DengXian" panose="02010600030101010101" charset="-122"/>
                <a:cs typeface="SimHei" panose="02010609060101010101" charset="-122"/>
              </a:rPr>
              <a:t>12</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rgbClr val="FF0000"/>
                </a:solidFill>
                <a:latin typeface="KaiTi" panose="02010609060101010101" charset="-122"/>
                <a:ea typeface="KaiTi" panose="02010609060101010101" charset="-122"/>
                <a:cs typeface="KaiTi" panose="02010609060101010101" charset="-122"/>
              </a:rPr>
              <a:t>“所以，无论何事，你们愿意人怎样待你们，你们也要怎样待人，因为这就是律法和先知的道理。”</a:t>
            </a:r>
            <a:endParaRPr lang="en-CA" sz="3200" dirty="0">
              <a:solidFill>
                <a:srgbClr val="FF0000"/>
              </a:solidFill>
              <a:latin typeface="FangSong" panose="02010609060101010101" charset="-122"/>
              <a:ea typeface="FangSong" panose="0201060906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001000" cy="833438"/>
          </a:xfrm>
        </p:spPr>
        <p:txBody>
          <a:bodyPr>
            <a:normAutofit fontScale="90000"/>
          </a:bodyPr>
          <a:lstStyle/>
          <a:p>
            <a:r>
              <a:rPr lang="zh-CN" altLang="en-US" b="1" kern="100" dirty="0">
                <a:solidFill>
                  <a:srgbClr val="FF0000"/>
                </a:solidFill>
                <a:effectLst/>
                <a:latin typeface="+mn-ea"/>
                <a:cs typeface="HanWang WeiBeiMedium-Gb5" panose="02000000000000000000" charset="-120"/>
              </a:rPr>
              <a:t>二、几种</a:t>
            </a:r>
            <a:r>
              <a:rPr lang="zh-CN" altLang="en-US" b="1" kern="100" dirty="0">
                <a:solidFill>
                  <a:srgbClr val="FF0000"/>
                </a:solidFill>
                <a:effectLst/>
                <a:latin typeface="+mn-ea"/>
                <a:cs typeface="KaiTi" panose="02010609060101010101" charset="-122"/>
              </a:rPr>
              <a:t>误</a:t>
            </a:r>
            <a:r>
              <a:rPr lang="zh-CN" altLang="en-US" b="1" kern="100" dirty="0">
                <a:solidFill>
                  <a:srgbClr val="FF0000"/>
                </a:solidFill>
                <a:effectLst/>
                <a:latin typeface="+mn-ea"/>
                <a:cs typeface="HanWang WeiBeiMedium-Gb5" panose="02000000000000000000" charset="-120"/>
              </a:rPr>
              <a:t>解登山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神学立场</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太五</a:t>
            </a:r>
            <a:r>
              <a:rPr lang="en-US" sz="3200" b="1" kern="100" dirty="0">
                <a:solidFill>
                  <a:schemeClr val="tx1"/>
                </a:solidFill>
                <a:latin typeface="DengXian" panose="02010600030101010101" charset="-122"/>
                <a:ea typeface="DengXian" panose="02010600030101010101" charset="-122"/>
                <a:cs typeface="FangSong" panose="02010609060101010101" charset="-122"/>
              </a:rPr>
              <a:t>45</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rgbClr val="FF0000"/>
                </a:solidFill>
                <a:latin typeface="KaiTi" panose="02010609060101010101" charset="-122"/>
                <a:ea typeface="KaiTi" panose="02010609060101010101" charset="-122"/>
                <a:cs typeface="KaiTi" panose="02010609060101010101" charset="-122"/>
              </a:rPr>
              <a:t>“这样，就可以作你们天父的儿子；因为祂叫日头照好人，也照歹人；降雨给义人，也给不义的人。”</a:t>
            </a:r>
            <a:endParaRPr lang="en-CA" sz="3200" dirty="0">
              <a:solidFill>
                <a:srgbClr val="FF0000"/>
              </a:solidFill>
              <a:latin typeface="KaiTi" panose="02010609060101010101" charset="-122"/>
              <a:ea typeface="KaiTi" panose="02010609060101010101" charset="-122"/>
              <a:cs typeface="KaiTi" panose="0201060906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太五</a:t>
            </a:r>
            <a:r>
              <a:rPr lang="en-US" sz="3200" b="1" kern="100" dirty="0">
                <a:solidFill>
                  <a:schemeClr val="tx1"/>
                </a:solidFill>
                <a:latin typeface="DengXian" panose="02010600030101010101" charset="-122"/>
                <a:ea typeface="DengXian" panose="02010600030101010101" charset="-122"/>
                <a:cs typeface="SimSun" panose="02010600030101010101" pitchFamily="2" charset="-122"/>
              </a:rPr>
              <a:t>48</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rgbClr val="FF0000"/>
                </a:solidFill>
                <a:latin typeface="KaiTi" panose="02010609060101010101" charset="-122"/>
                <a:ea typeface="KaiTi" panose="02010609060101010101" charset="-122"/>
                <a:cs typeface="KaiTi" panose="02010609060101010101" charset="-122"/>
              </a:rPr>
              <a:t>“所以，你们要完全，像你们的天父完全一样。”</a:t>
            </a:r>
            <a:endParaRPr lang="en-CA" sz="3200" dirty="0">
              <a:solidFill>
                <a:srgbClr val="FF0000"/>
              </a:solidFill>
              <a:latin typeface="KaiTi" panose="02010609060101010101" charset="-122"/>
              <a:ea typeface="KaiTi" panose="02010609060101010101" charset="-122"/>
              <a:cs typeface="KaiTi" panose="02010609060101010101" charset="-122"/>
            </a:endParaRPr>
          </a:p>
          <a:p>
            <a:pPr marL="0" marR="0" indent="800100">
              <a:spcBef>
                <a:spcPts val="600"/>
              </a:spcBef>
              <a:spcAft>
                <a:spcPts val="600"/>
              </a:spcAft>
              <a:buNone/>
            </a:pPr>
            <a:r>
              <a:rPr lang="zh-CN" altLang="en-US" sz="3200" b="1" kern="100" dirty="0">
                <a:solidFill>
                  <a:schemeClr val="tx1"/>
                </a:solidFill>
                <a:latin typeface="Times New Roman" panose="02020603050405020304"/>
                <a:ea typeface="DengXian" panose="02010600030101010101" charset="-122"/>
                <a:cs typeface="DengXian" panose="02010600030101010101" charset="-122"/>
              </a:rPr>
              <a:t>这些教训显然不是临时的伦理，而是对普通基督徒一般的要求。其他的教训也是一样。</a:t>
            </a:r>
            <a:endParaRPr lang="en-CA" sz="3200" dirty="0">
              <a:solidFill>
                <a:schemeClr val="tx1"/>
              </a:solidFill>
              <a:latin typeface="Times New Roman" panose="02020603050405020304"/>
              <a:ea typeface="Times New Roman" panose="02020603050405020304"/>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70" y="163830"/>
            <a:ext cx="7999730" cy="80645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登山宝训整个谈话当然是以主耶稣所宣告的天国已临将临为前提，所谈论的中心主题是整全的救恩、“激进的门徒生活”，神的子民在末世天国里的生活指南。</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我们若要正确地认识登山宝训的性质，需要从两个不同的角度或背景来进行：一是</a:t>
            </a:r>
            <a:r>
              <a:rPr lang="zh-CN" altLang="en-US" sz="3200" b="1" kern="100" dirty="0">
                <a:solidFill>
                  <a:srgbClr val="2E24FC"/>
                </a:solidFill>
                <a:latin typeface="DengXian" panose="02010600030101010101" charset="-122"/>
                <a:ea typeface="DengXian" panose="02010600030101010101" charset="-122"/>
                <a:cs typeface="SimSun" panose="02010600030101010101" pitchFamily="2" charset="-122"/>
              </a:rPr>
              <a:t>天国已临将临</a:t>
            </a:r>
            <a:r>
              <a:rPr lang="zh-CN" altLang="en-US" sz="3200"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二是</a:t>
            </a:r>
            <a:r>
              <a:rPr lang="zh-CN" altLang="en-US" sz="3200" b="1" kern="100" dirty="0">
                <a:solidFill>
                  <a:srgbClr val="2E24FC"/>
                </a:solidFill>
                <a:latin typeface="DengXian" panose="02010600030101010101" charset="-122"/>
                <a:ea typeface="DengXian" panose="02010600030101010101" charset="-122"/>
                <a:cs typeface="DengXian" panose="02010600030101010101" charset="-122"/>
              </a:rPr>
              <a:t>内在生命流露</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45415"/>
            <a:ext cx="8001000" cy="82486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rgbClr val="FF0000"/>
                </a:solidFill>
                <a:latin typeface="DengXian" panose="02010600030101010101" charset="-122"/>
                <a:ea typeface="DengXian" panose="02010600030101010101" charset="-122"/>
                <a:cs typeface="SimSun" panose="02010600030101010101" pitchFamily="2" charset="-122"/>
              </a:rPr>
              <a:t>（一）天国已临将临</a:t>
            </a:r>
            <a:endParaRPr lang="en-CA" sz="3200" dirty="0">
              <a:solidFill>
                <a:schemeClr val="tx1"/>
              </a:solidFill>
              <a:latin typeface="DengXian" panose="02010600030101010101" charset="-122"/>
              <a:ea typeface="DengXian" panose="02010600030101010101" charset="-122"/>
            </a:endParaRPr>
          </a:p>
          <a:p>
            <a:pPr marL="0" marR="0" indent="0">
              <a:spcBef>
                <a:spcPts val="600"/>
              </a:spcBef>
              <a:spcAft>
                <a:spcPts val="600"/>
              </a:spcAft>
              <a:buNone/>
            </a:pPr>
            <a:r>
              <a:rPr lang="en-US" altLang="zh-CN" sz="3200" b="1"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3200" b="1" dirty="0">
                <a:solidFill>
                  <a:srgbClr val="2E24FC"/>
                </a:solidFill>
                <a:latin typeface="DengXian" panose="02010600030101010101" charset="-122"/>
                <a:ea typeface="DengXian" panose="02010600030101010101" charset="-122"/>
                <a:cs typeface="SimSun" panose="02010600030101010101" pitchFamily="2" charset="-122"/>
              </a:rPr>
              <a:t>    1</a:t>
            </a:r>
            <a:r>
              <a:rPr lang="zh-CN" altLang="en-US" sz="3200" b="1" dirty="0">
                <a:solidFill>
                  <a:srgbClr val="2E24FC"/>
                </a:solidFill>
                <a:latin typeface="DengXian" panose="02010600030101010101" charset="-122"/>
                <a:ea typeface="DengXian" panose="02010600030101010101" charset="-122"/>
                <a:cs typeface="SimSun" panose="02010600030101010101" pitchFamily="2" charset="-122"/>
              </a:rPr>
              <a:t>、登山宝训的伦理是天国伦理。</a:t>
            </a:r>
            <a:endParaRPr lang="en-CA" sz="3200"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理解登山宝训有个前提，即：天国降临的福音宣告。</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dirty="0">
                <a:solidFill>
                  <a:schemeClr val="tx1"/>
                </a:solidFill>
                <a:latin typeface="DengXian" panose="02010600030101010101" charset="-122"/>
                <a:ea typeface="DengXian" panose="02010600030101010101" charset="-122"/>
                <a:cs typeface="SimSun" panose="02010600030101010101" pitchFamily="2" charset="-122"/>
              </a:rPr>
              <a:t>在登山宝训中，共有九次清楚地提到上帝掌权。八福中的每一句话都在宣告着：有分于上帝的国度是有福的。主祷文祈求上帝的国度降临。</a:t>
            </a:r>
            <a:endParaRPr lang="zh-CN" altLang="en-US" b="1" dirty="0">
              <a:solidFill>
                <a:schemeClr val="tx1"/>
              </a:solidFill>
              <a:latin typeface="DengXian" panose="02010600030101010101" charset="-122"/>
              <a:ea typeface="DengXian" panose="0201060003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85" y="163830"/>
            <a:ext cx="7968615" cy="80645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600"/>
              </a:spcBef>
              <a:spcAft>
                <a:spcPts val="600"/>
              </a:spcAft>
              <a:buNone/>
            </a:pPr>
            <a:r>
              <a:rPr lang="zh-CN" altLang="en-US" sz="3200" b="1" dirty="0">
                <a:solidFill>
                  <a:schemeClr val="tx1"/>
                </a:solidFill>
                <a:latin typeface="DengXian" panose="02010600030101010101" charset="-122"/>
                <a:ea typeface="DengXian" panose="02010600030101010101" charset="-122"/>
                <a:cs typeface="SimSun" panose="02010600030101010101" pitchFamily="2" charset="-122"/>
              </a:rPr>
              <a:t>登山宝训中的重要教训，实际上表明了解救之道：当天国超然地介入地上时，我们便会得蒙解救。</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因此，</a:t>
            </a:r>
            <a:r>
              <a:rPr lang="zh-CN" altLang="en-US" sz="3200" b="1" kern="100" dirty="0">
                <a:solidFill>
                  <a:srgbClr val="0000FF"/>
                </a:solidFill>
                <a:latin typeface="DengXian" panose="02010600030101010101" charset="-122"/>
                <a:ea typeface="DengXian" panose="02010600030101010101" charset="-122"/>
                <a:cs typeface="SimSun" panose="02010600030101010101" pitchFamily="2" charset="-122"/>
              </a:rPr>
              <a:t>登山宝训不是律法，乃是福音，天国的福音：</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神的救恩在前，吩咐要求在后。</a:t>
            </a:r>
            <a:endPar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天国籍着耶稣基督发传道事工而临在于门徒中间，神的统治就成了他们生活和行动的内在动机。</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35" y="128270"/>
            <a:ext cx="7987665" cy="84201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spcBef>
                <a:spcPts val="60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在基督中，上帝已经让历史开始进入终末和高潮：上帝在基督里已经决定性地掌控了地上的事态，与此相应，首要的是邀请所有人成为新国度的子民，形成弥赛亚的群体；在这个群体中，上帝的新创造拥有可见、可行的形态。</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因此，天国伦理要从神作王、或神的治理这个角度去理解，而神的治理已经透过耶稣基督本人彰显出来，且要等到末日时刻才会极致完成。</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35" y="128905"/>
            <a:ext cx="7987665" cy="84137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lvl="0" indent="0">
              <a:spcBef>
                <a:spcPts val="600"/>
              </a:spcBef>
              <a:spcAft>
                <a:spcPts val="600"/>
              </a:spcAft>
              <a:buNone/>
            </a:pPr>
            <a:r>
              <a:rPr lang="en-US" altLang="zh-CN" sz="2800" b="1"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2800" b="1" dirty="0">
                <a:solidFill>
                  <a:srgbClr val="FF0000"/>
                </a:solidFill>
                <a:latin typeface="DengXian" panose="02010600030101010101" charset="-122"/>
                <a:ea typeface="DengXian" panose="02010600030101010101" charset="-122"/>
                <a:cs typeface="SimSun" panose="02010600030101010101" pitchFamily="2" charset="-122"/>
              </a:rPr>
              <a:t> 2</a:t>
            </a:r>
            <a:r>
              <a:rPr lang="zh-CN" altLang="en-US" sz="2800" b="1" dirty="0">
                <a:solidFill>
                  <a:srgbClr val="FF0000"/>
                </a:solidFill>
                <a:latin typeface="DengXian" panose="02010600030101010101" charset="-122"/>
                <a:ea typeface="DengXian" panose="02010600030101010101" charset="-122"/>
                <a:cs typeface="SimSun" panose="02010600030101010101" pitchFamily="2" charset="-122"/>
              </a:rPr>
              <a:t>、登山宝训是末世伦理。</a:t>
            </a:r>
            <a:endParaRPr lang="en-CA" sz="2800" dirty="0">
              <a:solidFill>
                <a:srgbClr val="FF0000"/>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理解登山宝训有个前提，就是新约末世论或终末论。</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终末论宣告，天国已经随耶稣基督的降世、布道、受难与复活而降临于世了；这个世界对我们来讲已经进入终结了。</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我们可以说，登山宝训是终末论的布道。它与万事万物的终末相关，而终末乃是上帝推动这个世界朝向的最终方向。</a:t>
            </a:r>
            <a:endParaRPr lang="en-CA" sz="28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51765"/>
            <a:ext cx="8001000" cy="81851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没有了终末论，登山宝训既不可能被正确地理解，更不可能被正确对待和遵行。</a:t>
            </a:r>
            <a:endParaRPr lang="en-CA" sz="3200" b="1" dirty="0">
              <a:solidFill>
                <a:schemeClr val="tx1"/>
              </a:solidFill>
              <a:latin typeface="DengXian" panose="02010600030101010101" charset="-122"/>
              <a:ea typeface="DengXian" panose="02010600030101010101" charset="-122"/>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然而，从一开始，许多人就对圣经终末论存在误解。从大约第五世纪起，终末论就从基督信仰中被移除了。</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55" y="128270"/>
            <a:ext cx="7992745" cy="84201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indent="800100">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取而代之的是自由派所倡导的“道德福音”和“社会福音”，其主张是：耶稣基督来到这个世界是为了打造越来越好的族群；祂希望打造一个越来越民主、和平与繁荣的社会，祂还希望为穷苦人打造一个越来越好的世界。</a:t>
            </a:r>
            <a:r>
              <a:rPr lang="zh-CN" altLang="en-US" sz="3200" kern="100" dirty="0">
                <a:solidFill>
                  <a:schemeClr val="tx1"/>
                </a:solidFill>
                <a:latin typeface="DengXian" panose="02010600030101010101" charset="-122"/>
                <a:ea typeface="DengXian" panose="02010600030101010101" charset="-122"/>
                <a:cs typeface="SimSun" panose="02010600030101010101" pitchFamily="2" charset="-122"/>
              </a:rPr>
              <a:t> </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70" y="121285"/>
            <a:ext cx="7999730" cy="84899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终末论的背景有助于我们解释为什么</a:t>
            </a:r>
            <a:r>
              <a:rPr lang="zh-CN" altLang="en-US" sz="2800" b="1" kern="100" dirty="0">
                <a:solidFill>
                  <a:srgbClr val="C00000"/>
                </a:solidFill>
                <a:latin typeface="DengXian" panose="02010600030101010101" charset="-122"/>
                <a:ea typeface="DengXian" panose="02010600030101010101" charset="-122"/>
                <a:cs typeface="SimSun" panose="02010600030101010101" pitchFamily="2" charset="-122"/>
              </a:rPr>
              <a:t>宝训</a:t>
            </a:r>
            <a:r>
              <a:rPr lang="zh-CN" altLang="en-US" sz="2800" b="1" kern="100" dirty="0">
                <a:solidFill>
                  <a:srgbClr val="0000FF"/>
                </a:solidFill>
                <a:latin typeface="DengXian" panose="02010600030101010101" charset="-122"/>
                <a:ea typeface="DengXian" panose="02010600030101010101" charset="-122"/>
                <a:cs typeface="SimSun" panose="02010600030101010101" pitchFamily="2" charset="-122"/>
              </a:rPr>
              <a:t>不是开始于教训我们该做什么，而是开始于帮助我们去看到什么。</a:t>
            </a:r>
            <a:endParaRPr lang="en-CA" sz="2800" b="1" dirty="0">
              <a:latin typeface="DengXian" panose="02010600030101010101" charset="-122"/>
              <a:ea typeface="DengXian" panose="02010600030101010101" charset="-122"/>
            </a:endParaRPr>
          </a:p>
          <a:p>
            <a:pPr marL="0" marR="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我们只能在我们“能见的世界”中行动。所以基本的和首要的伦理问题不是“我们现在应该做什么？”而是“真实的世界看起来应该是怎样？”</a:t>
            </a:r>
            <a:endParaRPr lang="en-CA" sz="2800" b="1" dirty="0">
              <a:solidFill>
                <a:schemeClr val="tx1"/>
              </a:solidFill>
              <a:latin typeface="DengXian" panose="02010600030101010101" charset="-122"/>
              <a:ea typeface="DengXian" panose="02010600030101010101" charset="-122"/>
            </a:endParaRPr>
          </a:p>
          <a:p>
            <a:pPr marL="0" marR="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圣经的基本原则是：“应该”与“事实”密不可分，因为“可行”与真实相关。</a:t>
            </a:r>
            <a:endParaRPr lang="en-CA" sz="2800" b="1" dirty="0">
              <a:solidFill>
                <a:schemeClr val="tx1"/>
              </a:solidFill>
              <a:latin typeface="DengXian" panose="02010600030101010101" charset="-122"/>
              <a:ea typeface="DengXian" panose="02010600030101010101" charset="-122"/>
            </a:endParaRPr>
          </a:p>
          <a:p>
            <a:pPr marL="0" marR="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所以，当现代西方拒绝了圣经的权威之后，“应该”就跟“事实”分离了。</a:t>
            </a:r>
            <a:endParaRPr lang="en-CA" sz="28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0" y="1133475"/>
            <a:ext cx="9077960" cy="3984625"/>
          </a:xfrm>
        </p:spPr>
        <p:txBody>
          <a:bodyPr/>
          <a:lstStyle/>
          <a:p>
            <a:pPr marL="0" indent="457200">
              <a:buNone/>
            </a:pPr>
            <a:r>
              <a:rPr lang="en-US" altLang="zh-CN"/>
              <a:t>   </a:t>
            </a:r>
            <a:r>
              <a:rPr lang="zh-CN" altLang="en-US" sz="3200" b="1">
                <a:latin typeface="DengXian" panose="02010600030101010101" charset="-122"/>
                <a:ea typeface="DengXian" panose="02010600030101010101" charset="-122"/>
                <a:cs typeface="DengXian" panose="02010600030101010101" charset="-122"/>
              </a:rPr>
              <a:t>现在问大家一个问题：登山宝训里是否有一处经文，可以概括登山宝训的所有教训？</a:t>
            </a:r>
          </a:p>
          <a:p>
            <a:pPr marL="0" indent="457200">
              <a:buNone/>
            </a:pPr>
            <a:r>
              <a:rPr lang="en-US" altLang="zh-CN" sz="3200" b="1">
                <a:latin typeface="DengXian" panose="02010600030101010101" charset="-122"/>
                <a:ea typeface="DengXian" panose="02010600030101010101" charset="-122"/>
                <a:cs typeface="DengXian" panose="02010600030101010101" charset="-122"/>
              </a:rPr>
              <a:t>   </a:t>
            </a:r>
            <a:r>
              <a:rPr lang="zh-CN" altLang="en-US" sz="3200" b="1">
                <a:latin typeface="DengXian" panose="02010600030101010101" charset="-122"/>
                <a:ea typeface="DengXian" panose="02010600030101010101" charset="-122"/>
                <a:cs typeface="DengXian" panose="02010600030101010101" charset="-122"/>
              </a:rPr>
              <a:t>如果有这样一处经文，又是哪处经文？</a:t>
            </a:r>
          </a:p>
          <a:p>
            <a:pPr marL="0" indent="457200">
              <a:buNone/>
            </a:pPr>
            <a:r>
              <a:rPr lang="en-US" altLang="zh-CN" sz="3200" b="1">
                <a:latin typeface="DengXian" panose="02010600030101010101" charset="-122"/>
                <a:ea typeface="DengXian" panose="02010600030101010101" charset="-122"/>
                <a:cs typeface="DengXian" panose="02010600030101010101" charset="-122"/>
              </a:rPr>
              <a:t>   </a:t>
            </a:r>
            <a:r>
              <a:rPr lang="zh-CN" altLang="en-US" sz="3200" b="1">
                <a:latin typeface="DengXian" panose="02010600030101010101" charset="-122"/>
                <a:ea typeface="DengXian" panose="02010600030101010101" charset="-122"/>
                <a:cs typeface="DengXian" panose="02010600030101010101" charset="-122"/>
              </a:rPr>
              <a:t>我个人的看法是：太七</a:t>
            </a:r>
            <a:r>
              <a:rPr lang="en-US" altLang="zh-CN" sz="3200" b="1">
                <a:latin typeface="DengXian" panose="02010600030101010101" charset="-122"/>
                <a:ea typeface="DengXian" panose="02010600030101010101" charset="-122"/>
                <a:cs typeface="DengXian" panose="02010600030101010101" charset="-122"/>
              </a:rPr>
              <a:t>13-14</a:t>
            </a:r>
            <a:r>
              <a:rPr lang="zh-CN" altLang="en-US" sz="3200" b="1">
                <a:latin typeface="DengXian" panose="02010600030101010101" charset="-122"/>
                <a:ea typeface="DengXian" panose="02010600030101010101" charset="-122"/>
                <a:cs typeface="DengXian" panose="02010600030101010101" charset="-122"/>
              </a:rPr>
              <a:t>：</a:t>
            </a:r>
          </a:p>
          <a:p>
            <a:pPr marL="0" indent="457200">
              <a:buNone/>
            </a:pPr>
            <a:r>
              <a:rPr lang="en-US" altLang="zh-CN" sz="3200" b="1">
                <a:latin typeface="DengXian" panose="02010600030101010101" charset="-122"/>
                <a:ea typeface="DengXian" panose="02010600030101010101" charset="-122"/>
                <a:cs typeface="DengXian" panose="02010600030101010101" charset="-122"/>
              </a:rPr>
              <a:t>  </a:t>
            </a:r>
            <a:r>
              <a:rPr lang="en-US" altLang="zh-CN" sz="3200" b="1">
                <a:solidFill>
                  <a:srgbClr val="FF0000"/>
                </a:solidFill>
                <a:latin typeface="KaiTi" panose="02010609060101010101" charset="-122"/>
                <a:ea typeface="KaiTi" panose="02010609060101010101" charset="-122"/>
                <a:cs typeface="KaiTi" panose="02010609060101010101" charset="-122"/>
              </a:rPr>
              <a:t>“</a:t>
            </a:r>
            <a:r>
              <a:rPr lang="zh-CN" altLang="en-US" sz="3200" b="1">
                <a:solidFill>
                  <a:srgbClr val="FF0000"/>
                </a:solidFill>
                <a:latin typeface="KaiTi" panose="02010609060101010101" charset="-122"/>
                <a:ea typeface="KaiTi" panose="02010609060101010101" charset="-122"/>
                <a:cs typeface="KaiTi" panose="02010609060101010101" charset="-122"/>
              </a:rPr>
              <a:t>你们要进窄门；因为引到灭亡，那门是宽的，路是大的，进去的人也多；引到永生，那门是小的，路是窄的，找着的人也少。</a:t>
            </a:r>
            <a:r>
              <a:rPr lang="en-US" altLang="zh-CN" sz="3200" b="1">
                <a:solidFill>
                  <a:srgbClr val="FF0000"/>
                </a:solidFill>
                <a:latin typeface="KaiTi" panose="02010609060101010101" charset="-122"/>
                <a:ea typeface="KaiTi" panose="02010609060101010101" charset="-122"/>
                <a:cs typeface="KaiTi" panose="02010609060101010101" charset="-122"/>
              </a:rPr>
              <a:t>”</a:t>
            </a: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a:t>
            </a:fld>
            <a:endParaRPr lang="en-US" altLang="zh-CN">
              <a:solidFill>
                <a:srgbClr val="55554A"/>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70" y="139700"/>
            <a:ext cx="7999730" cy="83058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352550"/>
            <a:ext cx="9131300" cy="3745865"/>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主耶稣的终末论教导，让我们摆脱“世界将会永存以及保存现有世界跟我们利害攸关”的观念。</a:t>
            </a:r>
            <a:endParaRPr lang="en-CA" sz="3200" b="1" dirty="0">
              <a:solidFill>
                <a:schemeClr val="tx1"/>
              </a:solidFill>
              <a:latin typeface="DengXian" panose="02010600030101010101" charset="-122"/>
              <a:ea typeface="DengXian" panose="02010600030101010101" charset="-122"/>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通过终末论我们可以看到世界正移向何处。</a:t>
            </a:r>
            <a:endParaRPr lang="en-CA" sz="3200" b="1" dirty="0">
              <a:solidFill>
                <a:schemeClr val="tx1"/>
              </a:solidFill>
              <a:latin typeface="DengXian" panose="02010600030101010101" charset="-122"/>
              <a:ea typeface="DengXian" panose="02010600030101010101" charset="-122"/>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关于这个终末，问题与其说是“世界什么时候结束？”不如说是“结尾是什么？它朝向什么？”</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75" y="115570"/>
            <a:ext cx="8004175" cy="85471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6858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如果我们对要去哪里还没有方向，那么我们就无法推进我们的旅程。</a:t>
            </a:r>
            <a:endParaRPr lang="en-CA" sz="32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通过指明目的地，主耶稣宣告，此时此地上帝是如何实现其终极目标的。</a:t>
            </a:r>
            <a:endParaRPr lang="en-CA" sz="32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因此，登山宝训的伦理是末世伦理，其前提是上帝的国已经不知不觉地到来。</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8001000" cy="83693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indent="742950">
              <a:spcBef>
                <a:spcPts val="600"/>
              </a:spcBef>
              <a:spcAft>
                <a:spcPts val="600"/>
              </a:spcAft>
              <a:buNone/>
            </a:pPr>
            <a:r>
              <a:rPr lang="zh-CN" altLang="en-US" sz="3200" b="1" dirty="0">
                <a:solidFill>
                  <a:schemeClr val="tx1"/>
                </a:solidFill>
                <a:latin typeface="DengXian" panose="02010600030101010101" charset="-122"/>
                <a:ea typeface="DengXian" panose="02010600030101010101" charset="-122"/>
              </a:rPr>
              <a:t>上帝国度的启示难以觉察地，神秘地和内在地给生活的所有领域带来了变革，改变了人的灵魂结构，引发了新的情感，从而带来外在行为的改变。</a:t>
            </a:r>
            <a:endParaRPr lang="en-US" altLang="zh-CN" sz="3200" b="1" dirty="0">
              <a:solidFill>
                <a:schemeClr val="tx1"/>
              </a:solidFill>
              <a:latin typeface="DengXian" panose="02010600030101010101" charset="-122"/>
              <a:ea typeface="DengXian" panose="02010600030101010101" charset="-122"/>
            </a:endParaRPr>
          </a:p>
          <a:p>
            <a:pPr marL="0" indent="74295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登山宝训与其说在教导解决社会和文化的问题（即“道德福音”和“社会福音”），不如说在教导使心灵的肌体获得医治和新生的生命救恩。</a:t>
            </a:r>
            <a:endParaRPr lang="en-CA" sz="3200" dirty="0">
              <a:solidFill>
                <a:schemeClr val="tx1"/>
              </a:solidFill>
              <a:latin typeface="DengXian" panose="02010600030101010101" charset="-122"/>
              <a:ea typeface="DengXian" panose="02010600030101010101" charset="-122"/>
            </a:endParaRPr>
          </a:p>
          <a:p>
            <a:pPr marL="0" indent="0">
              <a:spcBef>
                <a:spcPts val="600"/>
              </a:spcBef>
              <a:spcAft>
                <a:spcPts val="600"/>
              </a:spcAft>
              <a:buNone/>
            </a:pPr>
            <a:endParaRPr lang="zh-CN" altLang="en-US"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55" y="151765"/>
            <a:ext cx="7992745" cy="81851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600"/>
              </a:spcAft>
              <a:buNone/>
            </a:pPr>
            <a:r>
              <a:rPr lang="en-US" sz="3200" b="1" dirty="0">
                <a:solidFill>
                  <a:schemeClr val="tx1"/>
                </a:solidFill>
                <a:latin typeface="DengXian" panose="02010600030101010101" charset="-122"/>
                <a:ea typeface="DengXian" panose="02010600030101010101" charset="-122"/>
              </a:rPr>
              <a:t>       </a:t>
            </a:r>
            <a:r>
              <a:rPr lang="en-US" sz="3200" b="1" dirty="0">
                <a:solidFill>
                  <a:srgbClr val="FF0000"/>
                </a:solidFill>
                <a:latin typeface="DengXian" panose="02010600030101010101" charset="-122"/>
                <a:ea typeface="DengXian" panose="02010600030101010101" charset="-122"/>
              </a:rPr>
              <a:t>3</a:t>
            </a:r>
            <a:r>
              <a:rPr lang="zh-CN" altLang="en-US" sz="3200" b="1" dirty="0">
                <a:solidFill>
                  <a:srgbClr val="FF0000"/>
                </a:solidFill>
                <a:latin typeface="DengXian" panose="02010600030101010101" charset="-122"/>
                <a:ea typeface="DengXian" panose="02010600030101010101" charset="-122"/>
              </a:rPr>
              <a:t>、</a:t>
            </a:r>
            <a:r>
              <a:rPr lang="en-US" sz="3200" b="1" dirty="0">
                <a:solidFill>
                  <a:srgbClr val="FF0000"/>
                </a:solidFill>
                <a:latin typeface="DengXian" panose="02010600030101010101" charset="-122"/>
                <a:ea typeface="DengXian" panose="02010600030101010101" charset="-122"/>
                <a:cs typeface="Times New Roman" panose="02020603050405020304"/>
              </a:rPr>
              <a:t>“</a:t>
            </a:r>
            <a:r>
              <a:rPr lang="zh-CN" altLang="en-US" sz="3200" b="1" dirty="0">
                <a:solidFill>
                  <a:srgbClr val="FF0000"/>
                </a:solidFill>
                <a:latin typeface="DengXian" panose="02010600030101010101" charset="-122"/>
                <a:ea typeface="DengXian" panose="02010600030101010101" charset="-122"/>
                <a:cs typeface="SimSun" panose="02010600030101010101" pitchFamily="2" charset="-122"/>
              </a:rPr>
              <a:t>已临</a:t>
            </a:r>
            <a:r>
              <a:rPr lang="en-US" sz="3200" b="1" dirty="0">
                <a:solidFill>
                  <a:srgbClr val="FF0000"/>
                </a:solidFill>
                <a:latin typeface="DengXian" panose="02010600030101010101" charset="-122"/>
                <a:ea typeface="DengXian" panose="02010600030101010101" charset="-122"/>
                <a:cs typeface="Times New Roman" panose="02020603050405020304"/>
              </a:rPr>
              <a:t>”</a:t>
            </a:r>
            <a:r>
              <a:rPr lang="zh-CN" altLang="en-US" sz="3200" b="1" dirty="0">
                <a:solidFill>
                  <a:srgbClr val="FF0000"/>
                </a:solidFill>
                <a:latin typeface="DengXian" panose="02010600030101010101" charset="-122"/>
                <a:ea typeface="DengXian" panose="02010600030101010101" charset="-122"/>
                <a:cs typeface="SimSun" panose="02010600030101010101" pitchFamily="2" charset="-122"/>
              </a:rPr>
              <a:t>和</a:t>
            </a:r>
            <a:r>
              <a:rPr lang="en-US" sz="3200" b="1" dirty="0">
                <a:solidFill>
                  <a:srgbClr val="FF0000"/>
                </a:solidFill>
                <a:latin typeface="DengXian" panose="02010600030101010101" charset="-122"/>
                <a:ea typeface="DengXian" panose="02010600030101010101" charset="-122"/>
                <a:cs typeface="Times New Roman" panose="02020603050405020304"/>
              </a:rPr>
              <a:t>“</a:t>
            </a:r>
            <a:r>
              <a:rPr lang="zh-CN" altLang="en-US" sz="3200" b="1" dirty="0">
                <a:solidFill>
                  <a:srgbClr val="FF0000"/>
                </a:solidFill>
                <a:latin typeface="DengXian" panose="02010600030101010101" charset="-122"/>
                <a:ea typeface="DengXian" panose="02010600030101010101" charset="-122"/>
                <a:cs typeface="SimSun" panose="02010600030101010101" pitchFamily="2" charset="-122"/>
              </a:rPr>
              <a:t>将临</a:t>
            </a:r>
            <a:r>
              <a:rPr lang="en-US" sz="3200" b="1" dirty="0">
                <a:solidFill>
                  <a:srgbClr val="FF0000"/>
                </a:solidFill>
                <a:latin typeface="DengXian" panose="02010600030101010101" charset="-122"/>
                <a:ea typeface="DengXian" panose="02010600030101010101" charset="-122"/>
                <a:cs typeface="Times New Roman" panose="02020603050405020304"/>
              </a:rPr>
              <a:t>”</a:t>
            </a:r>
            <a:r>
              <a:rPr lang="zh-CN" altLang="en-US" sz="3200" b="1" dirty="0">
                <a:solidFill>
                  <a:srgbClr val="FF0000"/>
                </a:solidFill>
                <a:latin typeface="DengXian" panose="02010600030101010101" charset="-122"/>
                <a:ea typeface="DengXian" panose="02010600030101010101" charset="-122"/>
                <a:cs typeface="SimSun" panose="02010600030101010101" pitchFamily="2" charset="-122"/>
              </a:rPr>
              <a:t>的末世论抓住了今天的灵性和道德生活和明天盼望的能力之间的张力。</a:t>
            </a:r>
            <a:endParaRPr lang="en-CA" sz="3200" dirty="0">
              <a:solidFill>
                <a:schemeClr val="tx1"/>
              </a:solidFill>
              <a:latin typeface="DengXian" panose="02010600030101010101" charset="-122"/>
              <a:ea typeface="DengXian" panose="02010600030101010101" charset="-122"/>
            </a:endParaRPr>
          </a:p>
          <a:p>
            <a:pPr marL="0" marR="0" indent="85725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教会正在长途跋涉当中，它生活在耶稣基督两次降临之间的艰难时期。</a:t>
            </a:r>
            <a:endParaRPr lang="en-CA" sz="3200" b="1" dirty="0">
              <a:solidFill>
                <a:schemeClr val="tx1"/>
              </a:solidFill>
              <a:latin typeface="DengXian" panose="02010600030101010101" charset="-122"/>
              <a:ea typeface="DengXian" panose="02010600030101010101" charset="-122"/>
            </a:endParaRPr>
          </a:p>
          <a:p>
            <a:pPr marL="0" marR="0" indent="85725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在这一刻，我们更加依赖我们的群体；因为这个群体告诉我们：我们正生活在耶稣基督两次降临之间的艰难时期。</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55" y="110490"/>
            <a:ext cx="7992745" cy="85979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我们很容易看不到世界正前进的道路，也看不到上帝已经来到了我们当中。</a:t>
            </a:r>
            <a:endParaRPr lang="en-CA" sz="3200" b="1" dirty="0">
              <a:solidFill>
                <a:schemeClr val="tx1"/>
              </a:solidFill>
              <a:latin typeface="DengXian" panose="02010600030101010101" charset="-122"/>
              <a:ea typeface="DengXian" panose="02010600030101010101" charset="-122"/>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然而，天国的福音使我们对世界正在移动的方向有所了解，所以我们大受这一图景所激励，并依据这一图景所叙述的事物运行之道的轮廓</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上帝已经在耶稣中救赎了世界</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来指引方向。</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58115"/>
            <a:ext cx="8001000" cy="81216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635" y="1123315"/>
            <a:ext cx="9219565" cy="4020185"/>
          </a:xfrm>
        </p:spPr>
        <p:txBody>
          <a:bodyPr/>
          <a:lstStyle/>
          <a:p>
            <a:pPr marL="0" marR="0" indent="5715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登山宝训中没有任何语句鼓励信徒放弃生命或者放弃世界。毋宁说我们将在登山宝训中看到世界正在被矫正，被更新。</a:t>
            </a:r>
            <a:endParaRPr lang="en-CA" sz="2800" b="1" dirty="0">
              <a:solidFill>
                <a:schemeClr val="tx1"/>
              </a:solidFill>
              <a:latin typeface="DengXian" panose="02010600030101010101" charset="-122"/>
              <a:ea typeface="DengXian" panose="02010600030101010101" charset="-122"/>
            </a:endParaRPr>
          </a:p>
          <a:p>
            <a:pPr marL="0" marR="0" indent="5715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世界是信徒经受考验与试炼的地方，也是给我们机会去服事</a:t>
            </a:r>
            <a:r>
              <a:rPr lang="zh-CN" altLang="en-US" sz="2800" b="1" kern="100" dirty="0">
                <a:solidFill>
                  <a:srgbClr val="FF0000"/>
                </a:solidFill>
                <a:latin typeface="KaiTi" panose="02010609060101010101" charset="-122"/>
                <a:ea typeface="KaiTi" panose="02010609060101010101" charset="-122"/>
                <a:cs typeface="KaiTi" panose="02010609060101010101" charset="-122"/>
              </a:rPr>
              <a:t>“我们中最小的那个”</a:t>
            </a: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从而服事基督的地方。</a:t>
            </a:r>
            <a:endParaRPr lang="en-CA" sz="2800" b="1" dirty="0">
              <a:solidFill>
                <a:schemeClr val="tx1"/>
              </a:solidFill>
              <a:latin typeface="DengXian" panose="02010600030101010101" charset="-122"/>
              <a:ea typeface="DengXian" panose="02010600030101010101" charset="-122"/>
            </a:endParaRPr>
          </a:p>
          <a:p>
            <a:pPr marL="0" marR="0" indent="5715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登山宝训所带来的紧迫性并非单纯时间上的紧迫性（基督快来），更是灵性和道德上的紧迫性（追求圣洁）。</a:t>
            </a:r>
            <a:endParaRPr lang="en-CA" sz="2800" b="1" dirty="0">
              <a:solidFill>
                <a:schemeClr val="tx1"/>
              </a:solidFill>
              <a:latin typeface="DengXian" panose="02010600030101010101" charset="-122"/>
              <a:ea typeface="DengXian" panose="02010600030101010101" charset="-122"/>
            </a:endParaRPr>
          </a:p>
          <a:p>
            <a:pPr marL="0" indent="0">
              <a:buNone/>
            </a:pPr>
            <a:endParaRPr lang="zh-CN" altLang="en-US" sz="2800"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35" y="205105"/>
            <a:ext cx="7987665" cy="76517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67150"/>
          </a:xfrm>
        </p:spPr>
        <p:txBody>
          <a:bodyPr/>
          <a:lstStyle/>
          <a:p>
            <a:pPr marL="0" marR="0" indent="800100">
              <a:spcBef>
                <a:spcPts val="600"/>
              </a:spcBef>
              <a:spcAft>
                <a:spcPts val="600"/>
              </a:spcAft>
              <a:buNone/>
            </a:pPr>
            <a:r>
              <a:rPr lang="zh-CN" altLang="en-US" sz="3200" b="1" dirty="0">
                <a:solidFill>
                  <a:schemeClr val="tx1"/>
                </a:solidFill>
                <a:latin typeface="DengXian" panose="02010600030101010101" charset="-122"/>
                <a:ea typeface="DengXian" panose="02010600030101010101" charset="-122"/>
                <a:cs typeface="SimSun" panose="02010600030101010101" pitchFamily="2" charset="-122"/>
              </a:rPr>
              <a:t>一方面，末世论离不开灵性和道德，因为灵性和道德的内涵和准则是由信徒本身的身份、信仰和生活所决定，而不完全是被终末所决定；否则，而末世盼望将变为一种避世主义。</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dirty="0">
                <a:solidFill>
                  <a:schemeClr val="tx1"/>
                </a:solidFill>
                <a:latin typeface="DengXian" panose="02010600030101010101" charset="-122"/>
                <a:ea typeface="DengXian" panose="02010600030101010101" charset="-122"/>
                <a:cs typeface="SimSun" panose="02010600030101010101" pitchFamily="2" charset="-122"/>
              </a:rPr>
              <a:t>另一方面，灵性和道德不能没有末世论，因为末世论若成为灵性和道德的历史社会处境，则能赋予灵性和道德盼望和动力。</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51765"/>
            <a:ext cx="8001000" cy="81851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0">
              <a:spcBef>
                <a:spcPts val="600"/>
              </a:spcBef>
              <a:spcAft>
                <a:spcPts val="600"/>
              </a:spcAft>
              <a:buNone/>
            </a:pPr>
            <a:r>
              <a:rPr lang="en-US" altLang="zh-CN" sz="2800" b="1" kern="100" dirty="0">
                <a:solidFill>
                  <a:srgbClr val="0000FF"/>
                </a:solidFill>
                <a:latin typeface="DengXian" panose="02010600030101010101" charset="-122"/>
                <a:ea typeface="DengXian" panose="02010600030101010101" charset="-122"/>
                <a:cs typeface="DengXian" panose="02010600030101010101" charset="-122"/>
              </a:rPr>
              <a:t>        </a:t>
            </a:r>
            <a:r>
              <a:rPr lang="zh-CN" altLang="en-US" sz="2800" b="1" kern="100" dirty="0">
                <a:solidFill>
                  <a:srgbClr val="0000FF"/>
                </a:solidFill>
                <a:latin typeface="DengXian" panose="02010600030101010101" charset="-122"/>
                <a:ea typeface="DengXian" panose="02010600030101010101" charset="-122"/>
                <a:cs typeface="DengXian" panose="02010600030101010101" charset="-122"/>
              </a:rPr>
              <a:t>（二）登山宝训是内在生命流露</a:t>
            </a:r>
            <a:endParaRPr lang="en-CA" sz="2800" dirty="0">
              <a:latin typeface="DengXian" panose="02010600030101010101" charset="-122"/>
              <a:ea typeface="DengXian" panose="02010600030101010101" charset="-122"/>
            </a:endParaRPr>
          </a:p>
          <a:p>
            <a:pPr marL="0" marR="0" indent="0">
              <a:spcBef>
                <a:spcPts val="600"/>
              </a:spcBef>
              <a:spcAft>
                <a:spcPts val="600"/>
              </a:spcAft>
              <a:buNone/>
            </a:pPr>
            <a:r>
              <a:rPr lang="en-US" sz="2800" b="1" dirty="0">
                <a:solidFill>
                  <a:schemeClr val="tx1"/>
                </a:solidFill>
                <a:latin typeface="DengXian" panose="02010600030101010101" charset="-122"/>
                <a:ea typeface="DengXian" panose="02010600030101010101" charset="-122"/>
              </a:rPr>
              <a:t>        </a:t>
            </a:r>
            <a:r>
              <a:rPr lang="en-US" sz="2800" b="1" dirty="0">
                <a:solidFill>
                  <a:srgbClr val="FF0000"/>
                </a:solidFill>
                <a:latin typeface="DengXian" panose="02010600030101010101" charset="-122"/>
                <a:ea typeface="DengXian" panose="02010600030101010101" charset="-122"/>
              </a:rPr>
              <a:t>1</a:t>
            </a:r>
            <a:r>
              <a:rPr lang="zh-CN" altLang="en-US" sz="2800" b="1" dirty="0">
                <a:solidFill>
                  <a:srgbClr val="FF0000"/>
                </a:solidFill>
                <a:latin typeface="DengXian" panose="02010600030101010101" charset="-122"/>
                <a:ea typeface="DengXian" panose="02010600030101010101" charset="-122"/>
              </a:rPr>
              <a:t>、</a:t>
            </a:r>
            <a:r>
              <a:rPr lang="zh-CN" altLang="en-US" sz="2800" b="1" dirty="0">
                <a:solidFill>
                  <a:srgbClr val="FF0000"/>
                </a:solidFill>
                <a:latin typeface="DengXian" panose="02010600030101010101" charset="-122"/>
                <a:ea typeface="DengXian" panose="02010600030101010101" charset="-122"/>
                <a:cs typeface="SimSun" panose="02010600030101010101" pitchFamily="2" charset="-122"/>
              </a:rPr>
              <a:t>登山宝训所强调的不是律法和规范，而是能力和更新。</a:t>
            </a:r>
            <a:endParaRPr lang="en-CA" sz="2800" dirty="0">
              <a:solidFill>
                <a:srgbClr val="FF0000"/>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在“登山宝训”中，耶稣强有力地展现出何为真正发挥见证作用的生命。</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登山宝训的教训，如果不是从规范或清规戒律上来理解它，而是内在地和灵性地理解它，正是在一切方面为自己获得属灵力量的道德。</a:t>
            </a:r>
            <a:endParaRPr lang="en-CA" sz="28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45415"/>
            <a:ext cx="8001000" cy="82486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6858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登山宝训确实与律法密切相关，因为耶稣来不是要废掉律法，乃是要成全律法。</a:t>
            </a:r>
            <a:endParaRPr lang="en-CA" sz="32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然而，登山宝训所强调的却不是律法和规范，而是能力和力量。</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55" y="139700"/>
            <a:ext cx="7992745" cy="83058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清规戒律是无力的，因为它们不知道从哪里去获得实现它们所需要的力量。</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规范和律法是无力的，因为它们没有恩典来赋予人遵行的力量。</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然而，与神立约的百姓已经经历了内在的更新，而内在更新能帮助人履行耶稣的教训。 </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41275" y="1070610"/>
            <a:ext cx="9090025" cy="4027805"/>
          </a:xfrm>
        </p:spPr>
        <p:txBody>
          <a:bodyPr/>
          <a:lstStyle/>
          <a:p>
            <a:pPr marL="0" marR="0" indent="0">
              <a:lnSpc>
                <a:spcPct val="115000"/>
              </a:lnSpc>
              <a:spcBef>
                <a:spcPts val="600"/>
              </a:spcBef>
              <a:spcAft>
                <a:spcPts val="600"/>
              </a:spcAft>
              <a:buNone/>
            </a:pPr>
            <a:r>
              <a:rPr lang="zh-CN" altLang="en-US" sz="3600" b="1" kern="100" dirty="0">
                <a:solidFill>
                  <a:schemeClr val="tx1"/>
                </a:solidFill>
                <a:latin typeface="Times New Roman" panose="02020603050405020304"/>
                <a:ea typeface="Times New Roman" panose="02020603050405020304"/>
                <a:cs typeface="SimSun" panose="02010600030101010101" pitchFamily="2" charset="-122"/>
              </a:rPr>
              <a:t> </a:t>
            </a:r>
            <a:r>
              <a:rPr lang="en-US" altLang="zh-CN" sz="3600" b="1" kern="100" dirty="0">
                <a:solidFill>
                  <a:schemeClr val="tx1"/>
                </a:solidFill>
                <a:latin typeface="Times New Roman" panose="02020603050405020304"/>
                <a:ea typeface="Times New Roman" panose="02020603050405020304"/>
                <a:cs typeface="SimSun" panose="02010600030101010101" pitchFamily="2" charset="-122"/>
              </a:rPr>
              <a:t>     </a:t>
            </a:r>
            <a:r>
              <a:rPr lang="en-US" altLang="zh-CN" sz="3600" b="1" kern="100" dirty="0">
                <a:solidFill>
                  <a:srgbClr val="FF0000"/>
                </a:solidFill>
                <a:latin typeface="Times New Roman" panose="02020603050405020304"/>
                <a:ea typeface="Times New Roman" panose="02020603050405020304"/>
                <a:cs typeface="SimSun" panose="02010600030101010101" pitchFamily="2" charset="-122"/>
              </a:rPr>
              <a:t> </a:t>
            </a:r>
            <a:r>
              <a:rPr lang="zh-CN" altLang="en-US" sz="3600" b="1" kern="100" dirty="0">
                <a:solidFill>
                  <a:srgbClr val="FF0000"/>
                </a:solidFill>
                <a:latin typeface="DengXian" panose="02010600030101010101" charset="-122"/>
                <a:ea typeface="DengXian" panose="02010600030101010101" charset="-122"/>
                <a:cs typeface="SimSun" panose="02010600030101010101" pitchFamily="2" charset="-122"/>
              </a:rPr>
              <a:t>（一）登山宝训不是对世人说的。</a:t>
            </a:r>
            <a:endParaRPr lang="en-CA" sz="3600" b="1" dirty="0">
              <a:solidFill>
                <a:schemeClr val="tx1"/>
              </a:solidFill>
              <a:latin typeface="DengXian" panose="02010600030101010101" charset="-122"/>
              <a:ea typeface="DengXian" panose="02010600030101010101" charset="-122"/>
            </a:endParaRPr>
          </a:p>
          <a:p>
            <a:pPr marL="0" marR="0" indent="914400">
              <a:lnSpc>
                <a:spcPct val="115000"/>
              </a:lnSpc>
              <a:spcBef>
                <a:spcPts val="600"/>
              </a:spcBef>
              <a:spcAft>
                <a:spcPts val="600"/>
              </a:spcAft>
              <a:buNone/>
            </a:pPr>
            <a:r>
              <a:rPr lang="zh-CN" altLang="en-US" sz="3600" b="1" kern="100" dirty="0">
                <a:solidFill>
                  <a:schemeClr val="tx1"/>
                </a:solidFill>
                <a:latin typeface="DengXian" panose="02010600030101010101" charset="-122"/>
                <a:ea typeface="DengXian" panose="02010600030101010101" charset="-122"/>
                <a:cs typeface="SimSun" panose="02010600030101010101" pitchFamily="2" charset="-122"/>
              </a:rPr>
              <a:t>十九世纪以来，自由派主张：登山宝训是普遍性的伦理原则，是耶稣对全人类的最重要的教训。</a:t>
            </a:r>
            <a:endParaRPr lang="en-CA" sz="3600" b="1" dirty="0">
              <a:solidFill>
                <a:schemeClr val="tx1"/>
              </a:solidFill>
              <a:latin typeface="DengXian" panose="02010600030101010101" charset="-122"/>
              <a:ea typeface="DengXian" panose="02010600030101010101" charset="-122"/>
            </a:endParaRPr>
          </a:p>
          <a:p>
            <a:pPr marL="0" marR="0" indent="914400">
              <a:lnSpc>
                <a:spcPct val="115000"/>
              </a:lnSpc>
              <a:spcBef>
                <a:spcPts val="600"/>
              </a:spcBef>
              <a:spcAft>
                <a:spcPts val="600"/>
              </a:spcAft>
              <a:buNone/>
            </a:pPr>
            <a:r>
              <a:rPr lang="zh-CN" altLang="en-US" sz="3600" b="1" kern="100" dirty="0">
                <a:solidFill>
                  <a:schemeClr val="tx1"/>
                </a:solidFill>
                <a:latin typeface="DengXian" panose="02010600030101010101" charset="-122"/>
                <a:ea typeface="DengXian" panose="02010600030101010101" charset="-122"/>
                <a:cs typeface="SimSun" panose="02010600030101010101" pitchFamily="2" charset="-122"/>
              </a:rPr>
              <a:t>这种看法既不符合经文，更缺乏可行性。</a:t>
            </a:r>
            <a:endParaRPr lang="en-CA" sz="40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a:t>
            </a:fld>
            <a:endParaRPr lang="en-US" altLang="zh-CN" dirty="0">
              <a:solidFill>
                <a:srgbClr val="55554A"/>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35" y="139700"/>
            <a:ext cx="7987665" cy="83058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耶稣教训的与众不同之处，是神的国透过祂本身，已经闯进人类的历史，透过重生而进入神国的非常经历，使人获得新的属灵力量，也因此在他们里面释放意愿和能力来遵行这些新的神国诫命。</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进入天国的人同时也获得了能力，就是天国的能力。靠着这种天国的能力，人可以活出天国的生活形态。</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35" y="151765"/>
            <a:ext cx="7987665" cy="81851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0">
              <a:spcBef>
                <a:spcPts val="600"/>
              </a:spcBef>
              <a:spcAft>
                <a:spcPts val="600"/>
              </a:spcAft>
              <a:buNone/>
            </a:pPr>
            <a:r>
              <a:rPr lang="en-US" sz="3200" b="1" dirty="0">
                <a:solidFill>
                  <a:schemeClr val="tx1"/>
                </a:solidFill>
                <a:latin typeface="DengXian" panose="02010600030101010101" charset="-122"/>
                <a:ea typeface="DengXian" panose="02010600030101010101" charset="-122"/>
                <a:cs typeface="SimSun" panose="02010600030101010101" pitchFamily="2" charset="-122"/>
              </a:rPr>
              <a:t>       </a:t>
            </a:r>
            <a:r>
              <a:rPr lang="en-US" sz="3200" b="1" dirty="0">
                <a:solidFill>
                  <a:srgbClr val="2E24FC"/>
                </a:solidFill>
                <a:latin typeface="DengXian" panose="02010600030101010101" charset="-122"/>
                <a:ea typeface="DengXian" panose="02010600030101010101" charset="-122"/>
                <a:cs typeface="SimSun" panose="02010600030101010101" pitchFamily="2" charset="-122"/>
              </a:rPr>
              <a:t> 2</a:t>
            </a:r>
            <a:r>
              <a:rPr lang="zh-CN" altLang="en-US" sz="3200" b="1" dirty="0">
                <a:solidFill>
                  <a:srgbClr val="2E24FC"/>
                </a:solidFill>
                <a:latin typeface="DengXian" panose="02010600030101010101" charset="-122"/>
                <a:ea typeface="DengXian" panose="02010600030101010101" charset="-122"/>
                <a:cs typeface="SimSun" panose="02010600030101010101" pitchFamily="2" charset="-122"/>
              </a:rPr>
              <a:t>、把顺服理解为外在和奴性的屈从是对登山宝训最大的误解，恰恰相反，主耶稣教导我们脱离奴役和捆绑，并获得真正的、内在的灵性自由。</a:t>
            </a:r>
            <a:endParaRPr lang="en-CA" sz="3200" dirty="0">
              <a:solidFill>
                <a:schemeClr val="tx1"/>
              </a:solidFill>
              <a:latin typeface="DengXian" panose="02010600030101010101" charset="-122"/>
              <a:ea typeface="DengXian" panose="02010600030101010101" charset="-122"/>
            </a:endParaRPr>
          </a:p>
          <a:p>
            <a:pPr marL="0" marR="0" indent="0">
              <a:spcBef>
                <a:spcPts val="600"/>
              </a:spcBef>
              <a:spcAft>
                <a:spcPts val="600"/>
              </a:spcAft>
              <a:buNone/>
            </a:pPr>
            <a:r>
              <a:rPr lang="en-US" altLang="zh-CN" sz="3200" b="1" dirty="0">
                <a:solidFill>
                  <a:schemeClr val="tx1"/>
                </a:solidFill>
                <a:latin typeface="DengXian" panose="02010600030101010101" charset="-122"/>
                <a:ea typeface="DengXian" panose="02010600030101010101" charset="-122"/>
                <a:cs typeface="SimSun" panose="02010600030101010101" pitchFamily="2" charset="-122"/>
              </a:rPr>
              <a:t>        </a:t>
            </a:r>
            <a:r>
              <a:rPr lang="zh-CN" altLang="en-US" sz="3200" b="1" dirty="0">
                <a:solidFill>
                  <a:schemeClr val="tx1"/>
                </a:solidFill>
                <a:latin typeface="DengXian" panose="02010600030101010101" charset="-122"/>
                <a:ea typeface="DengXian" panose="02010600030101010101" charset="-122"/>
                <a:cs typeface="SimSun" panose="02010600030101010101" pitchFamily="2" charset="-122"/>
              </a:rPr>
              <a:t>约八</a:t>
            </a:r>
            <a:r>
              <a:rPr lang="en-US" sz="3200" b="1" dirty="0">
                <a:solidFill>
                  <a:schemeClr val="tx1"/>
                </a:solidFill>
                <a:latin typeface="DengXian" panose="02010600030101010101" charset="-122"/>
                <a:ea typeface="DengXian" panose="02010600030101010101" charset="-122"/>
                <a:cs typeface="SimSun" panose="02010600030101010101" pitchFamily="2" charset="-122"/>
              </a:rPr>
              <a:t>31-32</a:t>
            </a:r>
            <a:r>
              <a:rPr lang="zh-CN" altLang="en-US" sz="3200" b="1"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200" b="1" dirty="0">
                <a:solidFill>
                  <a:srgbClr val="FF0000"/>
                </a:solidFill>
                <a:latin typeface="KaiTi" panose="02010609060101010101" charset="-122"/>
                <a:ea typeface="KaiTi" panose="02010609060101010101" charset="-122"/>
                <a:cs typeface="KaiTi" panose="02010609060101010101" charset="-122"/>
              </a:rPr>
              <a:t>“耶稣对信祂的犹太人说：‘你们若常常遵守我的道，就真是我的门徒；你们必晓得真理，真理必叫你们得自由。’”</a:t>
            </a:r>
            <a:endParaRPr lang="en-CA" sz="3200" dirty="0">
              <a:solidFill>
                <a:srgbClr val="FF0000"/>
              </a:solidFill>
              <a:latin typeface="FangSong" panose="02010609060101010101" charset="-122"/>
              <a:ea typeface="FangSong" panose="0201060906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45415"/>
            <a:ext cx="8001000" cy="82486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68580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对基督教最可怕的歪曲之一</a:t>
            </a:r>
            <a:r>
              <a:rPr lang="en-US" sz="30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来自尼采）就是对顺从作外在和奴性的理解。</a:t>
            </a:r>
            <a:endParaRPr lang="en-CA" sz="3000" b="1" dirty="0">
              <a:solidFill>
                <a:schemeClr val="tx1"/>
              </a:solidFill>
              <a:latin typeface="DengXian" panose="02010600030101010101" charset="-122"/>
              <a:ea typeface="DengXian" panose="02010600030101010101" charset="-122"/>
            </a:endParaRPr>
          </a:p>
          <a:p>
            <a:pPr marL="0" marR="0" indent="68580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实际上，只有奴隶的屈从和奴隶的暴动才是奴性的表现，是缺乏灵性自由的表现。</a:t>
            </a:r>
            <a:endParaRPr lang="en-CA" sz="3000" b="1" dirty="0">
              <a:solidFill>
                <a:schemeClr val="tx1"/>
              </a:solidFill>
              <a:latin typeface="DengXian" panose="02010600030101010101" charset="-122"/>
              <a:ea typeface="DengXian" panose="02010600030101010101" charset="-122"/>
            </a:endParaRPr>
          </a:p>
          <a:p>
            <a:pPr marL="0" marR="0" indent="68580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当人受到外在的奴役时，如何才能获得并保持内在的、精神的自由呢？</a:t>
            </a:r>
            <a:endParaRPr lang="en-CA" sz="3000" b="1" dirty="0">
              <a:solidFill>
                <a:schemeClr val="tx1"/>
              </a:solidFill>
              <a:latin typeface="DengXian" panose="02010600030101010101" charset="-122"/>
              <a:ea typeface="DengXian" panose="02010600030101010101" charset="-122"/>
            </a:endParaRPr>
          </a:p>
          <a:p>
            <a:pPr marL="0" marR="0" indent="68580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实际上，只有耶稣教导我们如何彻底摆脱世界对我们的伤害和奴役，并获得真正的、内在的灵性自由。</a:t>
            </a:r>
            <a:endParaRPr lang="en-CA" sz="30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63830"/>
            <a:ext cx="8001000" cy="80645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76350"/>
            <a:ext cx="9131300" cy="3822065"/>
          </a:xfrm>
        </p:spPr>
        <p:txBody>
          <a:bodyPr/>
          <a:lstStyle/>
          <a:p>
            <a:pPr marL="0" marR="0" indent="85725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当然这不意味着，人不应该为改善外在状况，不应该为社会变革和改革而进行斗争。</a:t>
            </a:r>
            <a:endParaRPr lang="en-CA" sz="3200" b="1" dirty="0">
              <a:solidFill>
                <a:schemeClr val="tx1"/>
              </a:solidFill>
              <a:latin typeface="DengXian" panose="02010600030101010101" charset="-122"/>
              <a:ea typeface="DengXian" panose="02010600030101010101" charset="-122"/>
            </a:endParaRPr>
          </a:p>
          <a:p>
            <a:pPr marL="0" marR="0" indent="85725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但是，我们应该先成为灵性上自由的人；甚至如果变革没有发生，或者不能马上发生，甚至在监狱里，我们也应该是灵性上自由的。</a:t>
            </a:r>
            <a:endParaRPr lang="en-CA" sz="3200" dirty="0">
              <a:solidFill>
                <a:schemeClr val="tx1"/>
              </a:solidFill>
              <a:latin typeface="DengXian" panose="02010600030101010101" charset="-122"/>
              <a:ea typeface="DengXian" panose="02010600030101010101" charset="-122"/>
            </a:endParaRPr>
          </a:p>
          <a:p>
            <a:pPr marL="0" marR="0" indent="857250">
              <a:spcBef>
                <a:spcPts val="600"/>
              </a:spcBef>
              <a:spcAft>
                <a:spcPts val="600"/>
              </a:spcAft>
              <a:buNone/>
            </a:pPr>
            <a:r>
              <a:rPr lang="zh-CN" altLang="en-US" sz="3200" kern="100" dirty="0">
                <a:solidFill>
                  <a:schemeClr val="tx1"/>
                </a:solidFill>
                <a:latin typeface="DengXian" panose="02010600030101010101" charset="-122"/>
                <a:ea typeface="DengXian" panose="02010600030101010101" charset="-122"/>
                <a:cs typeface="SimSun" panose="02010600030101010101" pitchFamily="2" charset="-122"/>
              </a:rPr>
              <a:t> </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45415"/>
            <a:ext cx="8001000" cy="82486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整个天国里道德生活的核心和根本无非就是获得灵性生命的能量，就是战胜天然生命的软弱和愚昧。</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登山宝训号召战胜世界，而完全不是屈从世界。</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顺从神和真理不是屈从和奴性；相反，顺从神和真理才是不向罪恶与谬误屈服，才是真自由。 </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9065"/>
            <a:ext cx="8001000" cy="812165"/>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600"/>
              </a:spcAft>
              <a:buNone/>
            </a:pPr>
            <a:r>
              <a:rPr lang="en-US"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en-US" sz="3200" b="1" kern="100" dirty="0">
                <a:solidFill>
                  <a:srgbClr val="2E24FC"/>
                </a:solidFill>
                <a:latin typeface="DengXian" panose="02010600030101010101" charset="-122"/>
                <a:ea typeface="DengXian" panose="02010600030101010101" charset="-122"/>
                <a:cs typeface="SimSun" panose="02010600030101010101" pitchFamily="2" charset="-122"/>
              </a:rPr>
              <a:t> 3</a:t>
            </a:r>
            <a:r>
              <a:rPr lang="zh-CN" altLang="en-US" sz="3200" b="1" kern="100" dirty="0">
                <a:solidFill>
                  <a:srgbClr val="2E24FC"/>
                </a:solidFill>
                <a:latin typeface="DengXian" panose="02010600030101010101" charset="-122"/>
                <a:ea typeface="DengXian" panose="02010600030101010101" charset="-122"/>
                <a:cs typeface="SimSun" panose="02010600030101010101" pitchFamily="2" charset="-122"/>
              </a:rPr>
              <a:t>、这教训中最有生命力的内容是盐的本质，光的明亮，山上之城的性质和树的生命力。</a:t>
            </a:r>
            <a:endParaRPr lang="en-CA" sz="3200"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登山宝训既不是一套激进的律法要求，也不只是一些极端的伦理要求而已；它是真实的、活泼的灵性生命。</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正如明光照耀，又如树中的液体在脉动，从神而来的生命也在这宝贵的教训中涌动。</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3350"/>
            <a:ext cx="8001000" cy="970360"/>
          </a:xfrm>
        </p:spPr>
        <p:txBody>
          <a:bodyPr>
            <a:noAutofit/>
          </a:bodyPr>
          <a:lstStyle/>
          <a:p>
            <a:r>
              <a:rPr lang="zh-CN" altLang="en-US" sz="2800" b="1" kern="100" dirty="0">
                <a:solidFill>
                  <a:srgbClr val="FF0000"/>
                </a:solidFill>
                <a:effectLst/>
                <a:latin typeface="+mn-ea"/>
                <a:cs typeface="HanWang WeiBeiMedium-Gb5" panose="02000000000000000000" charset="-120"/>
              </a:rPr>
              <a:t>三、</a:t>
            </a:r>
            <a:r>
              <a:rPr lang="zh-CN" altLang="en-US" sz="2800" b="1" dirty="0">
                <a:solidFill>
                  <a:srgbClr val="FF0000"/>
                </a:solidFill>
                <a:effectLst/>
                <a:latin typeface="+mn-ea"/>
                <a:cs typeface="HanWang WeiBeiMedium-Gb5" panose="02000000000000000000" charset="-120"/>
              </a:rPr>
              <a:t>登山</a:t>
            </a:r>
            <a:r>
              <a:rPr lang="zh-CN" altLang="en-US" sz="2800" b="1" dirty="0">
                <a:solidFill>
                  <a:srgbClr val="FF0000"/>
                </a:solidFill>
                <a:effectLst/>
                <a:latin typeface="+mn-ea"/>
                <a:cs typeface="KaiTi" panose="02010609060101010101" charset="-122"/>
              </a:rPr>
              <a:t>宝训</a:t>
            </a:r>
            <a:r>
              <a:rPr lang="zh-CN" altLang="en-US" sz="2800" b="1" dirty="0">
                <a:solidFill>
                  <a:srgbClr val="FF0000"/>
                </a:solidFill>
                <a:effectLst/>
                <a:latin typeface="+mn-ea"/>
                <a:cs typeface="HanWang WeiBeiMedium-Gb5" panose="02000000000000000000" charset="-120"/>
              </a:rPr>
              <a:t>的性</a:t>
            </a:r>
            <a:r>
              <a:rPr lang="zh-CN" altLang="en-US" sz="2800" b="1" dirty="0">
                <a:solidFill>
                  <a:srgbClr val="FF0000"/>
                </a:solidFill>
                <a:effectLst/>
                <a:latin typeface="+mn-ea"/>
                <a:cs typeface="KaiTi" panose="02010609060101010101" charset="-122"/>
              </a:rPr>
              <a:t>质</a:t>
            </a:r>
            <a:r>
              <a:rPr lang="zh-CN" altLang="en-US" sz="2800" b="1" dirty="0">
                <a:solidFill>
                  <a:srgbClr val="FF0000"/>
                </a:solidFill>
                <a:effectLst/>
                <a:latin typeface="+mn-ea"/>
                <a:cs typeface="HanWang WeiBeiMedium-Gb5" panose="02000000000000000000" charset="-120"/>
              </a:rPr>
              <a:t>：</a:t>
            </a:r>
            <a:r>
              <a:rPr lang="en-US" altLang="zh-CN" sz="2800" b="1" dirty="0">
                <a:solidFill>
                  <a:srgbClr val="FF0000"/>
                </a:solidFill>
                <a:effectLst/>
                <a:latin typeface="+mn-ea"/>
                <a:cs typeface="HanWang WeiBeiMedium-Gb5" panose="02000000000000000000" charset="-120"/>
              </a:rPr>
              <a:t/>
            </a:r>
            <a:br>
              <a:rPr lang="en-US" altLang="zh-CN" sz="2800" b="1" dirty="0">
                <a:solidFill>
                  <a:srgbClr val="FF0000"/>
                </a:solidFill>
                <a:effectLst/>
                <a:latin typeface="+mn-ea"/>
                <a:cs typeface="HanWang WeiBeiMedium-Gb5" panose="02000000000000000000" charset="-120"/>
              </a:rPr>
            </a:br>
            <a:r>
              <a:rPr lang="zh-CN" altLang="en-US" sz="2800" b="1" dirty="0">
                <a:solidFill>
                  <a:srgbClr val="FF0000"/>
                </a:solidFill>
                <a:effectLst/>
                <a:latin typeface="+mn-ea"/>
                <a:cs typeface="HanWang WeiBeiMedium-Gb5" panose="02000000000000000000" charset="-120"/>
              </a:rPr>
              <a:t>天</a:t>
            </a:r>
            <a:r>
              <a:rPr lang="zh-CN" altLang="en-US" sz="2800" b="1" dirty="0">
                <a:solidFill>
                  <a:srgbClr val="FF0000"/>
                </a:solidFill>
                <a:effectLst/>
                <a:latin typeface="+mn-ea"/>
                <a:cs typeface="KaiTi" panose="02010609060101010101" charset="-122"/>
              </a:rPr>
              <a:t>国</a:t>
            </a:r>
            <a:r>
              <a:rPr lang="zh-CN" altLang="en-US" sz="2800" b="1" dirty="0">
                <a:solidFill>
                  <a:srgbClr val="FF0000"/>
                </a:solidFill>
                <a:effectLst/>
                <a:latin typeface="+mn-ea"/>
                <a:cs typeface="HanWang WeiBeiMedium-Gb5" panose="02000000000000000000" charset="-120"/>
              </a:rPr>
              <a:t>子民信仰生活的指南</a:t>
            </a:r>
            <a:endParaRPr lang="zh-CN" altLang="en-US" sz="28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685800">
              <a:spcBef>
                <a:spcPts val="600"/>
              </a:spcBef>
              <a:spcAft>
                <a:spcPts val="600"/>
              </a:spcAft>
              <a:buNone/>
            </a:pPr>
            <a:r>
              <a:rPr lang="zh-CN" altLang="en-US" sz="2800" b="1" dirty="0">
                <a:solidFill>
                  <a:schemeClr val="tx1"/>
                </a:solidFill>
                <a:latin typeface="DengXian" panose="02010600030101010101" charset="-122"/>
                <a:ea typeface="DengXian" panose="02010600030101010101" charset="-122"/>
                <a:cs typeface="SimSun" panose="02010600030101010101" pitchFamily="2" charset="-122"/>
              </a:rPr>
              <a:t>所以，</a:t>
            </a: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实践登山宝训的关键在于将目标放在心意的更新、内心的转化和灵性的成长。</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我们不单单注重行为的控制，而是首先改变灵魂的内在城堡，让自己的好行为不再只是表演而已，而是内在生命的自然流露。</a:t>
            </a:r>
            <a:endParaRPr lang="en-CA" sz="2800" b="1" dirty="0">
              <a:solidFill>
                <a:schemeClr val="tx1"/>
              </a:solidFill>
              <a:latin typeface="DengXian" panose="02010600030101010101" charset="-122"/>
              <a:ea typeface="DengXian" panose="02010600030101010101" charset="-122"/>
            </a:endParaRPr>
          </a:p>
          <a:p>
            <a:pPr marL="0" marR="0" indent="6858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SimSun" panose="02010600030101010101" pitchFamily="2" charset="-122"/>
              </a:rPr>
              <a:t>例如，如果你对不轻易动怒的命令感到难以付诸实行，关键在于要成为一个不受怒气辖制、心灵健康，真正爱人、尊敬人的人。同样，我们也要帮助别人经历这种转变。</a:t>
            </a:r>
            <a:endParaRPr lang="en-CA" sz="28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01000" cy="970360"/>
          </a:xfrm>
        </p:spPr>
        <p:txBody>
          <a:bodyPr>
            <a:noAutofit/>
          </a:bodyPr>
          <a:lstStyle/>
          <a:p>
            <a:r>
              <a:rPr lang="zh-CN" altLang="en-US" sz="4000" b="1" dirty="0">
                <a:solidFill>
                  <a:srgbClr val="FF0000"/>
                </a:solidFill>
                <a:effectLst/>
                <a:latin typeface="+mn-ea"/>
                <a:cs typeface="HanWang WeiBeiMedium-Gb5" panose="02000000000000000000" charset="-120"/>
              </a:rPr>
              <a:t>四、登山</a:t>
            </a:r>
            <a:r>
              <a:rPr lang="zh-CN" altLang="en-US" sz="4000" b="1" dirty="0">
                <a:solidFill>
                  <a:srgbClr val="FF0000"/>
                </a:solidFill>
                <a:effectLst/>
                <a:latin typeface="+mn-ea"/>
                <a:cs typeface="KaiTi" panose="02010609060101010101" charset="-122"/>
              </a:rPr>
              <a:t>宝训</a:t>
            </a:r>
            <a:r>
              <a:rPr lang="zh-CN" altLang="en-US" sz="4000" b="1" dirty="0">
                <a:solidFill>
                  <a:srgbClr val="FF0000"/>
                </a:solidFill>
                <a:effectLst/>
                <a:latin typeface="+mn-ea"/>
                <a:cs typeface="HanWang WeiBeiMedium-Gb5" panose="02000000000000000000" charset="-120"/>
              </a:rPr>
              <a:t>的重心：重塑三观</a:t>
            </a:r>
            <a:endParaRPr lang="zh-CN" altLang="en-US" sz="3600" dirty="0">
              <a:solidFill>
                <a:srgbClr val="FF0000"/>
              </a:solidFill>
              <a:latin typeface="+mn-ea"/>
            </a:endParaRPr>
          </a:p>
        </p:txBody>
      </p:sp>
      <p:sp>
        <p:nvSpPr>
          <p:cNvPr id="3" name="内容占位符 2"/>
          <p:cNvSpPr>
            <a:spLocks noGrp="1"/>
          </p:cNvSpPr>
          <p:nvPr>
            <p:ph idx="1"/>
          </p:nvPr>
        </p:nvSpPr>
        <p:spPr>
          <a:xfrm>
            <a:off x="14605" y="1042035"/>
            <a:ext cx="9116695" cy="4056380"/>
          </a:xfrm>
        </p:spPr>
        <p:txBody>
          <a:bodyPr/>
          <a:lstStyle/>
          <a:p>
            <a:pPr marL="0" marR="0" indent="0">
              <a:lnSpc>
                <a:spcPct val="115000"/>
              </a:lnSpc>
              <a:spcBef>
                <a:spcPts val="600"/>
              </a:spcBef>
              <a:spcAft>
                <a:spcPts val="600"/>
              </a:spcAft>
              <a:buNone/>
            </a:pPr>
            <a:r>
              <a:rPr lang="en-US" altLang="zh-CN" sz="3200" b="1" dirty="0">
                <a:solidFill>
                  <a:schemeClr val="tx1"/>
                </a:solidFill>
                <a:latin typeface="Times New Roman" panose="02020603050405020304"/>
                <a:ea typeface="DengXian" panose="02010600030101010101" charset="-122"/>
                <a:cs typeface="DengXian" panose="02010600030101010101" charset="-122"/>
                <a:sym typeface="+mn-ea"/>
              </a:rPr>
              <a:t>   </a:t>
            </a:r>
            <a:r>
              <a:rPr lang="en-US" altLang="zh-CN" sz="3200" b="1" dirty="0">
                <a:solidFill>
                  <a:srgbClr val="FF0000"/>
                </a:solidFill>
                <a:latin typeface="Times New Roman" panose="02020603050405020304"/>
                <a:ea typeface="DengXian" panose="02010600030101010101" charset="-122"/>
                <a:cs typeface="DengXian" panose="02010600030101010101" charset="-122"/>
                <a:sym typeface="+mn-ea"/>
              </a:rPr>
              <a:t>     </a:t>
            </a:r>
            <a:r>
              <a:rPr lang="zh-CN" altLang="en-US" sz="3200" b="1" dirty="0">
                <a:solidFill>
                  <a:srgbClr val="FF0000"/>
                </a:solidFill>
                <a:latin typeface="Times New Roman" panose="02020603050405020304"/>
                <a:ea typeface="DengXian" panose="02010600030101010101" charset="-122"/>
                <a:cs typeface="DengXian" panose="02010600030101010101" charset="-122"/>
                <a:sym typeface="+mn-ea"/>
              </a:rPr>
              <a:t>（一）登山宝训的结构分析</a:t>
            </a:r>
            <a:endParaRPr lang="en-US" altLang="en-CA" sz="3200" b="1" dirty="0">
              <a:solidFill>
                <a:srgbClr val="FF0000"/>
              </a:solidFill>
              <a:latin typeface="DengXian" panose="02010600030101010101" charset="-122"/>
              <a:ea typeface="DengXian" panose="02010600030101010101" charset="-122"/>
            </a:endParaRPr>
          </a:p>
          <a:p>
            <a:pPr marL="0" marR="0" indent="0">
              <a:lnSpc>
                <a:spcPct val="115000"/>
              </a:lnSpc>
              <a:spcBef>
                <a:spcPts val="600"/>
              </a:spcBef>
              <a:spcAft>
                <a:spcPts val="600"/>
              </a:spcAft>
              <a:buNone/>
            </a:pPr>
            <a:r>
              <a:rPr lang="en-US" altLang="en-CA" sz="3200" b="1" dirty="0">
                <a:solidFill>
                  <a:srgbClr val="FF0000"/>
                </a:solidFill>
                <a:latin typeface="DengXian" panose="02010600030101010101" charset="-122"/>
                <a:ea typeface="DengXian" panose="02010600030101010101" charset="-122"/>
              </a:rPr>
              <a:t>1</a:t>
            </a:r>
            <a:r>
              <a:rPr lang="zh-CN" altLang="en-US" sz="3200" b="1" dirty="0">
                <a:solidFill>
                  <a:srgbClr val="FF0000"/>
                </a:solidFill>
                <a:latin typeface="DengXian" panose="02010600030101010101" charset="-122"/>
                <a:ea typeface="DengXian" panose="02010600030101010101" charset="-122"/>
              </a:rPr>
              <a:t>、</a:t>
            </a:r>
            <a:r>
              <a:rPr lang="zh-CN" altLang="en-US" sz="3200" b="1" dirty="0">
                <a:solidFill>
                  <a:schemeClr val="tx1"/>
                </a:solidFill>
                <a:latin typeface="DengXian" panose="02010600030101010101" charset="-122"/>
                <a:ea typeface="DengXian" panose="02010600030101010101" charset="-122"/>
                <a:sym typeface="+mn-ea"/>
              </a:rPr>
              <a:t>五</a:t>
            </a:r>
            <a:r>
              <a:rPr lang="en-US" altLang="zh-CN" sz="3200" b="1" dirty="0">
                <a:solidFill>
                  <a:schemeClr val="tx1"/>
                </a:solidFill>
                <a:latin typeface="DengXian" panose="02010600030101010101" charset="-122"/>
                <a:ea typeface="DengXian" panose="02010600030101010101" charset="-122"/>
                <a:sym typeface="+mn-ea"/>
              </a:rPr>
              <a:t>1-12</a:t>
            </a:r>
            <a:r>
              <a:rPr lang="zh-CN" altLang="en-US" sz="3200" b="1" dirty="0">
                <a:solidFill>
                  <a:schemeClr val="tx1"/>
                </a:solidFill>
                <a:latin typeface="DengXian" panose="02010600030101010101" charset="-122"/>
                <a:ea typeface="DengXian" panose="02010600030101010101" charset="-122"/>
              </a:rPr>
              <a:t>：论八福：有福之人的八个特征；</a:t>
            </a:r>
            <a:endParaRPr lang="en-CA" sz="3200" b="1" dirty="0">
              <a:solidFill>
                <a:schemeClr val="tx1"/>
              </a:solidFill>
              <a:latin typeface="DengXian" panose="02010600030101010101" charset="-122"/>
              <a:ea typeface="DengXian" panose="02010600030101010101" charset="-122"/>
            </a:endParaRPr>
          </a:p>
          <a:p>
            <a:pPr marL="0" lvl="0" indent="0">
              <a:lnSpc>
                <a:spcPct val="115000"/>
              </a:lnSpc>
              <a:spcBef>
                <a:spcPts val="600"/>
              </a:spcBef>
              <a:spcAft>
                <a:spcPts val="600"/>
              </a:spcAft>
              <a:buNone/>
            </a:pPr>
            <a:r>
              <a:rPr lang="en-US" altLang="zh-CN" sz="3200" b="1" dirty="0">
                <a:solidFill>
                  <a:srgbClr val="FF0000"/>
                </a:solidFill>
                <a:latin typeface="DengXian" panose="02010600030101010101" charset="-122"/>
                <a:ea typeface="DengXian" panose="02010600030101010101" charset="-122"/>
                <a:cs typeface="DengXian" panose="02010600030101010101" charset="-122"/>
              </a:rPr>
              <a:t>2</a:t>
            </a:r>
            <a:r>
              <a:rPr lang="zh-CN" altLang="en-US" sz="3200" b="1"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dirty="0">
                <a:solidFill>
                  <a:schemeClr val="tx1"/>
                </a:solidFill>
                <a:latin typeface="DengXian" panose="02010600030101010101" charset="-122"/>
                <a:ea typeface="DengXian" panose="02010600030101010101" charset="-122"/>
                <a:cs typeface="DengXian" panose="02010600030101010101" charset="-122"/>
              </a:rPr>
              <a:t>五</a:t>
            </a:r>
            <a:r>
              <a:rPr lang="en-US" sz="3200" b="1" dirty="0">
                <a:solidFill>
                  <a:schemeClr val="tx1"/>
                </a:solidFill>
                <a:latin typeface="DengXian" panose="02010600030101010101" charset="-122"/>
                <a:ea typeface="DengXian" panose="02010600030101010101" charset="-122"/>
                <a:cs typeface="DengXian" panose="02010600030101010101" charset="-122"/>
              </a:rPr>
              <a:t>13-</a:t>
            </a:r>
            <a:r>
              <a:rPr lang="zh-CN" altLang="en-US" sz="3200" b="1" dirty="0">
                <a:solidFill>
                  <a:schemeClr val="tx1"/>
                </a:solidFill>
                <a:latin typeface="DengXian" panose="02010600030101010101" charset="-122"/>
                <a:ea typeface="DengXian" panose="02010600030101010101" charset="-122"/>
                <a:cs typeface="DengXian" panose="02010600030101010101" charset="-122"/>
              </a:rPr>
              <a:t>六</a:t>
            </a:r>
            <a:r>
              <a:rPr lang="en-US" sz="3200" b="1" dirty="0">
                <a:solidFill>
                  <a:schemeClr val="tx1"/>
                </a:solidFill>
                <a:latin typeface="DengXian" panose="02010600030101010101" charset="-122"/>
                <a:ea typeface="DengXian" panose="02010600030101010101" charset="-122"/>
                <a:cs typeface="DengXian" panose="02010600030101010101" charset="-122"/>
              </a:rPr>
              <a:t>8</a:t>
            </a:r>
            <a:r>
              <a:rPr lang="zh-CN" altLang="en-US" sz="3200" b="1" dirty="0">
                <a:solidFill>
                  <a:schemeClr val="tx1"/>
                </a:solidFill>
                <a:latin typeface="DengXian" panose="02010600030101010101" charset="-122"/>
                <a:ea typeface="DengXian" panose="02010600030101010101" charset="-122"/>
                <a:cs typeface="DengXian" panose="02010600030101010101" charset="-122"/>
              </a:rPr>
              <a:t>：律法和行为的教训；</a:t>
            </a:r>
            <a:endParaRPr lang="en-CA" sz="3200" b="1" dirty="0">
              <a:solidFill>
                <a:schemeClr val="tx1"/>
              </a:solidFill>
              <a:latin typeface="DengXian" panose="02010600030101010101" charset="-122"/>
              <a:ea typeface="DengXian" panose="02010600030101010101" charset="-122"/>
            </a:endParaRPr>
          </a:p>
          <a:p>
            <a:pPr marL="0" lvl="0" indent="0">
              <a:lnSpc>
                <a:spcPct val="115000"/>
              </a:lnSpc>
              <a:spcBef>
                <a:spcPts val="600"/>
              </a:spcBef>
              <a:spcAft>
                <a:spcPts val="600"/>
              </a:spcAft>
              <a:buNone/>
            </a:pPr>
            <a:r>
              <a:rPr lang="en-US" altLang="zh-CN" sz="3200" b="1" dirty="0">
                <a:solidFill>
                  <a:srgbClr val="FF0000"/>
                </a:solidFill>
                <a:latin typeface="DengXian" panose="02010600030101010101" charset="-122"/>
                <a:ea typeface="DengXian" panose="02010600030101010101" charset="-122"/>
                <a:cs typeface="DengXian" panose="02010600030101010101" charset="-122"/>
              </a:rPr>
              <a:t>3</a:t>
            </a:r>
            <a:r>
              <a:rPr lang="zh-CN" altLang="en-US" sz="3200" b="1"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dirty="0">
                <a:solidFill>
                  <a:schemeClr val="tx1"/>
                </a:solidFill>
                <a:latin typeface="DengXian" panose="02010600030101010101" charset="-122"/>
                <a:ea typeface="DengXian" panose="02010600030101010101" charset="-122"/>
                <a:cs typeface="DengXian" panose="02010600030101010101" charset="-122"/>
              </a:rPr>
              <a:t>六</a:t>
            </a:r>
            <a:r>
              <a:rPr lang="en-US" sz="3200" b="1" dirty="0">
                <a:solidFill>
                  <a:schemeClr val="tx1"/>
                </a:solidFill>
                <a:latin typeface="DengXian" panose="02010600030101010101" charset="-122"/>
                <a:ea typeface="DengXian" panose="02010600030101010101" charset="-122"/>
                <a:cs typeface="DengXian" panose="02010600030101010101" charset="-122"/>
              </a:rPr>
              <a:t>9-34</a:t>
            </a:r>
            <a:r>
              <a:rPr lang="zh-CN" altLang="en-US" sz="3200" b="1" dirty="0">
                <a:solidFill>
                  <a:schemeClr val="tx1"/>
                </a:solidFill>
                <a:latin typeface="DengXian" panose="02010600030101010101" charset="-122"/>
                <a:ea typeface="DengXian" panose="02010600030101010101" charset="-122"/>
                <a:cs typeface="DengXian" panose="02010600030101010101" charset="-122"/>
              </a:rPr>
              <a:t>：天国的三观；</a:t>
            </a:r>
            <a:endParaRPr lang="en-CA" sz="3200" b="1" dirty="0">
              <a:solidFill>
                <a:schemeClr val="tx1"/>
              </a:solidFill>
              <a:latin typeface="DengXian" panose="02010600030101010101" charset="-122"/>
              <a:ea typeface="DengXian" panose="02010600030101010101" charset="-122"/>
            </a:endParaRPr>
          </a:p>
          <a:p>
            <a:pPr marL="0" lvl="0" indent="0">
              <a:lnSpc>
                <a:spcPct val="115000"/>
              </a:lnSpc>
              <a:spcBef>
                <a:spcPts val="600"/>
              </a:spcBef>
              <a:spcAft>
                <a:spcPts val="600"/>
              </a:spcAft>
              <a:buNone/>
            </a:pPr>
            <a:r>
              <a:rPr lang="en-US" altLang="zh-CN" sz="3200" b="1" dirty="0">
                <a:solidFill>
                  <a:srgbClr val="FF0000"/>
                </a:solidFill>
                <a:latin typeface="DengXian" panose="02010600030101010101" charset="-122"/>
                <a:ea typeface="DengXian" panose="02010600030101010101" charset="-122"/>
                <a:cs typeface="DengXian" panose="02010600030101010101" charset="-122"/>
              </a:rPr>
              <a:t>4</a:t>
            </a:r>
            <a:r>
              <a:rPr lang="zh-CN" altLang="en-US" sz="3200" b="1"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dirty="0">
                <a:solidFill>
                  <a:schemeClr val="tx1"/>
                </a:solidFill>
                <a:latin typeface="DengXian" panose="02010600030101010101" charset="-122"/>
                <a:ea typeface="DengXian" panose="02010600030101010101" charset="-122"/>
                <a:cs typeface="DengXian" panose="02010600030101010101" charset="-122"/>
              </a:rPr>
              <a:t>七</a:t>
            </a:r>
            <a:r>
              <a:rPr lang="en-US" sz="3200" b="1" dirty="0">
                <a:solidFill>
                  <a:schemeClr val="tx1"/>
                </a:solidFill>
                <a:latin typeface="DengXian" panose="02010600030101010101" charset="-122"/>
                <a:ea typeface="DengXian" panose="02010600030101010101" charset="-122"/>
                <a:cs typeface="DengXian" panose="02010600030101010101" charset="-122"/>
              </a:rPr>
              <a:t>1-23</a:t>
            </a:r>
            <a:r>
              <a:rPr lang="zh-CN" altLang="en-US" sz="3200" b="1" dirty="0">
                <a:solidFill>
                  <a:schemeClr val="tx1"/>
                </a:solidFill>
                <a:latin typeface="DengXian" panose="02010600030101010101" charset="-122"/>
                <a:ea typeface="DengXian" panose="02010600030101010101" charset="-122"/>
                <a:cs typeface="DengXian" panose="02010600030101010101" charset="-122"/>
              </a:rPr>
              <a:t>：生活和行为的教训。</a:t>
            </a:r>
            <a:endParaRPr lang="en-CA" sz="3200" b="1" dirty="0">
              <a:solidFill>
                <a:schemeClr val="tx1"/>
              </a:solidFill>
              <a:latin typeface="DengXian" panose="02010600030101010101" charset="-122"/>
              <a:ea typeface="DengXian" panose="02010600030101010101" charset="-122"/>
            </a:endParaRPr>
          </a:p>
          <a:p>
            <a:pPr marL="0" marR="0" indent="0">
              <a:lnSpc>
                <a:spcPct val="115000"/>
              </a:lnSpc>
              <a:spcBef>
                <a:spcPts val="600"/>
              </a:spcBef>
              <a:spcAft>
                <a:spcPts val="600"/>
              </a:spcAft>
              <a:buNone/>
            </a:pPr>
            <a:r>
              <a:rPr lang="en-US" altLang="zh-CN" sz="3200" b="1" dirty="0">
                <a:solidFill>
                  <a:srgbClr val="FF0000"/>
                </a:solidFill>
                <a:latin typeface="DengXian" panose="02010600030101010101" charset="-122"/>
                <a:ea typeface="DengXian" panose="02010600030101010101" charset="-122"/>
                <a:cs typeface="DengXian" panose="02010600030101010101" charset="-122"/>
              </a:rPr>
              <a:t>5</a:t>
            </a:r>
            <a:r>
              <a:rPr lang="zh-CN" altLang="en-US" sz="3200" b="1"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dirty="0">
                <a:solidFill>
                  <a:schemeClr val="tx1"/>
                </a:solidFill>
                <a:latin typeface="DengXian" panose="02010600030101010101" charset="-122"/>
                <a:ea typeface="DengXian" panose="02010600030101010101" charset="-122"/>
                <a:cs typeface="DengXian" panose="02010600030101010101" charset="-122"/>
              </a:rPr>
              <a:t>七</a:t>
            </a:r>
            <a:r>
              <a:rPr lang="en-US" altLang="zh-CN" sz="3200" b="1" dirty="0">
                <a:solidFill>
                  <a:schemeClr val="tx1"/>
                </a:solidFill>
                <a:latin typeface="DengXian" panose="02010600030101010101" charset="-122"/>
                <a:ea typeface="DengXian" panose="02010600030101010101" charset="-122"/>
                <a:cs typeface="DengXian" panose="02010600030101010101" charset="-122"/>
              </a:rPr>
              <a:t>24-29</a:t>
            </a:r>
            <a:r>
              <a:rPr lang="zh-CN" altLang="en-US" sz="3200" b="1" dirty="0">
                <a:solidFill>
                  <a:schemeClr val="tx1"/>
                </a:solidFill>
                <a:latin typeface="DengXian" panose="02010600030101010101" charset="-122"/>
                <a:ea typeface="DengXian" panose="02010600030101010101" charset="-122"/>
                <a:cs typeface="DengXian" panose="02010600030101010101" charset="-122"/>
              </a:rPr>
              <a:t>：两等的根基：成为有福之人的关键</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47</a:t>
            </a:fld>
            <a:endParaRPr lang="en-US" altLang="zh-CN" dirty="0">
              <a:solidFill>
                <a:srgbClr val="55554A"/>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solidFill>
                  <a:srgbClr val="FF0000"/>
                </a:solidFill>
                <a:effectLst/>
                <a:latin typeface="+mn-ea"/>
                <a:cs typeface="HanWang WeiBeiMedium-Gb5" panose="02000000000000000000" charset="-120"/>
                <a:sym typeface="+mn-ea"/>
              </a:rPr>
              <a:t>四、登山</a:t>
            </a:r>
            <a:r>
              <a:rPr lang="zh-CN" altLang="en-US" b="1" dirty="0">
                <a:solidFill>
                  <a:srgbClr val="FF0000"/>
                </a:solidFill>
                <a:effectLst/>
                <a:latin typeface="+mn-ea"/>
                <a:cs typeface="KaiTi" panose="02010609060101010101" charset="-122"/>
                <a:sym typeface="+mn-ea"/>
              </a:rPr>
              <a:t>宝训</a:t>
            </a:r>
            <a:r>
              <a:rPr lang="zh-CN" altLang="en-US" b="1" dirty="0">
                <a:solidFill>
                  <a:srgbClr val="FF0000"/>
                </a:solidFill>
                <a:effectLst/>
                <a:latin typeface="+mn-ea"/>
                <a:cs typeface="HanWang WeiBeiMedium-Gb5" panose="02000000000000000000" charset="-120"/>
                <a:sym typeface="+mn-ea"/>
              </a:rPr>
              <a:t>的重心：重塑三观</a:t>
            </a:r>
            <a:endParaRPr lang="zh-CN" altLang="en-US"/>
          </a:p>
        </p:txBody>
      </p:sp>
      <p:sp>
        <p:nvSpPr>
          <p:cNvPr id="3" name="内容占位符 2"/>
          <p:cNvSpPr>
            <a:spLocks noGrp="1"/>
          </p:cNvSpPr>
          <p:nvPr>
            <p:ph idx="1"/>
          </p:nvPr>
        </p:nvSpPr>
        <p:spPr>
          <a:xfrm>
            <a:off x="104775" y="1200150"/>
            <a:ext cx="8963660" cy="3394710"/>
          </a:xfrm>
        </p:spPr>
        <p:txBody>
          <a:bodyPr/>
          <a:lstStyle/>
          <a:p>
            <a:pPr marL="0" indent="0">
              <a:buNone/>
            </a:pPr>
            <a:r>
              <a:rPr lang="en-US" altLang="zh-CN"/>
              <a:t>     </a:t>
            </a:r>
            <a:r>
              <a:rPr lang="zh-CN" altLang="en-US" sz="2800" b="1">
                <a:latin typeface="DengXian" panose="02010600030101010101" charset="-122"/>
                <a:ea typeface="DengXian" panose="02010600030101010101" charset="-122"/>
                <a:cs typeface="DengXian" panose="02010600030101010101" charset="-122"/>
              </a:rPr>
              <a:t>不难发现，以上五部分具有一个对称关系：</a:t>
            </a:r>
          </a:p>
          <a:p>
            <a:pPr marL="0" indent="0">
              <a:buNone/>
            </a:pPr>
            <a:r>
              <a:rPr lang="en-US" altLang="zh-CN" sz="2800" b="1">
                <a:latin typeface="DengXian" panose="02010600030101010101" charset="-122"/>
                <a:ea typeface="DengXian" panose="02010600030101010101" charset="-122"/>
                <a:cs typeface="DengXian" panose="02010600030101010101" charset="-122"/>
              </a:rPr>
              <a:t>       </a:t>
            </a:r>
            <a:r>
              <a:rPr lang="en-US" altLang="zh-CN" sz="2800" b="1">
                <a:solidFill>
                  <a:srgbClr val="FF0000"/>
                </a:solidFill>
                <a:latin typeface="DengXian" panose="02010600030101010101" charset="-122"/>
                <a:ea typeface="DengXian" panose="02010600030101010101" charset="-122"/>
                <a:cs typeface="DengXian" panose="02010600030101010101" charset="-122"/>
              </a:rPr>
              <a:t>1</a:t>
            </a:r>
            <a:r>
              <a:rPr lang="zh-CN" altLang="en-US" sz="2800" b="1">
                <a:solidFill>
                  <a:srgbClr val="FF0000"/>
                </a:solidFill>
                <a:latin typeface="DengXian" panose="02010600030101010101" charset="-122"/>
                <a:ea typeface="DengXian" panose="02010600030101010101" charset="-122"/>
                <a:cs typeface="DengXian" panose="02010600030101010101" charset="-122"/>
              </a:rPr>
              <a:t>、</a:t>
            </a:r>
            <a:r>
              <a:rPr lang="zh-CN" altLang="en-US" sz="2800" b="1">
                <a:latin typeface="DengXian" panose="02010600030101010101" charset="-122"/>
                <a:ea typeface="DengXian" panose="02010600030101010101" charset="-122"/>
                <a:cs typeface="DengXian" panose="02010600030101010101" charset="-122"/>
              </a:rPr>
              <a:t>第</a:t>
            </a:r>
            <a:r>
              <a:rPr lang="en-US" altLang="zh-CN" sz="2800" b="1">
                <a:latin typeface="DengXian" panose="02010600030101010101" charset="-122"/>
                <a:ea typeface="DengXian" panose="02010600030101010101" charset="-122"/>
                <a:cs typeface="DengXian" panose="02010600030101010101" charset="-122"/>
              </a:rPr>
              <a:t>1</a:t>
            </a:r>
            <a:r>
              <a:rPr lang="zh-CN" altLang="en-US" sz="2800" b="1">
                <a:latin typeface="DengXian" panose="02010600030101010101" charset="-122"/>
                <a:ea typeface="DengXian" panose="02010600030101010101" charset="-122"/>
                <a:cs typeface="DengXian" panose="02010600030101010101" charset="-122"/>
              </a:rPr>
              <a:t>部分和第</a:t>
            </a:r>
            <a:r>
              <a:rPr lang="en-US" altLang="zh-CN" sz="2800" b="1">
                <a:latin typeface="DengXian" panose="02010600030101010101" charset="-122"/>
                <a:ea typeface="DengXian" panose="02010600030101010101" charset="-122"/>
                <a:cs typeface="DengXian" panose="02010600030101010101" charset="-122"/>
              </a:rPr>
              <a:t>5</a:t>
            </a:r>
            <a:r>
              <a:rPr lang="zh-CN" altLang="en-US" sz="2800" b="1">
                <a:latin typeface="DengXian" panose="02010600030101010101" charset="-122"/>
                <a:ea typeface="DengXian" panose="02010600030101010101" charset="-122"/>
                <a:cs typeface="DengXian" panose="02010600030101010101" charset="-122"/>
              </a:rPr>
              <a:t>部分对称；</a:t>
            </a:r>
          </a:p>
          <a:p>
            <a:pPr marL="0" indent="0">
              <a:buNone/>
            </a:pPr>
            <a:r>
              <a:rPr lang="en-US" altLang="zh-CN" sz="2800" b="1">
                <a:latin typeface="DengXian" panose="02010600030101010101" charset="-122"/>
                <a:ea typeface="DengXian" panose="02010600030101010101" charset="-122"/>
                <a:cs typeface="DengXian" panose="02010600030101010101" charset="-122"/>
              </a:rPr>
              <a:t>       </a:t>
            </a:r>
            <a:r>
              <a:rPr lang="en-US" altLang="zh-CN" sz="2800" b="1">
                <a:solidFill>
                  <a:srgbClr val="FF0000"/>
                </a:solidFill>
                <a:latin typeface="DengXian" panose="02010600030101010101" charset="-122"/>
                <a:ea typeface="DengXian" panose="02010600030101010101" charset="-122"/>
                <a:cs typeface="DengXian" panose="02010600030101010101" charset="-122"/>
              </a:rPr>
              <a:t>2</a:t>
            </a:r>
            <a:r>
              <a:rPr lang="zh-CN" altLang="en-US" sz="2800" b="1">
                <a:solidFill>
                  <a:srgbClr val="FF0000"/>
                </a:solidFill>
                <a:latin typeface="DengXian" panose="02010600030101010101" charset="-122"/>
                <a:ea typeface="DengXian" panose="02010600030101010101" charset="-122"/>
                <a:cs typeface="DengXian" panose="02010600030101010101" charset="-122"/>
              </a:rPr>
              <a:t>、</a:t>
            </a:r>
            <a:r>
              <a:rPr lang="zh-CN" altLang="en-US" sz="2800" b="1">
                <a:latin typeface="DengXian" panose="02010600030101010101" charset="-122"/>
                <a:ea typeface="DengXian" panose="02010600030101010101" charset="-122"/>
                <a:cs typeface="DengXian" panose="02010600030101010101" charset="-122"/>
              </a:rPr>
              <a:t>第</a:t>
            </a:r>
            <a:r>
              <a:rPr lang="en-US" altLang="zh-CN" sz="2800" b="1">
                <a:latin typeface="DengXian" panose="02010600030101010101" charset="-122"/>
                <a:ea typeface="DengXian" panose="02010600030101010101" charset="-122"/>
                <a:cs typeface="DengXian" panose="02010600030101010101" charset="-122"/>
              </a:rPr>
              <a:t>2</a:t>
            </a:r>
            <a:r>
              <a:rPr lang="zh-CN" altLang="en-US" sz="2800" b="1">
                <a:latin typeface="DengXian" panose="02010600030101010101" charset="-122"/>
                <a:ea typeface="DengXian" panose="02010600030101010101" charset="-122"/>
                <a:cs typeface="DengXian" panose="02010600030101010101" charset="-122"/>
              </a:rPr>
              <a:t>部分和第</a:t>
            </a:r>
            <a:r>
              <a:rPr lang="en-US" altLang="zh-CN" sz="2800" b="1">
                <a:latin typeface="DengXian" panose="02010600030101010101" charset="-122"/>
                <a:ea typeface="DengXian" panose="02010600030101010101" charset="-122"/>
                <a:cs typeface="DengXian" panose="02010600030101010101" charset="-122"/>
              </a:rPr>
              <a:t>4</a:t>
            </a:r>
            <a:r>
              <a:rPr lang="zh-CN" altLang="en-US" sz="2800" b="1">
                <a:latin typeface="DengXian" panose="02010600030101010101" charset="-122"/>
                <a:ea typeface="DengXian" panose="02010600030101010101" charset="-122"/>
                <a:cs typeface="DengXian" panose="02010600030101010101" charset="-122"/>
              </a:rPr>
              <a:t>部分对称；</a:t>
            </a:r>
          </a:p>
          <a:p>
            <a:pPr marL="0" indent="457200">
              <a:buNone/>
            </a:pPr>
            <a:r>
              <a:rPr lang="en-US" altLang="zh-CN" sz="2800" b="1">
                <a:latin typeface="DengXian" panose="02010600030101010101" charset="-122"/>
                <a:ea typeface="DengXian" panose="02010600030101010101" charset="-122"/>
                <a:cs typeface="DengXian" panose="02010600030101010101" charset="-122"/>
              </a:rPr>
              <a:t>  </a:t>
            </a:r>
            <a:r>
              <a:rPr lang="en-US" altLang="zh-CN" sz="2800" b="1">
                <a:solidFill>
                  <a:srgbClr val="FF0000"/>
                </a:solidFill>
                <a:latin typeface="DengXian" panose="02010600030101010101" charset="-122"/>
                <a:ea typeface="DengXian" panose="02010600030101010101" charset="-122"/>
                <a:cs typeface="DengXian" panose="02010600030101010101" charset="-122"/>
              </a:rPr>
              <a:t>3</a:t>
            </a:r>
            <a:r>
              <a:rPr lang="zh-CN" altLang="en-US" sz="2800" b="1">
                <a:solidFill>
                  <a:srgbClr val="FF0000"/>
                </a:solidFill>
                <a:latin typeface="DengXian" panose="02010600030101010101" charset="-122"/>
                <a:ea typeface="DengXian" panose="02010600030101010101" charset="-122"/>
                <a:cs typeface="DengXian" panose="02010600030101010101" charset="-122"/>
              </a:rPr>
              <a:t>、</a:t>
            </a:r>
            <a:r>
              <a:rPr lang="zh-CN" altLang="en-US" sz="2800" b="1">
                <a:latin typeface="DengXian" panose="02010600030101010101" charset="-122"/>
                <a:ea typeface="DengXian" panose="02010600030101010101" charset="-122"/>
                <a:cs typeface="DengXian" panose="02010600030101010101" charset="-122"/>
              </a:rPr>
              <a:t>第</a:t>
            </a:r>
            <a:r>
              <a:rPr lang="en-US" altLang="zh-CN" sz="2800" b="1">
                <a:latin typeface="DengXian" panose="02010600030101010101" charset="-122"/>
                <a:ea typeface="DengXian" panose="02010600030101010101" charset="-122"/>
                <a:cs typeface="DengXian" panose="02010600030101010101" charset="-122"/>
              </a:rPr>
              <a:t>3</a:t>
            </a:r>
            <a:r>
              <a:rPr lang="zh-CN" altLang="en-US" sz="2800" b="1">
                <a:latin typeface="DengXian" panose="02010600030101010101" charset="-122"/>
                <a:ea typeface="DengXian" panose="02010600030101010101" charset="-122"/>
                <a:cs typeface="DengXian" panose="02010600030101010101" charset="-122"/>
              </a:rPr>
              <a:t>部分，即第六章，是登山宝讯的重心。</a:t>
            </a:r>
          </a:p>
          <a:p>
            <a:pPr marL="0" indent="457200">
              <a:buNone/>
            </a:pP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以上结构好像一个汉堡包：</a:t>
            </a:r>
          </a:p>
          <a:p>
            <a:pPr marL="0" indent="457200">
              <a:buNone/>
            </a:pPr>
            <a:r>
              <a:rPr lang="zh-CN" altLang="en-US" sz="2800" b="1">
                <a:latin typeface="DengXian" panose="02010600030101010101" charset="-122"/>
                <a:ea typeface="DengXian" panose="02010600030101010101" charset="-122"/>
                <a:cs typeface="DengXian" panose="02010600030101010101" charset="-122"/>
              </a:rPr>
              <a:t> </a:t>
            </a: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外面是上下两片面包，次外层是上下两层蔬菜，中心夹着一块牛肉饼。</a:t>
            </a:r>
          </a:p>
          <a:p>
            <a:pPr marL="0" indent="457200">
              <a:buNone/>
            </a:pPr>
            <a:r>
              <a:rPr lang="zh-CN" altLang="en-US" sz="2800" b="1">
                <a:latin typeface="DengXian" panose="02010600030101010101" charset="-122"/>
                <a:ea typeface="DengXian" panose="02010600030101010101" charset="-122"/>
                <a:cs typeface="DengXian" panose="02010600030101010101" charset="-122"/>
              </a:rPr>
              <a:t> </a:t>
            </a:r>
            <a:r>
              <a:rPr lang="en-US" altLang="zh-CN" sz="2800" b="1">
                <a:latin typeface="DengXian" panose="02010600030101010101" charset="-122"/>
                <a:ea typeface="DengXian" panose="02010600030101010101" charset="-122"/>
                <a:cs typeface="DengXian" panose="02010600030101010101" charset="-122"/>
              </a:rPr>
              <a:t> </a:t>
            </a:r>
            <a:r>
              <a:rPr lang="zh-CN" altLang="en-US" sz="2800" b="1">
                <a:gradFill>
                  <a:gsLst>
                    <a:gs pos="0">
                      <a:srgbClr val="7B32B2"/>
                    </a:gs>
                    <a:gs pos="100000">
                      <a:srgbClr val="401A5D"/>
                    </a:gs>
                  </a:gsLst>
                  <a:lin scaled="0"/>
                </a:gradFill>
                <a:latin typeface="DengXian" panose="02010600030101010101" charset="-122"/>
                <a:ea typeface="DengXian" panose="02010600030101010101" charset="-122"/>
                <a:cs typeface="DengXian" panose="02010600030101010101" charset="-122"/>
              </a:rPr>
              <a:t>由此可见，登山宝训的重心是第六章。</a:t>
            </a: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48</a:t>
            </a:fld>
            <a:endParaRPr lang="en-US" altLang="zh-CN">
              <a:solidFill>
                <a:srgbClr val="55554A"/>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01000" cy="970360"/>
          </a:xfrm>
        </p:spPr>
        <p:txBody>
          <a:bodyPr>
            <a:noAutofit/>
          </a:bodyPr>
          <a:lstStyle/>
          <a:p>
            <a:r>
              <a:rPr lang="zh-CN" altLang="en-US" sz="4000" b="1" dirty="0">
                <a:solidFill>
                  <a:srgbClr val="FF0000"/>
                </a:solidFill>
                <a:effectLst/>
                <a:latin typeface="+mn-ea"/>
                <a:cs typeface="HanWang WeiBeiMedium-Gb5" panose="02000000000000000000" charset="-120"/>
              </a:rPr>
              <a:t>四、登山</a:t>
            </a:r>
            <a:r>
              <a:rPr lang="zh-CN" altLang="en-US" sz="4000" b="1" dirty="0">
                <a:solidFill>
                  <a:srgbClr val="FF0000"/>
                </a:solidFill>
                <a:effectLst/>
                <a:latin typeface="+mn-ea"/>
                <a:cs typeface="KaiTi" panose="02010609060101010101" charset="-122"/>
              </a:rPr>
              <a:t>宝训</a:t>
            </a:r>
            <a:r>
              <a:rPr lang="zh-CN" altLang="en-US" sz="4000" b="1" dirty="0">
                <a:solidFill>
                  <a:srgbClr val="FF0000"/>
                </a:solidFill>
                <a:effectLst/>
                <a:latin typeface="+mn-ea"/>
                <a:cs typeface="HanWang WeiBeiMedium-Gb5" panose="02000000000000000000" charset="-120"/>
              </a:rPr>
              <a:t>的重心：重塑三观</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0">
              <a:spcBef>
                <a:spcPts val="0"/>
              </a:spcBef>
              <a:spcAft>
                <a:spcPts val="0"/>
              </a:spcAft>
              <a:buNone/>
            </a:pPr>
            <a:r>
              <a:rPr lang="en-US" altLang="zh-CN" sz="2800" b="1" dirty="0">
                <a:solidFill>
                  <a:schemeClr val="tx1"/>
                </a:solidFill>
                <a:latin typeface="DengXian" panose="02010600030101010101" charset="-122"/>
                <a:ea typeface="DengXian" panose="02010600030101010101" charset="-122"/>
                <a:cs typeface="DengXian" panose="02010600030101010101" charset="-122"/>
              </a:rPr>
              <a:t>         </a:t>
            </a:r>
            <a:r>
              <a:rPr lang="zh-CN" altLang="en-US" sz="2800" b="1" dirty="0">
                <a:solidFill>
                  <a:srgbClr val="FF0000"/>
                </a:solidFill>
                <a:latin typeface="DengXian" panose="02010600030101010101" charset="-122"/>
                <a:ea typeface="DengXian" panose="02010600030101010101" charset="-122"/>
                <a:cs typeface="DengXian" panose="02010600030101010101" charset="-122"/>
              </a:rPr>
              <a:t>（二）登山宝训的重心</a:t>
            </a:r>
            <a:endParaRPr lang="en-CA" sz="2800" b="1" dirty="0">
              <a:solidFill>
                <a:schemeClr val="tx1"/>
              </a:solidFill>
              <a:latin typeface="DengXian" panose="02010600030101010101" charset="-122"/>
              <a:ea typeface="DengXian" panose="02010600030101010101" charset="-122"/>
            </a:endParaRPr>
          </a:p>
          <a:p>
            <a:pPr marL="0" marR="0" indent="685800">
              <a:spcBef>
                <a:spcPts val="0"/>
              </a:spcBef>
              <a:spcAft>
                <a:spcPts val="0"/>
              </a:spcAft>
              <a:buNone/>
            </a:pPr>
            <a:r>
              <a:rPr lang="zh-CN" altLang="en-US" sz="2800" b="1" dirty="0">
                <a:solidFill>
                  <a:schemeClr val="tx1"/>
                </a:solidFill>
                <a:latin typeface="DengXian" panose="02010600030101010101" charset="-122"/>
                <a:ea typeface="DengXian" panose="02010600030101010101" charset="-122"/>
                <a:cs typeface="DengXian" panose="02010600030101010101" charset="-122"/>
              </a:rPr>
              <a:t>尽管有些神学家将圣经或上帝的启示等同于一套基督教世界观（或三观），然而实际上，上帝的道</a:t>
            </a:r>
            <a:r>
              <a:rPr lang="en-US" altLang="zh-CN" sz="2800" b="1" dirty="0">
                <a:solidFill>
                  <a:schemeClr val="tx1"/>
                </a:solidFill>
                <a:latin typeface="DengXian" panose="02010600030101010101" charset="-122"/>
                <a:ea typeface="DengXian" panose="02010600030101010101" charset="-122"/>
                <a:cs typeface="DengXian" panose="02010600030101010101" charset="-122"/>
              </a:rPr>
              <a:t>——</a:t>
            </a:r>
            <a:r>
              <a:rPr lang="zh-CN" altLang="en-US" sz="2800" b="1" dirty="0">
                <a:solidFill>
                  <a:schemeClr val="tx1"/>
                </a:solidFill>
                <a:latin typeface="DengXian" panose="02010600030101010101" charset="-122"/>
                <a:ea typeface="DengXian" panose="02010600030101010101" charset="-122"/>
                <a:cs typeface="DengXian" panose="02010600030101010101" charset="-122"/>
              </a:rPr>
              <a:t>启示既没有为基督徒提供一种基督教哲学，又没有为他们提供现成的世界观（或三观）。</a:t>
            </a:r>
            <a:endParaRPr lang="en-US" altLang="zh-CN" sz="2800" b="1" dirty="0">
              <a:solidFill>
                <a:schemeClr val="tx1"/>
              </a:solidFill>
              <a:latin typeface="DengXian" panose="02010600030101010101" charset="-122"/>
              <a:ea typeface="DengXian" panose="02010600030101010101" charset="-122"/>
              <a:cs typeface="DengXian" panose="02010600030101010101" charset="-122"/>
            </a:endParaRPr>
          </a:p>
          <a:p>
            <a:pPr marL="0" marR="0" indent="685800">
              <a:spcBef>
                <a:spcPts val="0"/>
              </a:spcBef>
              <a:spcAft>
                <a:spcPts val="0"/>
              </a:spcAft>
              <a:buNone/>
            </a:pPr>
            <a:r>
              <a:rPr lang="zh-CN" altLang="en-US" sz="2800" b="1" dirty="0">
                <a:solidFill>
                  <a:schemeClr val="tx1"/>
                </a:solidFill>
                <a:latin typeface="Times New Roman" panose="02020603050405020304"/>
                <a:ea typeface="DengXian" panose="02010600030101010101" charset="-122"/>
                <a:cs typeface="DengXian" panose="02010600030101010101" charset="-122"/>
              </a:rPr>
              <a:t>不过，圣经或上帝的道</a:t>
            </a:r>
            <a:r>
              <a:rPr lang="en-US" altLang="zh-CN" sz="2800" b="1" dirty="0">
                <a:solidFill>
                  <a:schemeClr val="tx1"/>
                </a:solidFill>
                <a:latin typeface="Times New Roman" panose="02020603050405020304"/>
                <a:ea typeface="DengXian" panose="02010600030101010101" charset="-122"/>
                <a:cs typeface="DengXian" panose="02010600030101010101" charset="-122"/>
              </a:rPr>
              <a:t>——</a:t>
            </a:r>
            <a:r>
              <a:rPr lang="zh-CN" altLang="en-US" sz="2800" b="1" dirty="0">
                <a:solidFill>
                  <a:schemeClr val="tx1"/>
                </a:solidFill>
                <a:latin typeface="Times New Roman" panose="02020603050405020304"/>
                <a:ea typeface="DengXian" panose="02010600030101010101" charset="-122"/>
                <a:cs typeface="DengXian" panose="02010600030101010101" charset="-122"/>
              </a:rPr>
              <a:t>启示却为它们提供了一个方向。</a:t>
            </a:r>
            <a:endParaRPr lang="en-CA" sz="2800" b="1" dirty="0">
              <a:solidFill>
                <a:schemeClr val="tx1"/>
              </a:solidFill>
              <a:latin typeface="Times New Roman" panose="02020603050405020304"/>
              <a:ea typeface="Times New Roman" panose="02020603050405020304"/>
            </a:endParaRPr>
          </a:p>
          <a:p>
            <a:pPr marL="0" marR="0" indent="685800">
              <a:spcBef>
                <a:spcPts val="0"/>
              </a:spcBef>
              <a:spcAft>
                <a:spcPts val="0"/>
              </a:spcAft>
              <a:buNone/>
            </a:pPr>
            <a:r>
              <a:rPr lang="zh-CN" altLang="en-US" sz="2800" b="1" dirty="0">
                <a:solidFill>
                  <a:schemeClr val="tx1"/>
                </a:solidFill>
                <a:latin typeface="Times New Roman" panose="02020603050405020304"/>
                <a:ea typeface="DengXian" panose="02010600030101010101" charset="-122"/>
                <a:cs typeface="DengXian" panose="02010600030101010101" charset="-122"/>
              </a:rPr>
              <a:t>这才是真正意义上的一个基本的、不可或缺的方向，一个决定一切的方向。</a:t>
            </a:r>
            <a:endParaRPr lang="en-CA" sz="3200" b="1" dirty="0">
              <a:solidFill>
                <a:schemeClr val="tx1"/>
              </a:solidFill>
              <a:latin typeface="Times New Roman" panose="02020603050405020304"/>
              <a:ea typeface="Times New Roman" panose="02020603050405020304"/>
            </a:endParaRPr>
          </a:p>
          <a:p>
            <a:pPr marL="0" marR="0" indent="857250">
              <a:lnSpc>
                <a:spcPct val="115000"/>
              </a:lnSpc>
              <a:spcBef>
                <a:spcPts val="600"/>
              </a:spcBef>
              <a:spcAft>
                <a:spcPts val="600"/>
              </a:spcAft>
              <a:buNone/>
            </a:pPr>
            <a:r>
              <a:rPr lang="en-US" sz="3200" dirty="0">
                <a:solidFill>
                  <a:schemeClr val="tx1"/>
                </a:solidFill>
                <a:latin typeface="DengXian" panose="02010600030101010101" charset="-122"/>
                <a:ea typeface="DengXian" panose="02010600030101010101" charset="-122"/>
                <a:cs typeface="DengXian" panose="02010600030101010101" charset="-122"/>
              </a:rPr>
              <a:t>	 </a:t>
            </a:r>
            <a:endParaRPr lang="en-CA" sz="3200" dirty="0">
              <a:solidFill>
                <a:schemeClr val="tx1"/>
              </a:solidFill>
              <a:latin typeface="DengXian" panose="02010600030101010101" charset="-122"/>
              <a:ea typeface="DengXian" panose="02010600030101010101" charset="-122"/>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49</a:t>
            </a:fld>
            <a:endParaRPr lang="en-US" altLang="zh-CN" dirty="0">
              <a:solidFill>
                <a:srgbClr val="55554A"/>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2950">
              <a:spcBef>
                <a:spcPts val="600"/>
              </a:spcBef>
              <a:spcAft>
                <a:spcPts val="60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首先，登山宝训的开场白说：</a:t>
            </a:r>
            <a:r>
              <a:rPr lang="zh-CN" altLang="en-US" sz="3000" b="1" kern="100" dirty="0">
                <a:solidFill>
                  <a:srgbClr val="FF0000"/>
                </a:solidFill>
                <a:latin typeface="KaiTi" panose="02010609060101010101" charset="-122"/>
                <a:ea typeface="KaiTi" panose="02010609060101010101" charset="-122"/>
                <a:cs typeface="KaiTi" panose="02010609060101010101" charset="-122"/>
              </a:rPr>
              <a:t>“当下，有许多人从加利利、低加波利、耶路撒冷、犹太、约旦河外，来跟从祂。耶稣看见这许多的人，就上了山，既已坐下，门徒到祂跟前来，祂就开口教训他们，说”</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（太四</a:t>
            </a: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25-</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五</a:t>
            </a: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2</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3000" b="1" dirty="0">
              <a:solidFill>
                <a:schemeClr val="tx1"/>
              </a:solidFill>
              <a:latin typeface="DengXian" panose="02010600030101010101" charset="-122"/>
              <a:ea typeface="DengXian" panose="02010600030101010101" charset="-122"/>
            </a:endParaRPr>
          </a:p>
          <a:p>
            <a:pPr marL="0" marR="0" indent="742950">
              <a:spcBef>
                <a:spcPts val="600"/>
              </a:spcBef>
              <a:spcAft>
                <a:spcPts val="60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经文在这里明明地指出，当时虽然有许多人从各地来跟从耶稣，但只有</a:t>
            </a:r>
            <a:r>
              <a:rPr lang="zh-CN" altLang="en-US" sz="3000" b="1" kern="100" dirty="0">
                <a:solidFill>
                  <a:srgbClr val="FF0000"/>
                </a:solidFill>
                <a:latin typeface="KaiTi" panose="02010609060101010101" charset="-122"/>
                <a:ea typeface="KaiTi" panose="02010609060101010101" charset="-122"/>
                <a:cs typeface="KaiTi" panose="02010609060101010101" charset="-122"/>
              </a:rPr>
              <a:t>“门徒”</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到祂跟前来，听祂的教训。</a:t>
            </a:r>
            <a:endParaRPr lang="en-CA" sz="3000" b="1" dirty="0">
              <a:solidFill>
                <a:schemeClr val="tx1"/>
              </a:solidFill>
              <a:latin typeface="DengXian" panose="02010600030101010101" charset="-122"/>
              <a:ea typeface="DengXian" panose="02010600030101010101" charset="-122"/>
            </a:endParaRPr>
          </a:p>
          <a:p>
            <a:pPr marL="0" marR="0" indent="0">
              <a:lnSpc>
                <a:spcPct val="115000"/>
              </a:lnSpc>
              <a:spcBef>
                <a:spcPts val="600"/>
              </a:spcBef>
              <a:spcAft>
                <a:spcPts val="600"/>
              </a:spcAft>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dirty="0">
              <a:solidFill>
                <a:srgbClr val="55554A"/>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01000" cy="970360"/>
          </a:xfrm>
        </p:spPr>
        <p:txBody>
          <a:bodyPr>
            <a:noAutofit/>
          </a:bodyPr>
          <a:lstStyle/>
          <a:p>
            <a:r>
              <a:rPr lang="zh-CN" altLang="en-US" sz="4000" b="1" dirty="0">
                <a:solidFill>
                  <a:srgbClr val="FF0000"/>
                </a:solidFill>
                <a:effectLst/>
                <a:latin typeface="+mn-ea"/>
                <a:cs typeface="HanWang WeiBeiMedium-Gb5" panose="02000000000000000000" charset="-120"/>
              </a:rPr>
              <a:t>四、登山</a:t>
            </a:r>
            <a:r>
              <a:rPr lang="zh-CN" altLang="en-US" sz="4000" b="1" dirty="0">
                <a:solidFill>
                  <a:srgbClr val="FF0000"/>
                </a:solidFill>
                <a:effectLst/>
                <a:latin typeface="+mn-ea"/>
                <a:cs typeface="KaiTi" panose="02010609060101010101" charset="-122"/>
              </a:rPr>
              <a:t>宝训</a:t>
            </a:r>
            <a:r>
              <a:rPr lang="zh-CN" altLang="en-US" sz="4000" b="1" dirty="0">
                <a:solidFill>
                  <a:srgbClr val="FF0000"/>
                </a:solidFill>
                <a:effectLst/>
                <a:latin typeface="+mn-ea"/>
                <a:cs typeface="HanWang WeiBeiMedium-Gb5" panose="02000000000000000000" charset="-120"/>
              </a:rPr>
              <a:t>的重心：重塑三观</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600"/>
              </a:spcBef>
              <a:spcAft>
                <a:spcPts val="600"/>
              </a:spcAft>
              <a:buNone/>
            </a:pPr>
            <a:r>
              <a:rPr lang="zh-CN" altLang="en-US" sz="2800" b="1" dirty="0">
                <a:solidFill>
                  <a:schemeClr val="tx1"/>
                </a:solidFill>
                <a:latin typeface="Times New Roman" panose="02020603050405020304"/>
                <a:ea typeface="DengXian" panose="02010600030101010101" charset="-122"/>
                <a:cs typeface="DengXian" panose="02010600030101010101" charset="-122"/>
              </a:rPr>
              <a:t>诚然，无论是具有现实意义的世界观（或三观），还是具有理论意义的哲学（和科学），在人们理解实在和生存于世的过程中，都起着决定性的作用。</a:t>
            </a:r>
            <a:endParaRPr lang="en-CA" sz="2800" b="1" dirty="0">
              <a:solidFill>
                <a:schemeClr val="tx1"/>
              </a:solidFill>
              <a:latin typeface="Times New Roman" panose="02020603050405020304"/>
              <a:ea typeface="Times New Roman" panose="02020603050405020304"/>
            </a:endParaRPr>
          </a:p>
          <a:p>
            <a:pPr marL="0" marR="0" indent="800100">
              <a:spcBef>
                <a:spcPts val="600"/>
              </a:spcBef>
              <a:spcAft>
                <a:spcPts val="600"/>
              </a:spcAft>
              <a:buNone/>
            </a:pPr>
            <a:r>
              <a:rPr lang="zh-CN" altLang="en-US" sz="2800" b="1" dirty="0">
                <a:solidFill>
                  <a:schemeClr val="tx1"/>
                </a:solidFill>
                <a:latin typeface="Times New Roman" panose="02020603050405020304"/>
                <a:ea typeface="DengXian" panose="02010600030101010101" charset="-122"/>
                <a:cs typeface="DengXian" panose="02010600030101010101" charset="-122"/>
              </a:rPr>
              <a:t>因此，每个时代的基督徒都有责任根据圣经或神的启示发展或建构出那个时代基于圣经、合符圣经的基督教三观，用以取代世俗的、与神为敌的三观。</a:t>
            </a:r>
            <a:endParaRPr lang="en-CA" sz="2800" b="1" dirty="0">
              <a:solidFill>
                <a:schemeClr val="tx1"/>
              </a:solidFill>
              <a:latin typeface="Times New Roman" panose="02020603050405020304"/>
              <a:ea typeface="Times New Roman" panose="02020603050405020304"/>
            </a:endParaRPr>
          </a:p>
          <a:p>
            <a:pPr marL="0" indent="0">
              <a:buNone/>
            </a:pPr>
            <a:endParaRPr lang="zh-CN" altLang="en-US" sz="2800"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50</a:t>
            </a:fld>
            <a:endParaRPr lang="en-US" altLang="zh-CN" dirty="0">
              <a:solidFill>
                <a:srgbClr val="55554A"/>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01000" cy="970360"/>
          </a:xfrm>
        </p:spPr>
        <p:txBody>
          <a:bodyPr>
            <a:noAutofit/>
          </a:bodyPr>
          <a:lstStyle/>
          <a:p>
            <a:r>
              <a:rPr lang="zh-CN" altLang="en-US" sz="4000" b="1" dirty="0">
                <a:solidFill>
                  <a:srgbClr val="FF0000"/>
                </a:solidFill>
                <a:effectLst/>
                <a:latin typeface="+mn-ea"/>
                <a:cs typeface="HanWang WeiBeiMedium-Gb5" panose="02000000000000000000" charset="-120"/>
              </a:rPr>
              <a:t>四、登山</a:t>
            </a:r>
            <a:r>
              <a:rPr lang="zh-CN" altLang="en-US" sz="4000" b="1" dirty="0">
                <a:solidFill>
                  <a:srgbClr val="FF0000"/>
                </a:solidFill>
                <a:effectLst/>
                <a:latin typeface="+mn-ea"/>
                <a:cs typeface="KaiTi" panose="02010609060101010101" charset="-122"/>
              </a:rPr>
              <a:t>宝训</a:t>
            </a:r>
            <a:r>
              <a:rPr lang="zh-CN" altLang="en-US" sz="4000" b="1" dirty="0">
                <a:solidFill>
                  <a:srgbClr val="FF0000"/>
                </a:solidFill>
                <a:effectLst/>
                <a:latin typeface="+mn-ea"/>
                <a:cs typeface="HanWang WeiBeiMedium-Gb5" panose="02000000000000000000" charset="-120"/>
              </a:rPr>
              <a:t>的重心：重塑三观</a:t>
            </a:r>
            <a:endParaRPr lang="zh-CN" altLang="en-US" sz="3600" dirty="0">
              <a:solidFill>
                <a:srgbClr val="FF0000"/>
              </a:solidFill>
              <a:latin typeface="+mn-ea"/>
            </a:endParaRPr>
          </a:p>
        </p:txBody>
      </p:sp>
      <p:sp>
        <p:nvSpPr>
          <p:cNvPr id="3" name="内容占位符 2"/>
          <p:cNvSpPr>
            <a:spLocks noGrp="1"/>
          </p:cNvSpPr>
          <p:nvPr>
            <p:ph idx="1"/>
          </p:nvPr>
        </p:nvSpPr>
        <p:spPr>
          <a:xfrm>
            <a:off x="0" y="1200150"/>
            <a:ext cx="9144000" cy="3898265"/>
          </a:xfrm>
        </p:spPr>
        <p:txBody>
          <a:bodyPr/>
          <a:lstStyle/>
          <a:p>
            <a:pPr marL="0" marR="0" indent="457200">
              <a:spcBef>
                <a:spcPts val="0"/>
              </a:spcBef>
              <a:spcAft>
                <a:spcPts val="0"/>
              </a:spcAft>
              <a:buNone/>
            </a:pPr>
            <a:r>
              <a:rPr lang="en-US" sz="2800" b="1" dirty="0">
                <a:solidFill>
                  <a:srgbClr val="0000FF"/>
                </a:solidFill>
                <a:latin typeface="DengXian" panose="02010600030101010101" charset="-122"/>
                <a:ea typeface="Times New Roman" panose="02020603050405020304"/>
                <a:cs typeface="DengXian" panose="02010600030101010101" charset="-122"/>
              </a:rPr>
              <a:t>     </a:t>
            </a:r>
            <a:r>
              <a:rPr lang="en-US" sz="3200" b="1" dirty="0">
                <a:solidFill>
                  <a:srgbClr val="0000FF"/>
                </a:solidFill>
                <a:latin typeface="DengXian" panose="02010600030101010101" charset="-122"/>
                <a:ea typeface="Times New Roman" panose="02020603050405020304"/>
                <a:cs typeface="DengXian" panose="02010600030101010101" charset="-122"/>
              </a:rPr>
              <a:t>1</a:t>
            </a:r>
            <a:r>
              <a:rPr lang="zh-CN" altLang="en-US" sz="3200" b="1" dirty="0">
                <a:solidFill>
                  <a:srgbClr val="0000FF"/>
                </a:solidFill>
                <a:latin typeface="Times New Roman" panose="02020603050405020304"/>
                <a:ea typeface="DengXian" panose="02010600030101010101" charset="-122"/>
                <a:cs typeface="DengXian" panose="02010600030101010101" charset="-122"/>
              </a:rPr>
              <a:t>、重塑价值观：天国的最高价值，天上的财宝胜于地上的财宝，生命胜于饮食，身体胜于衣裳</a:t>
            </a:r>
            <a:endParaRPr lang="en-CA" sz="3200" dirty="0">
              <a:latin typeface="Times New Roman" panose="02020603050405020304"/>
              <a:ea typeface="Times New Roman" panose="02020603050405020304"/>
            </a:endParaRPr>
          </a:p>
          <a:p>
            <a:pPr marL="0" marR="0" indent="457200">
              <a:spcBef>
                <a:spcPts val="0"/>
              </a:spcBef>
              <a:spcAft>
                <a:spcPts val="0"/>
              </a:spcAft>
              <a:buNone/>
            </a:pPr>
            <a:r>
              <a:rPr lang="en-US" altLang="zh-CN" sz="3200" b="1" dirty="0">
                <a:solidFill>
                  <a:schemeClr val="tx1"/>
                </a:solidFill>
                <a:latin typeface="DengXian" panose="02010600030101010101" charset="-122"/>
                <a:ea typeface="DengXian" panose="02010600030101010101" charset="-122"/>
                <a:cs typeface="FangSong" panose="02010609060101010101" charset="-122"/>
              </a:rPr>
              <a:t>   </a:t>
            </a:r>
            <a:r>
              <a:rPr lang="zh-CN" altLang="en-US" sz="3200" b="1" dirty="0">
                <a:solidFill>
                  <a:schemeClr val="tx1"/>
                </a:solidFill>
                <a:latin typeface="DengXian" panose="02010600030101010101" charset="-122"/>
                <a:ea typeface="DengXian" panose="02010600030101010101" charset="-122"/>
                <a:cs typeface="FangSong" panose="02010609060101010101" charset="-122"/>
              </a:rPr>
              <a:t>太六</a:t>
            </a:r>
            <a:r>
              <a:rPr lang="en-US" sz="3200" b="1" dirty="0">
                <a:solidFill>
                  <a:schemeClr val="tx1"/>
                </a:solidFill>
                <a:latin typeface="DengXian" panose="02010600030101010101" charset="-122"/>
                <a:ea typeface="DengXian" panose="02010600030101010101" charset="-122"/>
                <a:cs typeface="FangSong" panose="02010609060101010101" charset="-122"/>
              </a:rPr>
              <a:t>19-21</a:t>
            </a:r>
            <a:r>
              <a:rPr lang="zh-CN" altLang="en-US" sz="3200" b="1"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dirty="0">
                <a:solidFill>
                  <a:srgbClr val="FF0000"/>
                </a:solidFill>
                <a:latin typeface="KaiTi" panose="02010609060101010101" charset="-122"/>
                <a:ea typeface="KaiTi" panose="02010609060101010101" charset="-122"/>
                <a:cs typeface="KaiTi" panose="02010609060101010101" charset="-122"/>
              </a:rPr>
              <a:t>“不要为自己积攒财宝在地上，地上有虫子咬，能锈坏，也有贼挖窟窿来偷；只要积财宝在天上，天上没有虫子咬，不能锈坏，也没有贼挖窟窿来偷；因为你们的财宝在哪里，你们的心也在那里。”</a:t>
            </a:r>
            <a:endParaRPr lang="en-CA" sz="2800" b="1" dirty="0">
              <a:solidFill>
                <a:srgbClr val="FF0000"/>
              </a:solidFill>
              <a:latin typeface="KaiTi" panose="02010609060101010101" charset="-122"/>
              <a:ea typeface="KaiTi" panose="02010609060101010101" charset="-122"/>
              <a:cs typeface="KaiTi" panose="02010609060101010101" charset="-122"/>
            </a:endParaRPr>
          </a:p>
          <a:p>
            <a:pPr marL="0" marR="0" indent="457200">
              <a:spcBef>
                <a:spcPts val="0"/>
              </a:spcBef>
              <a:spcAft>
                <a:spcPts val="0"/>
              </a:spcAft>
              <a:buNone/>
            </a:pPr>
            <a:r>
              <a:rPr lang="en-US" altLang="zh-CN" sz="2800" b="1" dirty="0">
                <a:solidFill>
                  <a:schemeClr val="tx1"/>
                </a:solidFill>
                <a:latin typeface="KaiTi" panose="02010609060101010101" charset="-122"/>
                <a:ea typeface="KaiTi" panose="02010609060101010101" charset="-122"/>
                <a:cs typeface="KaiTi" panose="02010609060101010101" charset="-122"/>
              </a:rPr>
              <a:t>  </a:t>
            </a:r>
            <a:endParaRPr lang="en-CA" sz="2800" b="1" dirty="0">
              <a:solidFill>
                <a:srgbClr val="FF0000"/>
              </a:solidFill>
              <a:latin typeface="KaiTi" panose="02010609060101010101" charset="-122"/>
              <a:ea typeface="KaiTi" panose="02010609060101010101" charset="-122"/>
              <a:cs typeface="KaiTi" panose="02010609060101010101" charset="-122"/>
            </a:endParaRPr>
          </a:p>
          <a:p>
            <a:pPr marL="0" indent="0">
              <a:buNone/>
            </a:pPr>
            <a:endParaRPr lang="zh-CN" altLang="en-US" b="1" dirty="0">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51</a:t>
            </a:fld>
            <a:endParaRPr lang="en-US" altLang="zh-CN" dirty="0">
              <a:solidFill>
                <a:srgbClr val="55554A"/>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a:solidFill>
                  <a:srgbClr val="FF0000"/>
                </a:solidFill>
                <a:effectLst/>
                <a:latin typeface="+mn-ea"/>
                <a:cs typeface="HanWang WeiBeiMedium-Gb5" panose="02000000000000000000" charset="-120"/>
                <a:sym typeface="+mn-ea"/>
              </a:rPr>
              <a:t>四、登山</a:t>
            </a:r>
            <a:r>
              <a:rPr lang="zh-CN" altLang="en-US" b="1" dirty="0">
                <a:solidFill>
                  <a:srgbClr val="FF0000"/>
                </a:solidFill>
                <a:effectLst/>
                <a:latin typeface="+mn-ea"/>
                <a:cs typeface="KaiTi" panose="02010609060101010101" charset="-122"/>
                <a:sym typeface="+mn-ea"/>
              </a:rPr>
              <a:t>宝训</a:t>
            </a:r>
            <a:r>
              <a:rPr lang="zh-CN" altLang="en-US" b="1" dirty="0">
                <a:solidFill>
                  <a:srgbClr val="FF0000"/>
                </a:solidFill>
                <a:effectLst/>
                <a:latin typeface="+mn-ea"/>
                <a:cs typeface="HanWang WeiBeiMedium-Gb5" panose="02000000000000000000" charset="-120"/>
                <a:sym typeface="+mn-ea"/>
              </a:rPr>
              <a:t>的重心：重塑三观</a:t>
            </a:r>
            <a:endParaRPr lang="zh-CN" altLang="en-US"/>
          </a:p>
        </p:txBody>
      </p:sp>
      <p:sp>
        <p:nvSpPr>
          <p:cNvPr id="3" name="内容占位符 2"/>
          <p:cNvSpPr>
            <a:spLocks noGrp="1"/>
          </p:cNvSpPr>
          <p:nvPr>
            <p:ph idx="1"/>
          </p:nvPr>
        </p:nvSpPr>
        <p:spPr>
          <a:xfrm>
            <a:off x="635" y="1109980"/>
            <a:ext cx="9142730" cy="4020820"/>
          </a:xfrm>
        </p:spPr>
        <p:txBody>
          <a:bodyPr/>
          <a:lstStyle/>
          <a:p>
            <a:pPr marL="0" indent="0">
              <a:buNone/>
            </a:pPr>
            <a:r>
              <a:rPr lang="en-US" altLang="zh-CN"/>
              <a:t>     </a:t>
            </a:r>
            <a:r>
              <a:rPr lang="zh-CN" altLang="en-US" sz="3200" b="1" dirty="0">
                <a:solidFill>
                  <a:schemeClr val="tx1"/>
                </a:solidFill>
                <a:latin typeface="DengXian" panose="02010600030101010101" charset="-122"/>
                <a:ea typeface="DengXian" panose="02010600030101010101" charset="-122"/>
                <a:cs typeface="DengXian" panose="02010600030101010101" charset="-122"/>
                <a:sym typeface="+mn-ea"/>
              </a:rPr>
              <a:t>太六</a:t>
            </a:r>
            <a:r>
              <a:rPr lang="en-US" sz="3200" b="1" dirty="0">
                <a:solidFill>
                  <a:schemeClr val="tx1"/>
                </a:solidFill>
                <a:latin typeface="DengXian" panose="02010600030101010101" charset="-122"/>
                <a:ea typeface="DengXian" panose="02010600030101010101" charset="-122"/>
                <a:cs typeface="DengXian" panose="02010600030101010101" charset="-122"/>
                <a:sym typeface="+mn-ea"/>
              </a:rPr>
              <a:t>25</a:t>
            </a:r>
            <a:r>
              <a:rPr lang="zh-CN" altLang="en-US" sz="3200" b="1" dirty="0">
                <a:solidFill>
                  <a:schemeClr val="tx1"/>
                </a:solidFill>
                <a:latin typeface="DengXian" panose="02010600030101010101" charset="-122"/>
                <a:ea typeface="DengXian" panose="02010600030101010101" charset="-122"/>
                <a:cs typeface="DengXian" panose="02010600030101010101" charset="-122"/>
                <a:sym typeface="+mn-ea"/>
              </a:rPr>
              <a:t>：</a:t>
            </a:r>
            <a:r>
              <a:rPr lang="zh-CN" altLang="en-US" sz="3200" b="1" dirty="0">
                <a:solidFill>
                  <a:srgbClr val="FF0000"/>
                </a:solidFill>
                <a:latin typeface="KaiTi" panose="02010609060101010101" charset="-122"/>
                <a:ea typeface="KaiTi" panose="02010609060101010101" charset="-122"/>
                <a:cs typeface="KaiTi" panose="02010609060101010101" charset="-122"/>
                <a:sym typeface="+mn-ea"/>
              </a:rPr>
              <a:t>“所以我告诉你们，不要为生命忧虑吃什么，喝什么，为身体忧虑穿什么。生命不胜于饮食吗？身体不胜于衣裳吗？”</a:t>
            </a:r>
            <a:r>
              <a:rPr lang="en-US" altLang="zh-CN" sz="3200" b="1"/>
              <a:t> </a:t>
            </a:r>
          </a:p>
          <a:p>
            <a:pPr marL="0" indent="457200">
              <a:buNone/>
            </a:pPr>
            <a:r>
              <a:rPr lang="en-US" altLang="zh-CN"/>
              <a:t>   </a:t>
            </a:r>
            <a:r>
              <a:rPr lang="zh-CN" altLang="en-US" sz="3200" b="1">
                <a:solidFill>
                  <a:schemeClr val="tx1"/>
                </a:solidFill>
                <a:latin typeface="DengXian" panose="02010600030101010101" charset="-122"/>
                <a:ea typeface="DengXian" panose="02010600030101010101" charset="-122"/>
                <a:cs typeface="DengXian" panose="02010600030101010101" charset="-122"/>
              </a:rPr>
              <a:t>太十三</a:t>
            </a:r>
            <a:r>
              <a:rPr lang="en-US" altLang="zh-CN" sz="3200" b="1">
                <a:solidFill>
                  <a:schemeClr val="tx1"/>
                </a:solidFill>
                <a:latin typeface="DengXian" panose="02010600030101010101" charset="-122"/>
                <a:ea typeface="DengXian" panose="02010600030101010101" charset="-122"/>
                <a:cs typeface="DengXian" panose="02010600030101010101" charset="-122"/>
              </a:rPr>
              <a:t>44-46</a:t>
            </a:r>
            <a:r>
              <a:rPr lang="zh-CN" altLang="en-US" sz="3200" b="1">
                <a:solidFill>
                  <a:srgbClr val="FF0000"/>
                </a:solidFill>
                <a:latin typeface="KaiTi" panose="02010609060101010101" charset="-122"/>
                <a:ea typeface="KaiTi" panose="02010609060101010101" charset="-122"/>
                <a:cs typeface="KaiTi" panose="02010609060101010101" charset="-122"/>
              </a:rPr>
              <a:t>：</a:t>
            </a:r>
            <a:r>
              <a:rPr lang="en-US" altLang="zh-CN" sz="3200" b="1">
                <a:solidFill>
                  <a:srgbClr val="FF0000"/>
                </a:solidFill>
                <a:latin typeface="KaiTi" panose="02010609060101010101" charset="-122"/>
                <a:ea typeface="KaiTi" panose="02010609060101010101" charset="-122"/>
                <a:cs typeface="KaiTi" panose="02010609060101010101" charset="-122"/>
              </a:rPr>
              <a:t>“</a:t>
            </a:r>
            <a:r>
              <a:rPr lang="zh-CN" altLang="en-US" sz="3200" b="1">
                <a:solidFill>
                  <a:srgbClr val="FF0000"/>
                </a:solidFill>
                <a:latin typeface="KaiTi" panose="02010609060101010101" charset="-122"/>
                <a:ea typeface="KaiTi" panose="02010609060101010101" charset="-122"/>
                <a:cs typeface="KaiTi" panose="02010609060101010101" charset="-122"/>
              </a:rPr>
              <a:t>天国好像宝贝藏在地里，人遇见了就把它藏起来，欢欢喜喜地去变卖一切所有的，买这块地。天国又好像买卖人寻找好珠子，遇见一颗重价的珠子，就去变卖他一切所有的，买了这颗珠子。</a:t>
            </a:r>
            <a:r>
              <a:rPr lang="en-US" altLang="zh-CN" sz="3200" b="1">
                <a:solidFill>
                  <a:srgbClr val="FF0000"/>
                </a:solidFill>
                <a:latin typeface="KaiTi" panose="02010609060101010101" charset="-122"/>
                <a:ea typeface="KaiTi" panose="02010609060101010101" charset="-122"/>
                <a:cs typeface="KaiTi" panose="02010609060101010101" charset="-122"/>
              </a:rPr>
              <a:t>”</a:t>
            </a: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52</a:t>
            </a:fld>
            <a:endParaRPr lang="en-US" altLang="zh-CN">
              <a:solidFill>
                <a:srgbClr val="55554A"/>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01000" cy="970360"/>
          </a:xfrm>
        </p:spPr>
        <p:txBody>
          <a:bodyPr>
            <a:noAutofit/>
          </a:bodyPr>
          <a:lstStyle/>
          <a:p>
            <a:r>
              <a:rPr lang="zh-CN" altLang="en-US" sz="4000" b="1" dirty="0">
                <a:solidFill>
                  <a:srgbClr val="FF0000"/>
                </a:solidFill>
                <a:effectLst/>
                <a:latin typeface="+mn-ea"/>
                <a:cs typeface="HanWang WeiBeiMedium-Gb5" panose="02000000000000000000" charset="-120"/>
              </a:rPr>
              <a:t>四、登山</a:t>
            </a:r>
            <a:r>
              <a:rPr lang="zh-CN" altLang="en-US" sz="4000" b="1" dirty="0">
                <a:solidFill>
                  <a:srgbClr val="FF0000"/>
                </a:solidFill>
                <a:effectLst/>
                <a:latin typeface="+mn-ea"/>
                <a:cs typeface="KaiTi" panose="02010609060101010101" charset="-122"/>
              </a:rPr>
              <a:t>宝训</a:t>
            </a:r>
            <a:r>
              <a:rPr lang="zh-CN" altLang="en-US" sz="4000" b="1" dirty="0">
                <a:solidFill>
                  <a:srgbClr val="FF0000"/>
                </a:solidFill>
                <a:effectLst/>
                <a:latin typeface="+mn-ea"/>
                <a:cs typeface="HanWang WeiBeiMedium-Gb5" panose="02000000000000000000" charset="-120"/>
              </a:rPr>
              <a:t>的重心：重塑三观</a:t>
            </a:r>
            <a:endParaRPr lang="zh-CN" altLang="en-US" sz="36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63500" marR="0" indent="-63500">
              <a:spcBef>
                <a:spcPts val="600"/>
              </a:spcBef>
              <a:spcAft>
                <a:spcPts val="600"/>
              </a:spcAft>
              <a:buNone/>
            </a:pPr>
            <a:r>
              <a:rPr lang="en-US" sz="2800" b="1" dirty="0">
                <a:solidFill>
                  <a:srgbClr val="0000FF"/>
                </a:solidFill>
                <a:latin typeface="DengXian" panose="02010600030101010101" charset="-122"/>
                <a:ea typeface="Times New Roman" panose="02020603050405020304"/>
                <a:cs typeface="DengXian" panose="02010600030101010101" charset="-122"/>
              </a:rPr>
              <a:t>2</a:t>
            </a:r>
            <a:r>
              <a:rPr lang="zh-CN" altLang="en-US" sz="2800" b="1" dirty="0">
                <a:solidFill>
                  <a:srgbClr val="0000FF"/>
                </a:solidFill>
                <a:latin typeface="Times New Roman" panose="02020603050405020304"/>
                <a:ea typeface="DengXian" panose="02010600030101010101" charset="-122"/>
                <a:cs typeface="DengXian" panose="02010600030101010101" charset="-122"/>
              </a:rPr>
              <a:t>、重塑人生观：一心事奉神，先求神的国和祂的义。</a:t>
            </a:r>
            <a:endParaRPr lang="en-CA" sz="2800" dirty="0">
              <a:latin typeface="Times New Roman" panose="02020603050405020304"/>
              <a:ea typeface="Times New Roman" panose="02020603050405020304"/>
            </a:endParaRPr>
          </a:p>
          <a:p>
            <a:pPr marL="0" marR="0" indent="0">
              <a:spcBef>
                <a:spcPts val="600"/>
              </a:spcBef>
              <a:spcAft>
                <a:spcPts val="600"/>
              </a:spcAft>
              <a:buNone/>
            </a:pPr>
            <a:r>
              <a:rPr lang="zh-CN" altLang="en-US" sz="2800" b="1" dirty="0">
                <a:solidFill>
                  <a:schemeClr val="tx1"/>
                </a:solidFill>
                <a:latin typeface="DengXian" panose="02010600030101010101" charset="-122"/>
                <a:ea typeface="DengXian" panose="02010600030101010101" charset="-122"/>
                <a:cs typeface="FangSong" panose="02010609060101010101" charset="-122"/>
              </a:rPr>
              <a:t>太六</a:t>
            </a:r>
            <a:r>
              <a:rPr lang="en-US" sz="2800" b="1" dirty="0">
                <a:solidFill>
                  <a:schemeClr val="tx1"/>
                </a:solidFill>
                <a:latin typeface="DengXian" panose="02010600030101010101" charset="-122"/>
                <a:ea typeface="DengXian" panose="02010600030101010101" charset="-122"/>
                <a:cs typeface="FangSong" panose="02010609060101010101" charset="-122"/>
              </a:rPr>
              <a:t>24</a:t>
            </a:r>
            <a:r>
              <a:rPr lang="zh-CN" altLang="en-US" sz="2800" b="1" dirty="0">
                <a:solidFill>
                  <a:schemeClr val="tx1"/>
                </a:solidFill>
                <a:latin typeface="DengXian" panose="02010600030101010101" charset="-122"/>
                <a:ea typeface="DengXian" panose="02010600030101010101" charset="-122"/>
                <a:cs typeface="FangSong" panose="02010609060101010101" charset="-122"/>
              </a:rPr>
              <a:t>：</a:t>
            </a:r>
            <a:r>
              <a:rPr lang="zh-CN" altLang="en-US" sz="2800" b="1" dirty="0">
                <a:solidFill>
                  <a:srgbClr val="FF0000"/>
                </a:solidFill>
                <a:latin typeface="Times New Roman" panose="02020603050405020304"/>
                <a:ea typeface="FangSong" panose="02010609060101010101" charset="-122"/>
                <a:cs typeface="FangSong" panose="02010609060101010101" charset="-122"/>
              </a:rPr>
              <a:t>“一个人不能事奉两个主；不是恶这个爱那个，就是重这个轻那个。你们不能又事奉神，又事奉玛门。”</a:t>
            </a:r>
            <a:endParaRPr lang="en-CA" sz="2800" dirty="0">
              <a:solidFill>
                <a:srgbClr val="FF0000"/>
              </a:solidFill>
              <a:latin typeface="Times New Roman" panose="02020603050405020304"/>
              <a:ea typeface="Times New Roman" panose="02020603050405020304"/>
            </a:endParaRPr>
          </a:p>
          <a:p>
            <a:pPr marL="0" marR="0" indent="0">
              <a:spcBef>
                <a:spcPts val="600"/>
              </a:spcBef>
              <a:spcAft>
                <a:spcPts val="600"/>
              </a:spcAft>
              <a:buNone/>
            </a:pPr>
            <a:r>
              <a:rPr lang="zh-CN" altLang="en-US" sz="2800" b="1" dirty="0">
                <a:solidFill>
                  <a:schemeClr val="tx1"/>
                </a:solidFill>
                <a:latin typeface="DengXian" panose="02010600030101010101" charset="-122"/>
                <a:ea typeface="DengXian" panose="02010600030101010101" charset="-122"/>
                <a:cs typeface="FangSong" panose="02010609060101010101" charset="-122"/>
              </a:rPr>
              <a:t>太六</a:t>
            </a:r>
            <a:r>
              <a:rPr lang="en-US" sz="2800" b="1" dirty="0">
                <a:solidFill>
                  <a:schemeClr val="tx1"/>
                </a:solidFill>
                <a:latin typeface="DengXian" panose="02010600030101010101" charset="-122"/>
                <a:ea typeface="DengXian" panose="02010600030101010101" charset="-122"/>
                <a:cs typeface="FangSong" panose="02010609060101010101" charset="-122"/>
              </a:rPr>
              <a:t>31-33</a:t>
            </a:r>
            <a:r>
              <a:rPr lang="zh-CN" altLang="en-US" sz="2800" b="1" dirty="0">
                <a:solidFill>
                  <a:schemeClr val="tx1"/>
                </a:solidFill>
                <a:latin typeface="DengXian" panose="02010600030101010101" charset="-122"/>
                <a:ea typeface="DengXian" panose="02010600030101010101" charset="-122"/>
                <a:cs typeface="FangSong" panose="02010609060101010101" charset="-122"/>
              </a:rPr>
              <a:t>：</a:t>
            </a:r>
            <a:r>
              <a:rPr lang="zh-CN" altLang="en-US" sz="2800" b="1" dirty="0">
                <a:solidFill>
                  <a:srgbClr val="FF0000"/>
                </a:solidFill>
                <a:latin typeface="Times New Roman" panose="02020603050405020304"/>
                <a:ea typeface="FangSong" panose="02010609060101010101" charset="-122"/>
                <a:cs typeface="FangSong" panose="02010609060101010101" charset="-122"/>
              </a:rPr>
              <a:t>“所以，不要忧虑，说：吃什么？喝什么？穿什么？这都是外邦人所求的。你们需用的这一切东西，你们的天父是知道的。你们要先求神的国和祂的义，这些东西都要加给你们了。”</a:t>
            </a:r>
            <a:endParaRPr lang="en-CA" sz="2800" dirty="0">
              <a:solidFill>
                <a:srgbClr val="FF0000"/>
              </a:solidFill>
              <a:latin typeface="Times New Roman" panose="02020603050405020304"/>
              <a:ea typeface="Times New Roman" panose="02020603050405020304"/>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53</a:t>
            </a:fld>
            <a:endParaRPr lang="en-US" altLang="zh-CN" dirty="0">
              <a:solidFill>
                <a:srgbClr val="55554A"/>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001000" cy="970360"/>
          </a:xfrm>
        </p:spPr>
        <p:txBody>
          <a:bodyPr>
            <a:noAutofit/>
          </a:bodyPr>
          <a:lstStyle/>
          <a:p>
            <a:r>
              <a:rPr lang="zh-CN" altLang="en-US" sz="4000" b="1" dirty="0">
                <a:solidFill>
                  <a:srgbClr val="FF0000"/>
                </a:solidFill>
                <a:effectLst/>
                <a:latin typeface="+mn-ea"/>
                <a:cs typeface="HanWang WeiBeiMedium-Gb5" panose="02000000000000000000" charset="-120"/>
              </a:rPr>
              <a:t>四、登山</a:t>
            </a:r>
            <a:r>
              <a:rPr lang="zh-CN" altLang="en-US" sz="4000" b="1" dirty="0">
                <a:solidFill>
                  <a:srgbClr val="FF0000"/>
                </a:solidFill>
                <a:effectLst/>
                <a:latin typeface="+mn-ea"/>
                <a:cs typeface="KaiTi" panose="02010609060101010101" charset="-122"/>
              </a:rPr>
              <a:t>宝训</a:t>
            </a:r>
            <a:r>
              <a:rPr lang="zh-CN" altLang="en-US" sz="4000" b="1" dirty="0">
                <a:solidFill>
                  <a:srgbClr val="FF0000"/>
                </a:solidFill>
                <a:effectLst/>
                <a:latin typeface="+mn-ea"/>
                <a:cs typeface="HanWang WeiBeiMedium-Gb5" panose="02000000000000000000" charset="-120"/>
              </a:rPr>
              <a:t>的重心：重塑三观</a:t>
            </a:r>
            <a:endParaRPr lang="zh-CN" altLang="en-US" sz="3600" dirty="0">
              <a:solidFill>
                <a:srgbClr val="FF0000"/>
              </a:solidFill>
              <a:latin typeface="+mn-ea"/>
            </a:endParaRPr>
          </a:p>
        </p:txBody>
      </p:sp>
      <p:sp>
        <p:nvSpPr>
          <p:cNvPr id="3" name="内容占位符 2"/>
          <p:cNvSpPr>
            <a:spLocks noGrp="1"/>
          </p:cNvSpPr>
          <p:nvPr>
            <p:ph idx="1"/>
          </p:nvPr>
        </p:nvSpPr>
        <p:spPr>
          <a:xfrm>
            <a:off x="1" y="1047750"/>
            <a:ext cx="9131300" cy="4191000"/>
          </a:xfrm>
        </p:spPr>
        <p:txBody>
          <a:bodyPr/>
          <a:lstStyle/>
          <a:p>
            <a:pPr marL="0" marR="0" indent="0">
              <a:spcBef>
                <a:spcPts val="600"/>
              </a:spcBef>
              <a:spcAft>
                <a:spcPts val="600"/>
              </a:spcAft>
              <a:buNone/>
            </a:pPr>
            <a:r>
              <a:rPr lang="en-US" sz="3200" b="1" dirty="0">
                <a:solidFill>
                  <a:srgbClr val="0000FF"/>
                </a:solidFill>
                <a:latin typeface="DengXian" panose="02010600030101010101" charset="-122"/>
                <a:ea typeface="Times New Roman" panose="02020603050405020304"/>
                <a:cs typeface="DengXian" panose="02010600030101010101" charset="-122"/>
              </a:rPr>
              <a:t>          3</a:t>
            </a:r>
            <a:r>
              <a:rPr lang="zh-CN" altLang="en-US" sz="3200" b="1" dirty="0">
                <a:solidFill>
                  <a:srgbClr val="0000FF"/>
                </a:solidFill>
                <a:latin typeface="Times New Roman" panose="02020603050405020304"/>
                <a:ea typeface="DengXian" panose="02010600030101010101" charset="-122"/>
                <a:cs typeface="DengXian" panose="02010600030101010101" charset="-122"/>
              </a:rPr>
              <a:t>、重塑世界观：用天国降临的世界观取代世俗的世界观</a:t>
            </a:r>
            <a:r>
              <a:rPr lang="en-US" altLang="zh-CN" sz="3200" b="1" dirty="0">
                <a:solidFill>
                  <a:srgbClr val="0000FF"/>
                </a:solidFill>
                <a:latin typeface="Times New Roman" panose="02020603050405020304"/>
                <a:ea typeface="DengXian" panose="02010600030101010101" charset="-122"/>
                <a:cs typeface="DengXian" panose="02010600030101010101" charset="-122"/>
              </a:rPr>
              <a:t>——</a:t>
            </a:r>
            <a:r>
              <a:rPr lang="zh-CN" altLang="en-US" sz="3200" b="1" dirty="0">
                <a:solidFill>
                  <a:srgbClr val="0000FF"/>
                </a:solidFill>
                <a:latin typeface="Times New Roman" panose="02020603050405020304"/>
                <a:ea typeface="DengXian" panose="02010600030101010101" charset="-122"/>
                <a:cs typeface="DengXian" panose="02010600030101010101" charset="-122"/>
              </a:rPr>
              <a:t>三层天的世界观、双焦点末世论，和圣经七幕剧取代无神论、泛神论、多神论及自然神论。</a:t>
            </a:r>
            <a:endParaRPr lang="en-CA" sz="3200" dirty="0">
              <a:latin typeface="Times New Roman" panose="02020603050405020304"/>
              <a:ea typeface="Times New Roman" panose="02020603050405020304"/>
            </a:endParaRPr>
          </a:p>
          <a:p>
            <a:pPr marL="0" marR="0" indent="0">
              <a:spcBef>
                <a:spcPts val="600"/>
              </a:spcBef>
              <a:spcAft>
                <a:spcPts val="600"/>
              </a:spcAft>
              <a:buNone/>
            </a:pPr>
            <a:r>
              <a:rPr lang="en-US" altLang="zh-CN" sz="3200" b="1" dirty="0">
                <a:solidFill>
                  <a:schemeClr val="tx1"/>
                </a:solidFill>
                <a:latin typeface="DengXian" panose="02010600030101010101" charset="-122"/>
                <a:ea typeface="DengXian" panose="02010600030101010101" charset="-122"/>
                <a:cs typeface="DengXian" panose="02010600030101010101" charset="-122"/>
              </a:rPr>
              <a:t>        </a:t>
            </a:r>
            <a:r>
              <a:rPr lang="zh-CN" altLang="en-US" sz="3200" b="1" dirty="0">
                <a:solidFill>
                  <a:schemeClr val="tx1"/>
                </a:solidFill>
                <a:latin typeface="DengXian" panose="02010600030101010101" charset="-122"/>
                <a:ea typeface="DengXian" panose="02010600030101010101" charset="-122"/>
                <a:cs typeface="DengXian" panose="02010600030101010101" charset="-122"/>
              </a:rPr>
              <a:t>太六</a:t>
            </a:r>
            <a:r>
              <a:rPr lang="en-US" sz="3200" b="1" dirty="0">
                <a:solidFill>
                  <a:schemeClr val="tx1"/>
                </a:solidFill>
                <a:latin typeface="DengXian" panose="02010600030101010101" charset="-122"/>
                <a:ea typeface="DengXian" panose="02010600030101010101" charset="-122"/>
                <a:cs typeface="DengXian" panose="02010600030101010101" charset="-122"/>
              </a:rPr>
              <a:t>9-10</a:t>
            </a:r>
            <a:r>
              <a:rPr lang="zh-CN" altLang="en-US" sz="3200" b="1" dirty="0">
                <a:solidFill>
                  <a:schemeClr val="tx1"/>
                </a:solidFill>
                <a:latin typeface="DengXian" panose="02010600030101010101" charset="-122"/>
                <a:ea typeface="DengXian" panose="02010600030101010101" charset="-122"/>
                <a:cs typeface="DengXian" panose="02010600030101010101" charset="-122"/>
              </a:rPr>
              <a:t>（主祷文）：</a:t>
            </a:r>
            <a:r>
              <a:rPr lang="zh-CN" altLang="en-US" sz="3200" b="1" dirty="0">
                <a:solidFill>
                  <a:srgbClr val="FF0000"/>
                </a:solidFill>
                <a:latin typeface="KaiTi" panose="02010609060101010101" charset="-122"/>
                <a:ea typeface="KaiTi" panose="02010609060101010101" charset="-122"/>
                <a:cs typeface="KaiTi" panose="02010609060101010101" charset="-122"/>
              </a:rPr>
              <a:t>“所以，你们祷告要这样说：‘我们在天上的父，愿人都尊你的名为圣。愿你的国降临；愿你的旨意行在地上，如同行在天上。’”</a:t>
            </a:r>
            <a:endParaRPr lang="en-CA" sz="3200" dirty="0">
              <a:solidFill>
                <a:srgbClr val="FF0000"/>
              </a:solidFill>
              <a:latin typeface="KaiTi" panose="02010609060101010101" charset="-122"/>
              <a:ea typeface="KaiTi" panose="02010609060101010101" charset="-122"/>
              <a:cs typeface="KaiTi" panose="02010609060101010101" charset="-122"/>
            </a:endParaRPr>
          </a:p>
          <a:p>
            <a:pPr marL="0" indent="0">
              <a:buNone/>
            </a:pPr>
            <a:endParaRPr lang="zh-CN" altLang="en-US" dirty="0">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54</a:t>
            </a:fld>
            <a:endParaRPr lang="en-US" altLang="zh-CN" dirty="0">
              <a:solidFill>
                <a:srgbClr val="55554A"/>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此外，从人类普遍堕落的状况来看，登山宝训显然缺乏可行性。</a:t>
            </a:r>
            <a:endParaRPr lang="en-CA" sz="3200" b="1" dirty="0">
              <a:solidFill>
                <a:schemeClr val="tx1"/>
              </a:solidFill>
              <a:latin typeface="DengXian" panose="02010600030101010101" charset="-122"/>
              <a:ea typeface="DengXian" panose="02010600030101010101" charset="-122"/>
            </a:endParaRPr>
          </a:p>
          <a:p>
            <a:pPr marL="0" marR="0" indent="800100">
              <a:lnSpc>
                <a:spcPct val="115000"/>
              </a:lnSpc>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事实上，在人类历史上，没有人可以凭借自身的力量来实践登山宝训。</a:t>
            </a:r>
            <a:endParaRPr lang="en-CA" sz="3200" b="1" dirty="0">
              <a:solidFill>
                <a:schemeClr val="tx1"/>
              </a:solidFill>
              <a:latin typeface="DengXian" panose="02010600030101010101" charset="-122"/>
              <a:ea typeface="DengXian" panose="02010600030101010101" charset="-122"/>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600"/>
              </a:spcBef>
              <a:spcAft>
                <a:spcPts val="600"/>
              </a:spcAft>
              <a:buNone/>
            </a:pPr>
            <a:r>
              <a:rPr lang="zh-CN" altLang="en-US" sz="3600" b="1" kern="100" dirty="0">
                <a:solidFill>
                  <a:schemeClr val="tx1"/>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3200" b="1" kern="100" dirty="0">
                <a:solidFill>
                  <a:schemeClr val="tx1"/>
                </a:solidFill>
                <a:latin typeface="DengXian" panose="02010600030101010101" charset="-122"/>
                <a:ea typeface="DengXian" panose="02010600030101010101" charset="-122"/>
                <a:cs typeface="SimSun" panose="02010600030101010101" pitchFamily="2" charset="-122"/>
              </a:rPr>
              <a:t>   </a:t>
            </a:r>
            <a:r>
              <a:rPr lang="en-US" altLang="zh-CN" sz="3200" b="1" kern="100" dirty="0">
                <a:solidFill>
                  <a:srgbClr val="FF0000"/>
                </a:solidFill>
                <a:latin typeface="DengXian" panose="02010600030101010101" charset="-122"/>
                <a:ea typeface="DengXian" panose="02010600030101010101" charset="-122"/>
                <a:cs typeface="SimSun" panose="02010600030101010101" pitchFamily="2" charset="-122"/>
              </a:rPr>
              <a:t> </a:t>
            </a:r>
            <a:r>
              <a:rPr lang="zh-CN" altLang="en-US" sz="3200" b="1" kern="100" dirty="0">
                <a:solidFill>
                  <a:srgbClr val="FF0000"/>
                </a:solidFill>
                <a:latin typeface="DengXian" panose="02010600030101010101" charset="-122"/>
                <a:ea typeface="DengXian" panose="02010600030101010101" charset="-122"/>
                <a:cs typeface="SimSun" panose="02010600030101010101" pitchFamily="2" charset="-122"/>
              </a:rPr>
              <a:t>（二）登山宝训不是单对犹太人说的。</a:t>
            </a:r>
            <a:endParaRPr lang="en-CA" sz="32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SimSun" panose="02010600030101010101" pitchFamily="2" charset="-122"/>
              </a:rPr>
              <a:t>自宗教改革以来，新教主流中就有人提出，登山宝训是针对犹太人说的。他们说：马太福音是一本针对犹太人的福音书，所以其中耶稣的教训都是针对犹太人说的。</a:t>
            </a:r>
            <a:endParaRPr lang="en-CA" sz="3200" b="1" dirty="0">
              <a:solidFill>
                <a:schemeClr val="tx1"/>
              </a:solidFill>
              <a:latin typeface="DengXian" panose="02010600030101010101" charset="-122"/>
              <a:ea typeface="DengXian" panose="02010600030101010101" charset="-122"/>
            </a:endParaRPr>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spcBef>
                <a:spcPts val="600"/>
              </a:spcBef>
              <a:spcAft>
                <a:spcPts val="60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关键在于</a:t>
            </a:r>
            <a:r>
              <a:rPr lang="zh-CN" altLang="en-US" sz="3000" b="1" kern="100" dirty="0">
                <a:solidFill>
                  <a:srgbClr val="FF0000"/>
                </a:solidFill>
                <a:latin typeface="DengXian" panose="02010600030101010101" charset="-122"/>
                <a:ea typeface="DengXian" panose="02010600030101010101" charset="-122"/>
                <a:cs typeface="SimSun" panose="02010600030101010101" pitchFamily="2" charset="-122"/>
              </a:rPr>
              <a:t>“门徒”</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二字，到底是指着谁说的</a:t>
            </a: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30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是专指着犹太人呢</a:t>
            </a: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还是指着历世历代的基督徒</a:t>
            </a: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30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不错，最初的门徒都是犹太人。但后来主复活后，称列国信主的人也是门徒（徒十一</a:t>
            </a:r>
            <a:r>
              <a:rPr lang="en-US" altLang="zh-CN" sz="3000" b="1" kern="100" dirty="0">
                <a:solidFill>
                  <a:schemeClr val="tx1"/>
                </a:solidFill>
                <a:latin typeface="DengXian" panose="02010600030101010101" charset="-122"/>
                <a:ea typeface="DengXian" panose="02010600030101010101" charset="-122"/>
                <a:cs typeface="SimSun" panose="02010600030101010101" pitchFamily="2" charset="-122"/>
              </a:rPr>
              <a:t>26</a:t>
            </a: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a:t>
            </a:r>
            <a:endParaRPr lang="en-CA" sz="3000" b="1" dirty="0">
              <a:solidFill>
                <a:schemeClr val="tx1"/>
              </a:solidFill>
              <a:latin typeface="DengXian" panose="02010600030101010101" charset="-122"/>
              <a:ea typeface="DengXian" panose="02010600030101010101" charset="-122"/>
            </a:endParaRPr>
          </a:p>
          <a:p>
            <a:pPr marL="0" marR="0" indent="800100">
              <a:spcBef>
                <a:spcPts val="600"/>
              </a:spcBef>
              <a:spcAft>
                <a:spcPts val="600"/>
              </a:spcAft>
              <a:buNone/>
            </a:pPr>
            <a:r>
              <a:rPr lang="zh-CN" altLang="en-US" sz="3000" b="1" kern="100" dirty="0">
                <a:solidFill>
                  <a:schemeClr val="tx1"/>
                </a:solidFill>
                <a:latin typeface="DengXian" panose="02010600030101010101" charset="-122"/>
                <a:ea typeface="DengXian" panose="02010600030101010101" charset="-122"/>
                <a:cs typeface="SimSun" panose="02010600030101010101" pitchFamily="2" charset="-122"/>
              </a:rPr>
              <a:t>所以门徒是指历世历代的基督徒。不是只有犹太人可以作门徒，凡是听信福音而受洗归于父子圣灵的人，都是门徒。</a:t>
            </a:r>
            <a:endParaRPr lang="en-CA" sz="3000" b="1" dirty="0">
              <a:solidFill>
                <a:schemeClr val="tx1"/>
              </a:solidFill>
              <a:latin typeface="DengXian" panose="02010600030101010101" charset="-122"/>
              <a:ea typeface="DengXian" panose="02010600030101010101" charset="-122"/>
            </a:endParaRPr>
          </a:p>
          <a:p>
            <a:pPr marL="0" marR="0" indent="0">
              <a:lnSpc>
                <a:spcPct val="115000"/>
              </a:lnSpc>
              <a:spcBef>
                <a:spcPts val="600"/>
              </a:spcBef>
              <a:spcAft>
                <a:spcPts val="600"/>
              </a:spcAft>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登山</a:t>
            </a:r>
            <a:r>
              <a:rPr lang="zh-CN" altLang="en-US" b="1" kern="100" dirty="0">
                <a:solidFill>
                  <a:srgbClr val="FF0000"/>
                </a:solidFill>
                <a:effectLst/>
                <a:latin typeface="+mn-ea"/>
                <a:cs typeface="KaiTi" panose="02010609060101010101" charset="-122"/>
              </a:rPr>
              <a:t>宝训</a:t>
            </a:r>
            <a:r>
              <a:rPr lang="zh-CN" altLang="en-US" b="1" kern="100" dirty="0">
                <a:solidFill>
                  <a:srgbClr val="FF0000"/>
                </a:solidFill>
                <a:effectLst/>
                <a:latin typeface="+mn-ea"/>
                <a:cs typeface="HanWang WeiBeiMedium-Gb5" panose="02000000000000000000" charset="-120"/>
              </a:rPr>
              <a:t>的</a:t>
            </a:r>
            <a:r>
              <a:rPr lang="zh-CN" altLang="en-US" b="1" kern="100" dirty="0">
                <a:solidFill>
                  <a:srgbClr val="FF0000"/>
                </a:solidFill>
                <a:effectLst/>
                <a:latin typeface="+mn-ea"/>
                <a:cs typeface="KaiTi" panose="02010609060101010101" charset="-122"/>
              </a:rPr>
              <a:t>对</a:t>
            </a:r>
            <a:r>
              <a:rPr lang="zh-CN" altLang="en-US" b="1" kern="100" dirty="0">
                <a:solidFill>
                  <a:srgbClr val="FF0000"/>
                </a:solidFill>
                <a:effectLst/>
                <a:latin typeface="+mn-ea"/>
                <a:cs typeface="HanWang WeiBeiMedium-Gb5" panose="02000000000000000000" charset="-120"/>
              </a:rPr>
              <a:t>象</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15000"/>
              </a:lnSpc>
              <a:spcBef>
                <a:spcPts val="600"/>
              </a:spcBef>
              <a:spcAft>
                <a:spcPts val="600"/>
              </a:spcAft>
              <a:buNone/>
            </a:pPr>
            <a:r>
              <a:rPr lang="en-US" altLang="zh-CN" sz="3600" b="1" kern="100" dirty="0">
                <a:solidFill>
                  <a:schemeClr val="tx1"/>
                </a:solidFill>
                <a:latin typeface="Times New Roman" panose="02020603050405020304"/>
                <a:ea typeface="SimSun" panose="02010600030101010101" pitchFamily="2" charset="-122"/>
                <a:cs typeface="SimSun" panose="02010600030101010101" pitchFamily="2" charset="-122"/>
              </a:rPr>
              <a:t>        </a:t>
            </a:r>
            <a:r>
              <a:rPr lang="en-US" altLang="zh-CN" sz="3600" b="1" kern="100" dirty="0">
                <a:solidFill>
                  <a:schemeClr val="tx1"/>
                </a:solidFill>
                <a:latin typeface="DengXian" panose="02010600030101010101" charset="-122"/>
                <a:ea typeface="DengXian" panose="02010600030101010101" charset="-122"/>
                <a:cs typeface="DengXian" panose="02010600030101010101" charset="-122"/>
              </a:rPr>
              <a:t> </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太二十八</a:t>
            </a:r>
            <a:r>
              <a:rPr lang="en-US" sz="3600" b="1" kern="100" dirty="0">
                <a:solidFill>
                  <a:schemeClr val="tx1"/>
                </a:solidFill>
                <a:latin typeface="DengXian" panose="02010600030101010101" charset="-122"/>
                <a:ea typeface="DengXian" panose="02010600030101010101" charset="-122"/>
                <a:cs typeface="DengXian" panose="02010600030101010101" charset="-122"/>
              </a:rPr>
              <a:t>19-20</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明确地说：</a:t>
            </a:r>
            <a:endParaRPr lang="en-US" altLang="zh-CN" sz="3600" b="1" kern="100" dirty="0">
              <a:solidFill>
                <a:schemeClr val="tx1"/>
              </a:solidFill>
              <a:latin typeface="Times New Roman" panose="02020603050405020304"/>
              <a:ea typeface="SimSun" panose="02010600030101010101" pitchFamily="2" charset="-122"/>
              <a:cs typeface="SimSun" panose="02010600030101010101" pitchFamily="2" charset="-122"/>
            </a:endParaRPr>
          </a:p>
          <a:p>
            <a:pPr marL="0" marR="0" indent="457200">
              <a:lnSpc>
                <a:spcPct val="115000"/>
              </a:lnSpc>
              <a:spcBef>
                <a:spcPts val="600"/>
              </a:spcBef>
              <a:spcAft>
                <a:spcPts val="600"/>
              </a:spcAft>
              <a:buNone/>
            </a:pPr>
            <a:r>
              <a:rPr lang="en-US" altLang="zh-CN" sz="3600" b="1" kern="100" dirty="0">
                <a:solidFill>
                  <a:srgbClr val="FF0000"/>
                </a:solidFill>
                <a:latin typeface="Times New Roman" panose="02020603050405020304"/>
                <a:ea typeface="FangSong" panose="02010609060101010101" charset="-122"/>
                <a:cs typeface="FangSong" panose="02010609060101010101" charset="-122"/>
              </a:rPr>
              <a:t>   </a:t>
            </a:r>
            <a:r>
              <a:rPr lang="zh-CN" altLang="en-US" sz="3600" b="1" kern="100" dirty="0">
                <a:solidFill>
                  <a:srgbClr val="FF0000"/>
                </a:solidFill>
                <a:latin typeface="KaiTi" panose="02010609060101010101" charset="-122"/>
                <a:ea typeface="KaiTi" panose="02010609060101010101" charset="-122"/>
                <a:cs typeface="KaiTi" panose="02010609060101010101" charset="-122"/>
              </a:rPr>
              <a:t>“所以，你们要去使万民作我的门徒，奉父子圣灵的名，给他们施洗。凡我所吩咐你们的，都教训他们遵守，我就常与你们同在，直到世界的末了。”  </a:t>
            </a:r>
            <a:r>
              <a:rPr lang="zh-CN" altLang="en-US" sz="3600" b="1" kern="100" dirty="0">
                <a:solidFill>
                  <a:srgbClr val="FF0000"/>
                </a:solidFill>
                <a:latin typeface="Times New Roman" panose="02020603050405020304"/>
                <a:ea typeface="FangSong" panose="02010609060101010101" charset="-122"/>
                <a:cs typeface="FangSong" panose="02010609060101010101" charset="-122"/>
              </a:rPr>
              <a:t> </a:t>
            </a:r>
            <a:endParaRPr lang="en-CA" sz="3600" b="1" dirty="0">
              <a:solidFill>
                <a:srgbClr val="FF0000"/>
              </a:solidFill>
              <a:latin typeface="Times New Roman" panose="02020603050405020304"/>
              <a:ea typeface="Times New Roman" panose="02020603050405020304"/>
            </a:endParaRPr>
          </a:p>
          <a:p>
            <a:pPr marL="0" marR="0" indent="0">
              <a:lnSpc>
                <a:spcPct val="115000"/>
              </a:lnSpc>
              <a:spcBef>
                <a:spcPts val="600"/>
              </a:spcBef>
              <a:spcAft>
                <a:spcPts val="600"/>
              </a:spcAft>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0</TotalTime>
  <Words>4831</Words>
  <Application>Microsoft Office PowerPoint</Application>
  <PresentationFormat>On-screen Show (16:9)</PresentationFormat>
  <Paragraphs>267</Paragraphs>
  <Slides>54</Slides>
  <Notes>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TS101790490[1]</vt:lpstr>
      <vt:lpstr>PowerPoint Presentation</vt:lpstr>
      <vt:lpstr>PowerPoint Presentation</vt:lpstr>
      <vt:lpstr>PowerPoint Presentation</vt:lpstr>
      <vt:lpstr>一、登山宝训的对象</vt:lpstr>
      <vt:lpstr>一、登山宝训的对象</vt:lpstr>
      <vt:lpstr>一、登山宝训的对象</vt:lpstr>
      <vt:lpstr>一、登山宝训的对象</vt:lpstr>
      <vt:lpstr>一、登山宝训的对象</vt:lpstr>
      <vt:lpstr>一、登山宝训的对象</vt:lpstr>
      <vt:lpstr>一、登山宝训的对象</vt:lpstr>
      <vt:lpstr>一、登山宝训的对象</vt:lpstr>
      <vt:lpstr>一、登山宝训的对象</vt:lpstr>
      <vt:lpstr>二、几种误解登山宝训的神学立场</vt:lpstr>
      <vt:lpstr>二、几种误解登山宝训的神学立场</vt:lpstr>
      <vt:lpstr>二、几种误解登山宝训的神学立场</vt:lpstr>
      <vt:lpstr>二、几种误解登山宝训的神学立场</vt:lpstr>
      <vt:lpstr>二、几种误解登山宝训的神学立场</vt:lpstr>
      <vt:lpstr>二、几种误解登山宝训的神学立场</vt:lpstr>
      <vt:lpstr>二、几种误解登山宝训的神学立场</vt:lpstr>
      <vt:lpstr>二、几种误解登山宝训的神学立场</vt:lpstr>
      <vt:lpstr>二、几种误解登山宝训的神学立场</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三、登山宝训的性质： 天国子民信仰生活的指南</vt:lpstr>
      <vt:lpstr>四、登山宝训的重心：重塑三观</vt:lpstr>
      <vt:lpstr>四、登山宝训的重心：重塑三观</vt:lpstr>
      <vt:lpstr>四、登山宝训的重心：重塑三观</vt:lpstr>
      <vt:lpstr>四、登山宝训的重心：重塑三观</vt:lpstr>
      <vt:lpstr>四、登山宝训的重心：重塑三观</vt:lpstr>
      <vt:lpstr>四、登山宝训的重心：重塑三观</vt:lpstr>
      <vt:lpstr>四、登山宝训的重心：重塑三观</vt:lpstr>
      <vt:lpstr>四、登山宝训的重心：重塑三观</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710</cp:revision>
  <dcterms:created xsi:type="dcterms:W3CDTF">2021-02-28T22:09:00Z</dcterms:created>
  <dcterms:modified xsi:type="dcterms:W3CDTF">2024-01-14T04:08:48Z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