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embeddedFontLst>
    <p:embeddedFont>
      <p:font typeface="Libre Franklin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942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94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ibreFranklin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ibreFranklin-italic.fntdata"/><Relationship Id="rId30" Type="http://schemas.openxmlformats.org/officeDocument/2006/relationships/font" Target="fonts/LibreFranklin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LibreFranklin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zh-C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f60f06ed61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1" name="Google Shape;191;g1f60f06ed6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g1f60f06ed61_0_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0" name="Google Shape;2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9" name="Google Shape;2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8" name="Google Shape;21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7" name="Google Shape;2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7" name="Google Shape;23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f6a239497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7" name="Google Shape;247;g1f6a23949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8" name="Google Shape;248;g1f6a239497d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f6a239497d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6" name="Google Shape;256;g1f6a239497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7" name="Google Shape;257;g1f6a239497d_0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f6a239497d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5" name="Google Shape;265;g1f6a239497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6" name="Google Shape;266;g1f6a239497d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4" name="Google Shape;27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5" name="Google Shape;275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f60f06ed6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g1f60f06ed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1f60f06ed6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f6a239497d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3" name="Google Shape;283;g1f6a239497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g1f6a239497d_0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f6a239497d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2" name="Google Shape;292;g1f6a239497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3" name="Google Shape;293;g1f6a239497d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f6a239497d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1" name="Google Shape;301;g1f6a239497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2" name="Google Shape;302;g1f6a239497d_0_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0" name="Google Shape;31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1" name="Google Shape;311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8" name="Google Shape;12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6" name="Google Shape;14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f60f06ed61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4" name="Google Shape;164;g1f60f06ed6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g1f60f06ed61_0_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f60f06ed61_0_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3" name="Google Shape;173;g1f60f06ed6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g1f60f06ed61_0_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f60f06ed61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2" name="Google Shape;182;g1f60f06ed6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g1f60f06ed61_0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title"/>
          </p:nvPr>
        </p:nvSpPr>
        <p:spPr>
          <a:xfrm>
            <a:off x="457200" y="182563"/>
            <a:ext cx="7329488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/>
          <p:nvPr>
            <p:ph type="title"/>
          </p:nvPr>
        </p:nvSpPr>
        <p:spPr>
          <a:xfrm>
            <a:off x="457200" y="182563"/>
            <a:ext cx="7329488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2" name="Google Shape;9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showMasterSp="0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6" name="Google Shape;96;p12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7" name="Google Shape;97;p12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98" name="Google Shape;9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72375" y="214313"/>
            <a:ext cx="1000125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2"/>
          <p:cNvSpPr txBox="1"/>
          <p:nvPr>
            <p:ph type="title"/>
          </p:nvPr>
        </p:nvSpPr>
        <p:spPr>
          <a:xfrm rot="5400000">
            <a:off x="5654668" y="3017831"/>
            <a:ext cx="476886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 rot="5400000">
            <a:off x="708024" y="23813"/>
            <a:ext cx="5851525" cy="63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6096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showMasterSp="0" type="title">
  <p:cSld name="TITLE">
    <p:bg>
      <p:bgPr>
        <a:gradFill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 scaled="0"/>
        </a:gra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zh-CN" sz="3200" u="none" cap="none" strike="noStrike">
                <a:solidFill>
                  <a:srgbClr val="F4680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4680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zh-CN" sz="3200" u="none" cap="none" strike="noStrike">
                <a:solidFill>
                  <a:srgbClr val="F4680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4680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57625" y="785813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ctrTitle"/>
          </p:nvPr>
        </p:nvSpPr>
        <p:spPr>
          <a:xfrm>
            <a:off x="228599" y="2819400"/>
            <a:ext cx="86868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6000" cap="none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" type="subTitle"/>
          </p:nvPr>
        </p:nvSpPr>
        <p:spPr>
          <a:xfrm>
            <a:off x="571499" y="4800600"/>
            <a:ext cx="8001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7DAE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showMasterSp="0" type="secHead">
  <p:cSld name="SECTION_HEADER">
    <p:bg>
      <p:bgPr>
        <a:gradFill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 scaled="0"/>
        </a:gra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8" name="Google Shape;38;p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9" name="Google Shape;39;p4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zh-CN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1深色.png" id="40" name="Google Shape;4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29063" y="785813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4"/>
          <p:cNvSpPr txBox="1"/>
          <p:nvPr>
            <p:ph type="title"/>
          </p:nvPr>
        </p:nvSpPr>
        <p:spPr>
          <a:xfrm>
            <a:off x="228599" y="2819400"/>
            <a:ext cx="86868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6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" type="body"/>
          </p:nvPr>
        </p:nvSpPr>
        <p:spPr>
          <a:xfrm>
            <a:off x="571499" y="4800600"/>
            <a:ext cx="80010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4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2" type="sldNum"/>
          </p:nvPr>
        </p:nvSpPr>
        <p:spPr>
          <a:xfrm>
            <a:off x="3959225" y="4389438"/>
            <a:ext cx="1216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>
            <p:ph type="title"/>
          </p:nvPr>
        </p:nvSpPr>
        <p:spPr>
          <a:xfrm>
            <a:off x="457200" y="182563"/>
            <a:ext cx="7329488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8" name="Google Shape;48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9" name="Google Shape;4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457200" y="182563"/>
            <a:ext cx="7329488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457200" y="182563"/>
            <a:ext cx="7329488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showMasterSp="0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0" name="Google Shape;70;p9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1" name="Google Shape;71;p9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273050"/>
            <a:ext cx="56388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438912" y="1719072"/>
            <a:ext cx="8247888" cy="4535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Char char="⮚"/>
              <a:defRPr sz="3200"/>
            </a:lvl1pPr>
            <a:lvl2pPr indent="-37973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o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6248400" y="274320"/>
            <a:ext cx="2743200" cy="94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2" name="Google Shape;82;p10"/>
          <p:cNvSpPr/>
          <p:nvPr>
            <p:ph idx="2" type="pic"/>
          </p:nvPr>
        </p:nvSpPr>
        <p:spPr>
          <a:xfrm>
            <a:off x="436880" y="1717040"/>
            <a:ext cx="8249920" cy="4531360"/>
          </a:xfrm>
          <a:prstGeom prst="rect">
            <a:avLst/>
          </a:prstGeom>
          <a:solidFill>
            <a:srgbClr val="E6E8EC"/>
          </a:solidFill>
          <a:ln>
            <a:noFill/>
          </a:ln>
          <a:effectLst>
            <a:outerShdw blurRad="76200" rotWithShape="0" algn="ctr" dir="3600000" dist="38100">
              <a:srgbClr val="000000">
                <a:alpha val="49411"/>
              </a:srgbClr>
            </a:outerShdw>
          </a:effectLst>
        </p:spPr>
      </p:sp>
      <p:sp>
        <p:nvSpPr>
          <p:cNvPr id="83" name="Google Shape;83;p10"/>
          <p:cNvSpPr txBox="1"/>
          <p:nvPr>
            <p:ph type="title"/>
          </p:nvPr>
        </p:nvSpPr>
        <p:spPr>
          <a:xfrm>
            <a:off x="381000" y="228600"/>
            <a:ext cx="5638800" cy="1005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" type="body"/>
          </p:nvPr>
        </p:nvSpPr>
        <p:spPr>
          <a:xfrm>
            <a:off x="6248400" y="228600"/>
            <a:ext cx="2819400" cy="1005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5" name="Google Shape;8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182563"/>
            <a:ext cx="7329488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4877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EB8E7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E3B65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5554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.png" id="17" name="Google Shape;1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858125" y="285750"/>
            <a:ext cx="881063" cy="8810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/>
          <p:nvPr/>
        </p:nvSpPr>
        <p:spPr>
          <a:xfrm>
            <a:off x="432600" y="3429000"/>
            <a:ext cx="8278800" cy="23913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28250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0" name="Google Shape;110;p13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1" name="Google Shape;111;p13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12" name="Google Shape;112;p13"/>
          <p:cNvSpPr txBox="1"/>
          <p:nvPr/>
        </p:nvSpPr>
        <p:spPr>
          <a:xfrm>
            <a:off x="436245" y="457200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b="1" lang="zh-CN" sz="50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</a:t>
            </a:r>
            <a:r>
              <a:rPr b="1" lang="zh-CN" sz="50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月主题：</a:t>
            </a:r>
            <a:endParaRPr b="1" i="0" sz="4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399750" y="3511525"/>
            <a:ext cx="8344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zh-CN" sz="360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之一：蒙福的聚会</a:t>
            </a:r>
            <a:endParaRPr b="1" sz="360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zh-CN" sz="360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之二：蒙福的讲台</a:t>
            </a:r>
            <a:endParaRPr b="1" sz="360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zh-CN" sz="360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之三：蒙福的奉献</a:t>
            </a:r>
            <a:endParaRPr b="1" sz="360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zh-CN" sz="360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之四：蒙福的服侍</a:t>
            </a:r>
            <a:endParaRPr b="1" sz="360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69600" y="1768875"/>
            <a:ext cx="9004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zh-C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1" lang="zh-CN" sz="6000">
                <a:solidFill>
                  <a:schemeClr val="dk1"/>
                </a:solidFill>
              </a:rPr>
              <a:t>蒙福的教会生活</a:t>
            </a:r>
            <a:r>
              <a:rPr b="1" i="0" lang="zh-CN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95" name="Google Shape;195;p22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96" name="Google Shape;196;p22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97" name="Google Shape;197;p22"/>
          <p:cNvSpPr txBox="1"/>
          <p:nvPr/>
        </p:nvSpPr>
        <p:spPr>
          <a:xfrm>
            <a:off x="0" y="1456500"/>
            <a:ext cx="9144000" cy="51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i="0" sz="40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路加福音10：27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“你要尽心、尽性、尽力、尽意爱主-你的神”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神呼召我们成为一群教会会众的主要原因，就是要我们能够在</a:t>
            </a:r>
            <a:r>
              <a:rPr b="1" i="0" lang="zh-CN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团体的聚会中敬拜</a:t>
            </a:r>
            <a:r>
              <a:rPr b="0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他。</a:t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04" name="Google Shape;204;p23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05" name="Google Shape;205;p23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06" name="Google Shape;206;p23"/>
          <p:cNvSpPr txBox="1"/>
          <p:nvPr/>
        </p:nvSpPr>
        <p:spPr>
          <a:xfrm>
            <a:off x="0" y="1456500"/>
            <a:ext cx="9144000" cy="46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46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1、旧约的以色列民聚会敬拜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2、新约的教会聚会敬拜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3、天上宝座前的聚会敬拜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4246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13" name="Google Shape;213;p24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14" name="Google Shape;214;p24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15" name="Google Shape;215;p24"/>
          <p:cNvSpPr txBox="1"/>
          <p:nvPr/>
        </p:nvSpPr>
        <p:spPr>
          <a:xfrm>
            <a:off x="0" y="1456500"/>
            <a:ext cx="9144000" cy="54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46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1、旧约的以色列民聚会敬拜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8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以色列民一年有七个节</a:t>
            </a:r>
            <a:r>
              <a:rPr b="1" lang="zh-CN" sz="3846">
                <a:solidFill>
                  <a:schemeClr val="dk1"/>
                </a:solidFill>
              </a:rPr>
              <a:t>庆</a:t>
            </a:r>
            <a:r>
              <a:rPr b="1" i="0" lang="zh-CN" sz="38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，春季四个，秋季三个；一月有月</a:t>
            </a:r>
            <a:r>
              <a:rPr b="1" lang="zh-CN" sz="3846">
                <a:solidFill>
                  <a:schemeClr val="dk1"/>
                </a:solidFill>
              </a:rPr>
              <a:t>朔</a:t>
            </a:r>
            <a:r>
              <a:rPr b="1" i="0" lang="zh-CN" sz="38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；一周有安息日。</a:t>
            </a:r>
            <a:endParaRPr b="1" i="0" sz="3846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都有聚集庆贺敬拜活动，有三次需要到耶路撒冷圣殿</a:t>
            </a:r>
            <a:r>
              <a:rPr b="1" lang="zh-CN" sz="4246">
                <a:solidFill>
                  <a:srgbClr val="FF0000"/>
                </a:solidFill>
              </a:rPr>
              <a:t>朝圣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b="1" i="0" sz="4246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5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22" name="Google Shape;222;p25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23" name="Google Shape;223;p25"/>
          <p:cNvSpPr txBox="1"/>
          <p:nvPr/>
        </p:nvSpPr>
        <p:spPr>
          <a:xfrm>
            <a:off x="0" y="270175"/>
            <a:ext cx="7807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sz="35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24" name="Google Shape;224;p25"/>
          <p:cNvSpPr txBox="1"/>
          <p:nvPr/>
        </p:nvSpPr>
        <p:spPr>
          <a:xfrm>
            <a:off x="0" y="1456500"/>
            <a:ext cx="9144000" cy="50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46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2、新约教会聚会敬拜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3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Church-不是建筑物，是基督信徒的聚集群体。</a:t>
            </a:r>
            <a:endParaRPr b="1" i="0" sz="3346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他们天天同心合意恒切地在殿里，且在家中</a:t>
            </a:r>
            <a:r>
              <a:rPr b="1" i="0" lang="zh-CN" sz="3000" u="none" cap="none" strike="noStrike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擘饼</a:t>
            </a:r>
            <a:r>
              <a:rPr b="1" i="0" lang="zh-C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，存着欢喜、诚实的心</a:t>
            </a:r>
            <a:r>
              <a:rPr b="1" i="0" lang="zh-CN" sz="30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用饭</a:t>
            </a:r>
            <a:r>
              <a:rPr b="1" i="0" lang="zh-C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， </a:t>
            </a:r>
            <a:r>
              <a:rPr b="1" i="0" lang="zh-CN" sz="30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赞美</a:t>
            </a:r>
            <a:r>
              <a:rPr b="1" i="0" lang="zh-C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　神，得众民的喜爱。主将得救的人天天加给他们。(使徒行传 2:46-47 )</a:t>
            </a:r>
            <a:endParaRPr b="1" i="0" sz="3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初代教会在殿里聚会，今日聚会在教堂主日聚会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初代教会在家里聚会，今日聚会在家里细胞小组聚会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6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31" name="Google Shape;231;p26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32" name="Google Shape;232;p26"/>
          <p:cNvSpPr txBox="1"/>
          <p:nvPr/>
        </p:nvSpPr>
        <p:spPr>
          <a:xfrm>
            <a:off x="0" y="270175"/>
            <a:ext cx="7807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sz="35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33" name="Google Shape;233;p26"/>
          <p:cNvSpPr txBox="1"/>
          <p:nvPr/>
        </p:nvSpPr>
        <p:spPr>
          <a:xfrm>
            <a:off x="0" y="1456500"/>
            <a:ext cx="9144000" cy="23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46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2、新约教会聚会敬拜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3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殿里（教堂）聚会的特点：大型（气势恢宏）</a:t>
            </a:r>
            <a:endParaRPr b="1" i="0" sz="3346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33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家里（小组）聚会的特点：小型（亲密相交）</a:t>
            </a:r>
            <a:endParaRPr b="1" i="0" sz="3346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800" y="3742500"/>
            <a:ext cx="8008000" cy="307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41" name="Google Shape;241;p27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42" name="Google Shape;242;p27"/>
          <p:cNvSpPr txBox="1"/>
          <p:nvPr/>
        </p:nvSpPr>
        <p:spPr>
          <a:xfrm>
            <a:off x="0" y="270175"/>
            <a:ext cx="78078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1" sz="35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43" name="Google Shape;243;p27"/>
          <p:cNvSpPr txBox="1"/>
          <p:nvPr/>
        </p:nvSpPr>
        <p:spPr>
          <a:xfrm>
            <a:off x="0" y="1456500"/>
            <a:ext cx="9144000" cy="14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46"/>
              <a:buFont typeface="Arial"/>
              <a:buNone/>
            </a:pPr>
            <a:r>
              <a:rPr b="1" i="0" lang="zh-CN" sz="40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3、天上天使圣徒宝座前敬拜</a:t>
            </a:r>
            <a:r>
              <a:rPr b="1" lang="zh-CN" sz="4046">
                <a:solidFill>
                  <a:srgbClr val="FF0000"/>
                </a:solidFill>
              </a:rPr>
              <a:t>（启4章）</a:t>
            </a:r>
            <a:endParaRPr b="1" i="0" sz="40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4" name="Google Shape;24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8375" y="2590925"/>
            <a:ext cx="5764100" cy="364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8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1" name="Google Shape;251;p28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52" name="Google Shape;252;p28"/>
          <p:cNvSpPr txBox="1"/>
          <p:nvPr/>
        </p:nvSpPr>
        <p:spPr>
          <a:xfrm>
            <a:off x="0" y="270175"/>
            <a:ext cx="78078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53" name="Google Shape;253;p28"/>
          <p:cNvSpPr txBox="1"/>
          <p:nvPr/>
        </p:nvSpPr>
        <p:spPr>
          <a:xfrm>
            <a:off x="0" y="1456500"/>
            <a:ext cx="9144000" cy="54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rgbClr val="4C1130"/>
                </a:solidFill>
              </a:rPr>
              <a:t>4.</a:t>
            </a:r>
            <a:r>
              <a:rPr b="1" lang="zh-CN" sz="4000">
                <a:solidFill>
                  <a:srgbClr val="4C1130"/>
                </a:solidFill>
              </a:rPr>
              <a:t>参加</a:t>
            </a:r>
            <a:r>
              <a:rPr b="1" lang="zh-CN" sz="4000">
                <a:solidFill>
                  <a:srgbClr val="4C1130"/>
                </a:solidFill>
              </a:rPr>
              <a:t>主日</a:t>
            </a:r>
            <a:r>
              <a:rPr b="1" lang="zh-CN" sz="4000">
                <a:solidFill>
                  <a:srgbClr val="4C1130"/>
                </a:solidFill>
              </a:rPr>
              <a:t>聚会的福分：</a:t>
            </a:r>
            <a:endParaRPr b="1" sz="4000">
              <a:solidFill>
                <a:srgbClr val="4C11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1.</a:t>
            </a:r>
            <a:r>
              <a:rPr b="1" lang="zh-CN" sz="3000">
                <a:solidFill>
                  <a:srgbClr val="FF0000"/>
                </a:solidFill>
              </a:rPr>
              <a:t>主日聚会是十诫安息日的新约版本，神命令人都要守安息日，基督徒都应该守主日</a:t>
            </a:r>
            <a:r>
              <a:rPr b="1" lang="zh-CN" sz="3000">
                <a:solidFill>
                  <a:srgbClr val="FF0000"/>
                </a:solidFill>
              </a:rPr>
              <a:t>。守</a:t>
            </a:r>
            <a:r>
              <a:rPr b="1" lang="zh-CN" sz="3000">
                <a:solidFill>
                  <a:srgbClr val="FF0000"/>
                </a:solidFill>
              </a:rPr>
              <a:t>主日是基督徒的身份标志，是基督徒最基本要求。也是神的儿女与神相交的圣日，如同儿女每周回家与父母相聚。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2.礼拜天是为教会聚会敬拜神设立的，不是为家庭休息购物设立的。基督教前，世界没有工作一周休息一天的习惯的。早期欧美基督教国家礼拜天是没法购物的，因为没有商场开门。</a:t>
            </a:r>
            <a:endParaRPr b="1" sz="3000">
              <a:solidFill>
                <a:srgbClr val="FF0000"/>
              </a:solidFill>
            </a:endParaRPr>
          </a:p>
          <a:p>
            <a:pPr indent="384175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0" name="Google Shape;260;p29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61" name="Google Shape;261;p29"/>
          <p:cNvSpPr txBox="1"/>
          <p:nvPr/>
        </p:nvSpPr>
        <p:spPr>
          <a:xfrm>
            <a:off x="0" y="270175"/>
            <a:ext cx="78078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62" name="Google Shape;262;p29"/>
          <p:cNvSpPr txBox="1"/>
          <p:nvPr/>
        </p:nvSpPr>
        <p:spPr>
          <a:xfrm>
            <a:off x="0" y="1456500"/>
            <a:ext cx="9144000" cy="54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rgbClr val="4C1130"/>
                </a:solidFill>
              </a:rPr>
              <a:t>4.</a:t>
            </a:r>
            <a:r>
              <a:rPr b="1" lang="zh-CN" sz="4000">
                <a:solidFill>
                  <a:srgbClr val="4C1130"/>
                </a:solidFill>
              </a:rPr>
              <a:t>参加主日聚会的福分：</a:t>
            </a:r>
            <a:endParaRPr b="1" sz="4000">
              <a:solidFill>
                <a:srgbClr val="4C11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3</a:t>
            </a:r>
            <a:r>
              <a:rPr b="1" lang="zh-CN" sz="3000">
                <a:solidFill>
                  <a:srgbClr val="FF0000"/>
                </a:solidFill>
              </a:rPr>
              <a:t>.主日</a:t>
            </a:r>
            <a:r>
              <a:rPr b="1" lang="zh-CN" sz="3000">
                <a:solidFill>
                  <a:srgbClr val="FF0000"/>
                </a:solidFill>
              </a:rPr>
              <a:t>聚会</a:t>
            </a:r>
            <a:r>
              <a:rPr b="1" lang="zh-CN" sz="3000">
                <a:solidFill>
                  <a:srgbClr val="FF0000"/>
                </a:solidFill>
              </a:rPr>
              <a:t>让我们学习全心全意敬拜神，操练敬畏神，最适合操练敬虔。</a:t>
            </a:r>
            <a:r>
              <a:rPr b="1" lang="zh-CN" sz="3000">
                <a:solidFill>
                  <a:srgbClr val="FF0000"/>
                </a:solidFill>
              </a:rPr>
              <a:t>以前的基督教国家，礼拜天到处是一家一家父母儿女盛装出席，参加主日聚会。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4.主日</a:t>
            </a:r>
            <a:r>
              <a:rPr b="1" lang="zh-CN" sz="3000">
                <a:solidFill>
                  <a:srgbClr val="FF0000"/>
                </a:solidFill>
              </a:rPr>
              <a:t>聚会让我们在庄严的圣殿，洪亮的乐器，激昂的敬拜伟大的创造主和救赎主，人在敬拜上帝中，灵魂得到洗涤，情感得到升华，信心得到增强。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5.主日聚会让我们从讲台的讲道中，学习神的真理，了解神国法则，校准人生方向，修正生活态度。</a:t>
            </a:r>
            <a:endParaRPr b="1" sz="3000">
              <a:solidFill>
                <a:srgbClr val="FF0000"/>
              </a:solidFill>
            </a:endParaRPr>
          </a:p>
          <a:p>
            <a:pPr indent="384175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0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9" name="Google Shape;269;p30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70" name="Google Shape;270;p30"/>
          <p:cNvSpPr txBox="1"/>
          <p:nvPr/>
        </p:nvSpPr>
        <p:spPr>
          <a:xfrm>
            <a:off x="0" y="270175"/>
            <a:ext cx="78078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sz="4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71" name="Google Shape;271;p30"/>
          <p:cNvSpPr txBox="1"/>
          <p:nvPr/>
        </p:nvSpPr>
        <p:spPr>
          <a:xfrm>
            <a:off x="0" y="1456500"/>
            <a:ext cx="9144000" cy="54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rgbClr val="4C1130"/>
                </a:solidFill>
              </a:rPr>
              <a:t>4.</a:t>
            </a:r>
            <a:r>
              <a:rPr b="1" lang="zh-CN" sz="4000">
                <a:solidFill>
                  <a:srgbClr val="4C1130"/>
                </a:solidFill>
              </a:rPr>
              <a:t>参加主日聚会的福分：</a:t>
            </a:r>
            <a:endParaRPr b="1" sz="4000">
              <a:solidFill>
                <a:srgbClr val="4C11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6</a:t>
            </a:r>
            <a:r>
              <a:rPr b="1" lang="zh-CN" sz="3000">
                <a:solidFill>
                  <a:srgbClr val="FF0000"/>
                </a:solidFill>
              </a:rPr>
              <a:t>.主日</a:t>
            </a:r>
            <a:r>
              <a:rPr b="1" lang="zh-CN" sz="3000">
                <a:solidFill>
                  <a:srgbClr val="FF0000"/>
                </a:solidFill>
              </a:rPr>
              <a:t>聚会</a:t>
            </a:r>
            <a:r>
              <a:rPr b="1" lang="zh-CN" sz="3000">
                <a:solidFill>
                  <a:srgbClr val="FF0000"/>
                </a:solidFill>
              </a:rPr>
              <a:t>让</a:t>
            </a:r>
            <a:r>
              <a:rPr b="1" lang="zh-CN" sz="3000">
                <a:solidFill>
                  <a:srgbClr val="FF0000"/>
                </a:solidFill>
              </a:rPr>
              <a:t>神的众儿女齐聚一堂，享受属灵大家庭团聚，一起朝见我们伟大的神，领受新的一周所需的力量源泉，灵里精力体力充满，精神抖擞地投入一周的生活工作学习，使我们一周有力充满智慧和恩典。7.主日聚会让我们学习依靠神生活，让神的法则充满个人，家庭，社会每一个角落，使人民有福，社会有德，国家有义。</a:t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1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78" name="Google Shape;278;p31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79" name="Google Shape;279;p31"/>
          <p:cNvSpPr txBox="1"/>
          <p:nvPr/>
        </p:nvSpPr>
        <p:spPr>
          <a:xfrm>
            <a:off x="0" y="270175"/>
            <a:ext cx="78078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三、蒙福的主日聚会：落实大诫命</a:t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80" name="Google Shape;280;p31"/>
          <p:cNvSpPr txBox="1"/>
          <p:nvPr/>
        </p:nvSpPr>
        <p:spPr>
          <a:xfrm>
            <a:off x="0" y="1456500"/>
            <a:ext cx="9144000" cy="47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5. 今日基督徒对待主日聚会的不好态度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（一）认为基督徒只要信耶稣就行了，不需要每个主日都去做礼拜；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（二）认为新移民的生活太匆忙，太紧张，没有时间主日去做礼拜；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（三）认为有时候有特别的事情要做，不去做礼拜也没有关系；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（四）教堂做礼拜要收奉献，奉献又舍不得，不奉献又不好意思，干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脆就不去做礼拜了。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/>
          <p:nvPr/>
        </p:nvSpPr>
        <p:spPr>
          <a:xfrm>
            <a:off x="432600" y="3429000"/>
            <a:ext cx="8278800" cy="11430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28250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1" name="Google Shape;121;p14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2" name="Google Shape;122;p14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23" name="Google Shape;123;p14"/>
          <p:cNvSpPr txBox="1"/>
          <p:nvPr/>
        </p:nvSpPr>
        <p:spPr>
          <a:xfrm>
            <a:off x="436245" y="457200"/>
            <a:ext cx="7371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399750" y="3492600"/>
            <a:ext cx="8344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zh-CN" sz="720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蒙福的聚会</a:t>
            </a:r>
            <a:endParaRPr b="1" i="0" sz="7200" u="none" cap="none" strike="noStrike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69600" y="1768875"/>
            <a:ext cx="90048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1" lang="zh-CN" sz="4000">
                <a:solidFill>
                  <a:schemeClr val="dk1"/>
                </a:solidFill>
              </a:rPr>
              <a:t>蒙福的教会生活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b="1" lang="zh-CN" sz="4000">
                <a:solidFill>
                  <a:schemeClr val="dk1"/>
                </a:solidFill>
              </a:rPr>
              <a:t>之一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2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87" name="Google Shape;287;p32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88" name="Google Shape;288;p32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89" name="Google Shape;289;p32"/>
          <p:cNvSpPr txBox="1"/>
          <p:nvPr/>
        </p:nvSpPr>
        <p:spPr>
          <a:xfrm>
            <a:off x="0" y="1456500"/>
            <a:ext cx="9144000" cy="50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四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b="1" lang="zh-CN" sz="4000">
                <a:solidFill>
                  <a:schemeClr val="dk1"/>
                </a:solidFill>
              </a:rPr>
              <a:t>蒙福的</a:t>
            </a:r>
            <a:r>
              <a:rPr b="1" lang="zh-CN" sz="4000">
                <a:solidFill>
                  <a:schemeClr val="dk1"/>
                </a:solidFill>
              </a:rPr>
              <a:t>门训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：落实大</a:t>
            </a:r>
            <a:r>
              <a:rPr b="1" lang="zh-CN" sz="4000">
                <a:solidFill>
                  <a:schemeClr val="dk1"/>
                </a:solidFill>
              </a:rPr>
              <a:t>使命2/2</a:t>
            </a:r>
            <a:endParaRPr b="1" i="0" sz="40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246">
                <a:solidFill>
                  <a:srgbClr val="FF0000"/>
                </a:solidFill>
              </a:rPr>
              <a:t>马太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福音</a:t>
            </a:r>
            <a:r>
              <a:rPr b="1" lang="zh-CN" sz="4246">
                <a:solidFill>
                  <a:srgbClr val="FF0000"/>
                </a:solidFill>
              </a:rPr>
              <a:t>28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r>
              <a:rPr b="1" lang="zh-CN" sz="4246">
                <a:solidFill>
                  <a:srgbClr val="FF0000"/>
                </a:solidFill>
              </a:rPr>
              <a:t>20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1" lang="zh-CN" sz="4246">
                <a:solidFill>
                  <a:srgbClr val="FF0000"/>
                </a:solidFill>
              </a:rPr>
              <a:t>凡我所吩咐你们的，都教训他们遵守，我就常与你们同在，直到世界的末了。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6" name="Google Shape;296;p33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297" name="Google Shape;297;p33"/>
          <p:cNvSpPr txBox="1"/>
          <p:nvPr/>
        </p:nvSpPr>
        <p:spPr>
          <a:xfrm>
            <a:off x="0" y="270175"/>
            <a:ext cx="78078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四、蒙福的门训：落实大使命2/2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98" name="Google Shape;298;p33"/>
          <p:cNvSpPr txBox="1"/>
          <p:nvPr/>
        </p:nvSpPr>
        <p:spPr>
          <a:xfrm>
            <a:off x="0" y="1456500"/>
            <a:ext cx="9144000" cy="51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参加</a:t>
            </a:r>
            <a:r>
              <a:rPr b="1" lang="zh-CN" sz="4000">
                <a:solidFill>
                  <a:schemeClr val="dk1"/>
                </a:solidFill>
              </a:rPr>
              <a:t>门训</a:t>
            </a:r>
            <a:r>
              <a:rPr b="1" lang="zh-CN" sz="4000">
                <a:solidFill>
                  <a:schemeClr val="dk1"/>
                </a:solidFill>
              </a:rPr>
              <a:t>课程的福分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endParaRPr b="1" i="0" sz="40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1.参加门训使我们得以在真理上被教导，信仰上被坚固，生命上成长，生活上应用，是非上学习辨明，使我们成为有正确而专业知识的人。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2.参加门训使我们服侍上被训练，很快就会服侍，服侍是基督徒快速成长的路径，使我们成为有行动力的人，有生命力的人。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4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05" name="Google Shape;305;p34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306" name="Google Shape;306;p34"/>
          <p:cNvSpPr txBox="1"/>
          <p:nvPr/>
        </p:nvSpPr>
        <p:spPr>
          <a:xfrm>
            <a:off x="0" y="270175"/>
            <a:ext cx="78078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四、蒙福的门训：落实大使命2/2</a:t>
            </a:r>
            <a:endParaRPr b="1" sz="40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307" name="Google Shape;307;p34"/>
          <p:cNvSpPr txBox="1"/>
          <p:nvPr/>
        </p:nvSpPr>
        <p:spPr>
          <a:xfrm>
            <a:off x="0" y="1499975"/>
            <a:ext cx="9144000" cy="53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参加门训课程的福分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endParaRPr b="1" i="0" sz="40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3.参加门训，使我们会传福音，会答疑解惑，会作牧养陪伴辅导，劝勉安慰造就鼓励人。使我们成为有情商会建团队受人喜悦的人。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4.</a:t>
            </a:r>
            <a:r>
              <a:rPr b="1" lang="zh-CN" sz="3000">
                <a:solidFill>
                  <a:srgbClr val="FF0000"/>
                </a:solidFill>
              </a:rPr>
              <a:t>总之，经过严格门训的人，你将成为一个有知识高度，有生活态度，有生命深度，有智慧角度，有行事能力的有身量的成功人士，属灵人，得胜者。鼓励大家今天主日后就参加我们佳恩教会幸福小组后，设计的第一门新课-开始你的新生命。祝福大家！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5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14" name="Google Shape;314;p35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315" name="Google Shape;315;p35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316" name="Google Shape;316;p35"/>
          <p:cNvSpPr txBox="1"/>
          <p:nvPr/>
        </p:nvSpPr>
        <p:spPr>
          <a:xfrm>
            <a:off x="0" y="1456500"/>
            <a:ext cx="9144000" cy="71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祷告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zh-C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主阿！在这个高节奏、太匆忙、充满各种世俗化挑战的世界里，我们是多么容易迷失方向！我们多么需要主日崇拜来大幅改变我的生活方式，把我拉回到天父永恒的心意中。主啊！帮助我全然信靠你，不要尝试替你运作你的世界。释放我，使我能够将我的生活重新定位，不再以我自己为中心，也不再以这个世界为中心，而是以你和你对人的终极永恒心意为中心。奉耶稣基督的名，阿们！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32" name="Google Shape;132;p15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33" name="Google Shape;133;p15"/>
          <p:cNvSpPr txBox="1"/>
          <p:nvPr/>
        </p:nvSpPr>
        <p:spPr>
          <a:xfrm>
            <a:off x="436245" y="457200"/>
            <a:ext cx="7371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69600" y="2157975"/>
            <a:ext cx="9004800" cy="3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zh-CN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《“你们不可停止聚会”》</a:t>
            </a:r>
            <a:endParaRPr b="1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0"/>
              <a:buFont typeface="Arial"/>
              <a:buNone/>
            </a:pPr>
            <a:r>
              <a:rPr b="1" i="0" lang="zh-CN" sz="395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你们不可停止聚会，好像那些停止惯了的人，倒要彼此劝勉，既知道那日子临近，就更当如此。(希伯来书 10:25 )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1" name="Google Shape;141;p16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42" name="Google Shape;142;p16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zh-CN" sz="5000" u="none" cap="none" strike="noStrike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引言</a:t>
            </a:r>
            <a:r>
              <a:rPr b="1" lang="zh-CN" sz="50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：蒙福的各种聚会</a:t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0" y="1456500"/>
            <a:ext cx="9144000" cy="48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5046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正面：</a:t>
            </a:r>
            <a:endParaRPr b="1" i="0" sz="5046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1" lang="zh-CN" sz="3600">
                <a:solidFill>
                  <a:schemeClr val="dk1"/>
                </a:solidFill>
              </a:rPr>
              <a:t>蒙福的</a:t>
            </a: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幸福小组-</a:t>
            </a:r>
            <a:r>
              <a:rPr b="1" lang="zh-CN" sz="3600">
                <a:solidFill>
                  <a:schemeClr val="dk1"/>
                </a:solidFill>
              </a:rPr>
              <a:t>传福音爱灵魂(</a:t>
            </a: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大使命</a:t>
            </a:r>
            <a:r>
              <a:rPr b="1" lang="zh-CN" sz="3600">
                <a:solidFill>
                  <a:schemeClr val="dk1"/>
                </a:solidFill>
              </a:rPr>
              <a:t>½)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zh-CN" sz="3600">
                <a:solidFill>
                  <a:schemeClr val="dk1"/>
                </a:solidFill>
              </a:rPr>
              <a:t>蒙福的</a:t>
            </a: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细胞小组-</a:t>
            </a:r>
            <a:r>
              <a:rPr b="1" lang="zh-CN" sz="3600">
                <a:solidFill>
                  <a:schemeClr val="dk1"/>
                </a:solidFill>
              </a:rPr>
              <a:t>属灵小家彼此相爱合一</a:t>
            </a:r>
            <a:endParaRPr b="1" sz="3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chemeClr val="dk1"/>
                </a:solidFill>
              </a:rPr>
              <a:t>  (</a:t>
            </a: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新命令</a:t>
            </a:r>
            <a:r>
              <a:rPr b="1" lang="zh-CN" sz="3600">
                <a:solidFill>
                  <a:schemeClr val="dk1"/>
                </a:solidFill>
              </a:rPr>
              <a:t>)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zh-CN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1" lang="zh-CN" sz="3600">
                <a:solidFill>
                  <a:srgbClr val="FF0000"/>
                </a:solidFill>
              </a:rPr>
              <a:t>蒙福的</a:t>
            </a:r>
            <a:r>
              <a:rPr b="1" i="0" lang="zh-CN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主日聚会-</a:t>
            </a:r>
            <a:r>
              <a:rPr b="1" lang="zh-CN" sz="3600">
                <a:solidFill>
                  <a:srgbClr val="FF0000"/>
                </a:solidFill>
              </a:rPr>
              <a:t>爱神敬畏神(</a:t>
            </a:r>
            <a:r>
              <a:rPr b="1" i="0" lang="zh-CN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大诫命</a:t>
            </a:r>
            <a:r>
              <a:rPr b="1" lang="zh-CN" sz="3600">
                <a:solidFill>
                  <a:srgbClr val="FF0000"/>
                </a:solidFill>
              </a:rPr>
              <a:t>)</a:t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b="1" lang="zh-CN" sz="3600">
                <a:solidFill>
                  <a:schemeClr val="dk1"/>
                </a:solidFill>
              </a:rPr>
              <a:t>蒙福的</a:t>
            </a: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门训系统-</a:t>
            </a:r>
            <a:r>
              <a:rPr b="1" lang="zh-CN" sz="3600">
                <a:solidFill>
                  <a:schemeClr val="dk1"/>
                </a:solidFill>
              </a:rPr>
              <a:t>装备提升</a:t>
            </a:r>
            <a:r>
              <a:rPr b="1" i="0" lang="zh-C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(大使命2/2)</a:t>
            </a:r>
            <a:endParaRPr b="1" i="0" sz="3600" u="none" cap="none" strike="noStrike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0" name="Google Shape;150;p17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51" name="Google Shape;151;p17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b="1" lang="zh-CN" sz="50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引言：蒙福的各种聚会</a:t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0" y="1456500"/>
            <a:ext cx="9144000" cy="54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5046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负面：</a:t>
            </a:r>
            <a:endParaRPr b="1" i="0" sz="5046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1" lang="zh-CN" sz="4246">
                <a:solidFill>
                  <a:schemeClr val="dk1"/>
                </a:solidFill>
              </a:rPr>
              <a:t>不参加</a:t>
            </a: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幸福小组</a:t>
            </a:r>
            <a:r>
              <a:rPr b="1" i="0" lang="zh-CN" sz="4246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-不</a:t>
            </a:r>
            <a:r>
              <a:rPr b="1" lang="zh-CN" sz="4246">
                <a:solidFill>
                  <a:srgbClr val="980000"/>
                </a:solidFill>
              </a:rPr>
              <a:t>容易爱灵魂</a:t>
            </a:r>
            <a:endParaRPr b="1" i="0" sz="4246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zh-CN" sz="4246">
                <a:solidFill>
                  <a:schemeClr val="dk1"/>
                </a:solidFill>
              </a:rPr>
              <a:t>不参加</a:t>
            </a: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细胞小组</a:t>
            </a:r>
            <a:r>
              <a:rPr b="1" i="0" lang="zh-CN" sz="4246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zh-CN" sz="4246">
                <a:solidFill>
                  <a:srgbClr val="980000"/>
                </a:solidFill>
              </a:rPr>
              <a:t>不容易爱弟兄姐妹</a:t>
            </a:r>
            <a:endParaRPr b="1" i="0" sz="4246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1" lang="zh-CN" sz="4246">
                <a:solidFill>
                  <a:schemeClr val="dk1"/>
                </a:solidFill>
              </a:rPr>
              <a:t>不参加</a:t>
            </a: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主日聚会</a:t>
            </a:r>
            <a:r>
              <a:rPr b="1" i="0" lang="zh-CN" sz="4246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zh-CN" sz="4246">
                <a:solidFill>
                  <a:srgbClr val="980000"/>
                </a:solidFill>
              </a:rPr>
              <a:t>不容易爱神敬畏神</a:t>
            </a:r>
            <a:endParaRPr b="1" i="0" sz="4246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b="1" lang="zh-CN" sz="4246">
                <a:solidFill>
                  <a:schemeClr val="dk1"/>
                </a:solidFill>
              </a:rPr>
              <a:t>不参加</a:t>
            </a:r>
            <a:r>
              <a:rPr b="1" i="0" lang="zh-CN" sz="42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门训系统</a:t>
            </a:r>
            <a:r>
              <a:rPr b="1" i="0" lang="zh-CN" sz="4246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-没有</a:t>
            </a:r>
            <a:r>
              <a:rPr b="1" lang="zh-CN" sz="4246">
                <a:solidFill>
                  <a:srgbClr val="980000"/>
                </a:solidFill>
              </a:rPr>
              <a:t>装备和提升</a:t>
            </a:r>
            <a:endParaRPr b="1" i="0" sz="4246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246">
                <a:solidFill>
                  <a:srgbClr val="980000"/>
                </a:solidFill>
              </a:rPr>
              <a:t>诊断：缺什么，补什么</a:t>
            </a:r>
            <a:endParaRPr b="1" sz="4246">
              <a:solidFill>
                <a:srgbClr val="98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9" name="Google Shape;159;p18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60" name="Google Shape;160;p18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0" y="1456500"/>
            <a:ext cx="9144000" cy="42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一、</a:t>
            </a:r>
            <a:r>
              <a:rPr b="1" lang="zh-CN" sz="4000">
                <a:solidFill>
                  <a:schemeClr val="dk1"/>
                </a:solidFill>
              </a:rPr>
              <a:t>蒙福的幸福小组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：落实大</a:t>
            </a:r>
            <a:r>
              <a:rPr b="1" lang="zh-CN" sz="4000">
                <a:solidFill>
                  <a:schemeClr val="dk1"/>
                </a:solidFill>
              </a:rPr>
              <a:t>使命1/2</a:t>
            </a:r>
            <a:endParaRPr b="1" i="0" sz="40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246">
                <a:solidFill>
                  <a:srgbClr val="FF0000"/>
                </a:solidFill>
              </a:rPr>
              <a:t>马太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福音</a:t>
            </a:r>
            <a:r>
              <a:rPr b="1" lang="zh-CN" sz="4246">
                <a:solidFill>
                  <a:srgbClr val="FF0000"/>
                </a:solidFill>
              </a:rPr>
              <a:t>28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r>
              <a:rPr b="1" lang="zh-CN" sz="4246">
                <a:solidFill>
                  <a:srgbClr val="FF0000"/>
                </a:solidFill>
              </a:rPr>
              <a:t>19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1" lang="zh-CN" sz="4246">
                <a:solidFill>
                  <a:srgbClr val="FF0000"/>
                </a:solidFill>
              </a:rPr>
              <a:t>所以，你们要去，使万民作我的门徒，奉父、子、圣灵的名给他们施洗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8" name="Google Shape;168;p19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69" name="Google Shape;169;p19"/>
          <p:cNvSpPr txBox="1"/>
          <p:nvPr/>
        </p:nvSpPr>
        <p:spPr>
          <a:xfrm>
            <a:off x="0" y="270175"/>
            <a:ext cx="81513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800">
                <a:solidFill>
                  <a:schemeClr val="dk1"/>
                </a:solidFill>
              </a:rPr>
              <a:t>一、蒙福的幸福小组：落实大使命1/2</a:t>
            </a:r>
            <a:endParaRPr b="1" sz="38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70" name="Google Shape;170;p19"/>
          <p:cNvSpPr txBox="1"/>
          <p:nvPr/>
        </p:nvSpPr>
        <p:spPr>
          <a:xfrm>
            <a:off x="0" y="1456500"/>
            <a:ext cx="9144000" cy="54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rgbClr val="4C1130"/>
                </a:solidFill>
              </a:rPr>
              <a:t>参加幸福小组聚会的福分：</a:t>
            </a:r>
            <a:endParaRPr b="1" sz="4000">
              <a:solidFill>
                <a:srgbClr val="4C11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1.经历神的同在和福音的大能，认识神增加信心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2.培养为父为母的爱心，服侍爱护体恤人，学习付出，培养服侍心志，增长服侍技能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3.培养团队合作精神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4.学习如何说话行事为人，培养好性格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5.你会快速高水平地成长，很快将成为一个在家在职场在教会的成功人</a:t>
            </a:r>
            <a:endParaRPr b="1" sz="3000">
              <a:solidFill>
                <a:srgbClr val="FF0000"/>
              </a:solidFill>
            </a:endParaRPr>
          </a:p>
          <a:p>
            <a:pPr indent="384175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77" name="Google Shape;177;p20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78" name="Google Shape;178;p20"/>
          <p:cNvSpPr txBox="1"/>
          <p:nvPr/>
        </p:nvSpPr>
        <p:spPr>
          <a:xfrm>
            <a:off x="436195" y="270175"/>
            <a:ext cx="7371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i="0" sz="5000" u="none" cap="none" strike="noStrike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0" y="1456500"/>
            <a:ext cx="9144000" cy="50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chemeClr val="dk1"/>
                </a:solidFill>
              </a:rPr>
              <a:t>二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b="1" lang="zh-CN" sz="4000">
                <a:solidFill>
                  <a:schemeClr val="dk1"/>
                </a:solidFill>
              </a:rPr>
              <a:t>蒙福的</a:t>
            </a:r>
            <a:r>
              <a:rPr b="1" lang="zh-CN" sz="4000">
                <a:solidFill>
                  <a:schemeClr val="dk1"/>
                </a:solidFill>
              </a:rPr>
              <a:t>细胞</a:t>
            </a:r>
            <a:r>
              <a:rPr b="1" lang="zh-CN" sz="4000">
                <a:solidFill>
                  <a:schemeClr val="dk1"/>
                </a:solidFill>
              </a:rPr>
              <a:t>小组</a:t>
            </a:r>
            <a:r>
              <a:rPr b="1" i="0" lang="zh-CN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：落实</a:t>
            </a:r>
            <a:r>
              <a:rPr b="1" lang="zh-CN" sz="4000">
                <a:solidFill>
                  <a:schemeClr val="dk1"/>
                </a:solidFill>
              </a:rPr>
              <a:t>新命令</a:t>
            </a:r>
            <a:endParaRPr b="1" i="0" sz="40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246">
                <a:solidFill>
                  <a:srgbClr val="FF0000"/>
                </a:solidFill>
              </a:rPr>
              <a:t>约翰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福音</a:t>
            </a:r>
            <a:r>
              <a:rPr b="1" lang="zh-CN" sz="4246">
                <a:solidFill>
                  <a:srgbClr val="FF0000"/>
                </a:solidFill>
              </a:rPr>
              <a:t>13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r>
              <a:rPr b="1" lang="zh-CN" sz="4246">
                <a:solidFill>
                  <a:srgbClr val="FF0000"/>
                </a:solidFill>
              </a:rPr>
              <a:t>34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1" lang="zh-CN" sz="4246">
                <a:solidFill>
                  <a:srgbClr val="FF0000"/>
                </a:solidFill>
              </a:rPr>
              <a:t>我赐给你们一条新命令</a:t>
            </a:r>
            <a:r>
              <a:rPr b="1" lang="zh-CN" sz="4246">
                <a:solidFill>
                  <a:srgbClr val="FF0000"/>
                </a:solidFill>
              </a:rPr>
              <a:t>，</a:t>
            </a:r>
            <a:r>
              <a:rPr b="1" lang="zh-CN" sz="4246">
                <a:solidFill>
                  <a:srgbClr val="FF0000"/>
                </a:solidFill>
              </a:rPr>
              <a:t>乃是叫你们彼此相爱；我怎样爱你们，你们也要怎样相爱。</a:t>
            </a:r>
            <a:r>
              <a:rPr b="1" i="0" lang="zh-CN" sz="4246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1" i="0" sz="4246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84175" lvl="0" marL="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/>
          <p:nvPr>
            <p:ph type="title"/>
          </p:nvPr>
        </p:nvSpPr>
        <p:spPr>
          <a:xfrm>
            <a:off x="457200" y="182880"/>
            <a:ext cx="73296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br>
              <a:rPr b="1" i="1" lang="zh-CN"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1" sz="80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86" name="Google Shape;186;p21"/>
          <p:cNvSpPr txBox="1"/>
          <p:nvPr>
            <p:ph idx="12" type="sldNum"/>
          </p:nvPr>
        </p:nvSpPr>
        <p:spPr>
          <a:xfrm>
            <a:off x="3045349" y="6454775"/>
            <a:ext cx="3567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descr="7b0a20202020227461726765744d6f64756c65223a20226b6f6e6c696e65776f7264617274220a7d0a" id="187" name="Google Shape;187;p21"/>
          <p:cNvSpPr txBox="1"/>
          <p:nvPr/>
        </p:nvSpPr>
        <p:spPr>
          <a:xfrm>
            <a:off x="0" y="270175"/>
            <a:ext cx="78078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900">
                <a:solidFill>
                  <a:schemeClr val="dk1"/>
                </a:solidFill>
              </a:rPr>
              <a:t>二</a:t>
            </a:r>
            <a:r>
              <a:rPr b="1" lang="zh-CN" sz="3900">
                <a:solidFill>
                  <a:schemeClr val="dk1"/>
                </a:solidFill>
              </a:rPr>
              <a:t>、蒙福的</a:t>
            </a:r>
            <a:r>
              <a:rPr b="1" lang="zh-CN" sz="3900">
                <a:solidFill>
                  <a:schemeClr val="dk1"/>
                </a:solidFill>
              </a:rPr>
              <a:t>细胞</a:t>
            </a:r>
            <a:r>
              <a:rPr b="1" lang="zh-CN" sz="3900">
                <a:solidFill>
                  <a:schemeClr val="dk1"/>
                </a:solidFill>
              </a:rPr>
              <a:t>小组：落实新</a:t>
            </a:r>
            <a:r>
              <a:rPr b="1" lang="zh-CN" sz="3900">
                <a:solidFill>
                  <a:schemeClr val="dk1"/>
                </a:solidFill>
              </a:rPr>
              <a:t>命令</a:t>
            </a:r>
            <a:endParaRPr b="1" sz="39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t/>
            </a:r>
            <a:endParaRPr b="1" sz="50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88" name="Google Shape;188;p21"/>
          <p:cNvSpPr txBox="1"/>
          <p:nvPr/>
        </p:nvSpPr>
        <p:spPr>
          <a:xfrm>
            <a:off x="0" y="1456500"/>
            <a:ext cx="9144000" cy="54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4000">
                <a:solidFill>
                  <a:srgbClr val="4C1130"/>
                </a:solidFill>
              </a:rPr>
              <a:t>参加</a:t>
            </a:r>
            <a:r>
              <a:rPr b="1" lang="zh-CN" sz="4000">
                <a:solidFill>
                  <a:srgbClr val="4C1130"/>
                </a:solidFill>
              </a:rPr>
              <a:t>细胞</a:t>
            </a:r>
            <a:r>
              <a:rPr b="1" lang="zh-CN" sz="4000">
                <a:solidFill>
                  <a:srgbClr val="4C1130"/>
                </a:solidFill>
              </a:rPr>
              <a:t>小组</a:t>
            </a:r>
            <a:r>
              <a:rPr b="1" lang="zh-CN" sz="4000">
                <a:solidFill>
                  <a:srgbClr val="4C1130"/>
                </a:solidFill>
              </a:rPr>
              <a:t>聚会</a:t>
            </a:r>
            <a:r>
              <a:rPr b="1" lang="zh-CN" sz="4000">
                <a:solidFill>
                  <a:srgbClr val="4C1130"/>
                </a:solidFill>
              </a:rPr>
              <a:t>的福分：</a:t>
            </a:r>
            <a:endParaRPr b="1" sz="4000">
              <a:solidFill>
                <a:srgbClr val="4C11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1.经历神的爱和</a:t>
            </a:r>
            <a:r>
              <a:rPr b="1" lang="zh-CN" sz="3000">
                <a:solidFill>
                  <a:srgbClr val="FF0000"/>
                </a:solidFill>
              </a:rPr>
              <a:t>肢体之间合一相爱相助，彼此遮盖保护的属灵小家。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2.</a:t>
            </a:r>
            <a:r>
              <a:rPr b="1" lang="zh-CN" sz="3000">
                <a:solidFill>
                  <a:srgbClr val="FF0000"/>
                </a:solidFill>
              </a:rPr>
              <a:t>深度相交彼此磨合的肢体关系，教我们学习接纳欣赏和尊荣彼此，使我们心胸宽广。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zh-CN" sz="3000">
                <a:solidFill>
                  <a:srgbClr val="FF0000"/>
                </a:solidFill>
              </a:rPr>
              <a:t>3.更深理解，讨论学习，探索应用主日信息，使我们真理建造有根有基。</a:t>
            </a:r>
            <a:endParaRPr b="1" sz="30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rgbClr val="FF0000"/>
              </a:solidFill>
            </a:endParaRPr>
          </a:p>
          <a:p>
            <a:pPr indent="384175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