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315" r:id="rId6"/>
    <p:sldId id="301" r:id="rId7"/>
    <p:sldId id="364" r:id="rId8"/>
    <p:sldId id="340" r:id="rId9"/>
    <p:sldId id="363" r:id="rId10"/>
    <p:sldId id="314" r:id="rId11"/>
    <p:sldId id="366" r:id="rId12"/>
    <p:sldId id="367" r:id="rId13"/>
    <p:sldId id="368" r:id="rId14"/>
    <p:sldId id="379" r:id="rId15"/>
    <p:sldId id="370" r:id="rId16"/>
    <p:sldId id="371" r:id="rId17"/>
    <p:sldId id="372" r:id="rId18"/>
    <p:sldId id="373" r:id="rId19"/>
    <p:sldId id="374" r:id="rId20"/>
    <p:sldId id="375" r:id="rId21"/>
    <p:sldId id="377" r:id="rId22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1F2"/>
    <a:srgbClr val="FEFFFF"/>
    <a:srgbClr val="FAFBEF"/>
    <a:srgbClr val="F2F2F2"/>
    <a:srgbClr val="E676A9"/>
    <a:srgbClr val="8A8A8A"/>
    <a:srgbClr val="3D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A1DC-BD10-4DCA-8290-E647DCE6E7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1E47-812A-406D-8B81-E3C0B12E74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7863" y="4638162"/>
            <a:ext cx="6227300" cy="64339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805" y="1382486"/>
            <a:ext cx="6851595" cy="300990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2" y="311154"/>
            <a:ext cx="342900" cy="365125"/>
          </a:xfrm>
          <a:solidFill>
            <a:schemeClr val="accent1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6F919D3-A0D6-4586-82A8-25A537D2BD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137" y="1579815"/>
            <a:ext cx="6621537" cy="2390505"/>
          </a:xfrm>
        </p:spPr>
        <p:txBody>
          <a:bodyPr anchor="ctr"/>
          <a:lstStyle>
            <a:lvl1pPr algn="ctr">
              <a:lnSpc>
                <a:spcPct val="1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9463" y="4694388"/>
            <a:ext cx="6458337" cy="66032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3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microsoft.com/office/2007/relationships/hdphoto" Target="../media/hdphoto1.wdp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338263"/>
            <a:ext cx="106807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55964" y="368300"/>
            <a:ext cx="9835860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slide" Target="slide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3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" Target="slide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slide" Target="slide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 descr="#clear#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讲员：黄毅         </a:t>
            </a:r>
            <a:endParaRPr lang="en-US" altLang="zh-CN" dirty="0"/>
          </a:p>
        </p:txBody>
      </p:sp>
      <p:sp>
        <p:nvSpPr>
          <p:cNvPr id="6146" name="标题 5" descr="#clear#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sz="5400" dirty="0">
                <a:latin typeface="+mj-ea"/>
              </a:rPr>
              <a:t>系统性的处理自我控告和羞耻感</a:t>
            </a:r>
            <a:endParaRPr lang="zh-CN" sz="5400" dirty="0">
              <a:latin typeface="+mj-ea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哥林多后书</a:t>
            </a:r>
            <a:r>
              <a:rPr lang="en-US" altLang="zh-CN" dirty="0"/>
              <a:t>10</a:t>
            </a:r>
            <a:r>
              <a:rPr lang="zh-CN" altLang="en-US" dirty="0"/>
              <a:t>章：</a:t>
            </a:r>
            <a:r>
              <a:rPr lang="en-US" altLang="zh-CN" dirty="0"/>
              <a:t>4~5</a:t>
            </a:r>
            <a:r>
              <a:rPr lang="zh-CN" altLang="en-US" dirty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426460" y="2179320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我们争战的兵器本不是属血气的，乃是在　神面前有能力，可以攻破坚固的营垒，将各样的计谋，各样拦阻人认识神的那些自高之事，一概攻破了，又将人所有的心意夺回，使他都顺服基督</a:t>
            </a:r>
            <a:r>
              <a:rPr lang="zh-CN" altLang="en-US" sz="4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4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4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哥林多后书</a:t>
            </a:r>
            <a:r>
              <a:rPr lang="en-US" altLang="zh-CN" dirty="0"/>
              <a:t>10</a:t>
            </a:r>
            <a:r>
              <a:rPr lang="zh-CN" altLang="en-US" dirty="0"/>
              <a:t>章：</a:t>
            </a:r>
            <a:r>
              <a:rPr lang="en-US" altLang="zh-CN" dirty="0"/>
              <a:t>4~5</a:t>
            </a:r>
            <a:r>
              <a:rPr lang="zh-CN" altLang="en-US" dirty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228975" y="2840355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我们的武器是：圣灵！！</a:t>
            </a:r>
            <a:endParaRPr lang="zh-CN" altLang="en-US" sz="32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我们要攻破：坚固营垒！！</a:t>
            </a:r>
            <a:endParaRPr lang="zh-CN" altLang="en-US" sz="32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计谋和自高之事：自己堆积的信念系统！！</a:t>
            </a:r>
            <a:endParaRPr lang="zh-CN" altLang="en-US" sz="32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（我今年三十岁，有二十多年的世界的系统，只有几年的神的系统，所以常常会用自己的经验当做神的启示，例如觉得神不能接纳我）</a:t>
            </a:r>
            <a:endParaRPr lang="zh-CN" altLang="en-US" sz="32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4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848360" y="1216660"/>
            <a:ext cx="10192385" cy="2884170"/>
          </a:xfrm>
        </p:spPr>
        <p:txBody>
          <a:bodyPr/>
          <a:lstStyle/>
          <a:p>
            <a:pPr eaLnBrk="1" hangingPunct="1"/>
            <a:r>
              <a:rPr lang="zh-CN" altLang="en-US" dirty="0"/>
              <a:t>怎么办呢？</a:t>
            </a:r>
            <a:br>
              <a:rPr lang="zh-CN" altLang="en-US" dirty="0"/>
            </a:br>
            <a:r>
              <a:rPr lang="zh-CN" altLang="en-US" dirty="0"/>
              <a:t>面对神来改变你的信念系统，让圣灵来改写你的潜意识，让天父的爱来处理你们的自我控告和羞耻感。</a:t>
            </a:r>
            <a:endParaRPr lang="zh-CN" altLang="en-US" dirty="0"/>
          </a:p>
        </p:txBody>
      </p:sp>
      <p:sp>
        <p:nvSpPr>
          <p:cNvPr id="26" name="Freeform 5"/>
          <p:cNvSpPr/>
          <p:nvPr/>
        </p:nvSpPr>
        <p:spPr bwMode="auto">
          <a:xfrm>
            <a:off x="2481013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575344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886240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p>
            <a:pPr algn="ctr"/>
            <a:endParaRPr lang="en-US" sz="32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848360" y="1216660"/>
            <a:ext cx="10192385" cy="2884170"/>
          </a:xfrm>
        </p:spPr>
        <p:txBody>
          <a:bodyPr/>
          <a:lstStyle/>
          <a:p>
            <a:pPr eaLnBrk="1" hangingPunct="1"/>
            <a:r>
              <a:rPr lang="en-US" altLang="zh-CN" dirty="0"/>
              <a:t> </a:t>
            </a:r>
            <a:r>
              <a:rPr lang="zh-CN" altLang="en-US" dirty="0"/>
              <a:t>巫术的灵</a:t>
            </a:r>
            <a:br>
              <a:rPr lang="en-US" altLang="zh-CN" dirty="0"/>
            </a:br>
            <a:r>
              <a:rPr lang="en-US" altLang="zh-CN" dirty="0"/>
              <a:t>      </a:t>
            </a:r>
            <a:r>
              <a:rPr lang="zh-CN" altLang="en-US" sz="3200" dirty="0">
                <a:solidFill>
                  <a:schemeClr val="tx1"/>
                </a:solidFill>
              </a:rPr>
              <a:t>你因着自卑感本就不肯接纳自己，做了基督徒又因着暂时的不得胜，就更加不接纳自己，从而生出忧愁来，你不接纳自己就觉得神也不接纳你，所以犯罪就不敢来面见神，仇敌就有权柄借着你的忧愁攻击你，你会慢慢进入一个恨恶自己的里面，甚至可能会得忧郁症。</a:t>
            </a:r>
            <a:br>
              <a:rPr lang="zh-CN" altLang="en-US" sz="3200" dirty="0">
                <a:solidFill>
                  <a:schemeClr val="tx1"/>
                </a:solidFill>
              </a:rPr>
            </a:br>
            <a:r>
              <a:rPr lang="zh-CN" altLang="en-US" sz="3200" dirty="0">
                <a:solidFill>
                  <a:schemeClr val="tx1"/>
                </a:solidFill>
              </a:rPr>
              <a:t>（例：犹大，仇敌就借着犹大出卖耶稣的罪控告他，最后就出去吊死了。）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2413068" y="4645122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5753444" y="4645122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55" name="Freeform 7"/>
          <p:cNvSpPr/>
          <p:nvPr/>
        </p:nvSpPr>
        <p:spPr bwMode="auto">
          <a:xfrm>
            <a:off x="9305534" y="3467883"/>
            <a:ext cx="339413" cy="7485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9"/>
              </a:cxn>
              <a:cxn ang="0">
                <a:pos x="203" y="649"/>
              </a:cxn>
              <a:cxn ang="0">
                <a:pos x="0" y="0"/>
              </a:cxn>
            </a:cxnLst>
            <a:rect l="0" t="0" r="r" b="b"/>
            <a:pathLst>
              <a:path w="203" h="649">
                <a:moveTo>
                  <a:pt x="0" y="0"/>
                </a:moveTo>
                <a:lnTo>
                  <a:pt x="0" y="649"/>
                </a:lnTo>
                <a:lnTo>
                  <a:pt x="203" y="6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8862404" y="458733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p>
            <a:pPr algn="ctr"/>
            <a:endParaRPr lang="en-US" sz="32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47" descr="#clear#"/>
          <p:cNvSpPr txBox="1">
            <a:spLocks noChangeArrowheads="1"/>
          </p:cNvSpPr>
          <p:nvPr/>
        </p:nvSpPr>
        <p:spPr bwMode="auto">
          <a:xfrm>
            <a:off x="1362710" y="485140"/>
            <a:ext cx="829056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巫术的三个途径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1" name="MH_Others_1"/>
          <p:cNvCxnSpPr/>
          <p:nvPr>
            <p:custDataLst>
              <p:tags r:id="rId1"/>
            </p:custDataLst>
          </p:nvPr>
        </p:nvCxnSpPr>
        <p:spPr>
          <a:xfrm>
            <a:off x="2008808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Entry_1" descr="#clear#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008505" y="2113280"/>
            <a:ext cx="3859530" cy="124587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自己行巫术</a:t>
            </a:r>
            <a:endParaRPr lang="zh-CN" altLang="en-US" dirty="0"/>
          </a:p>
        </p:txBody>
      </p:sp>
      <p:sp>
        <p:nvSpPr>
          <p:cNvPr id="14" name="MH_Number_1" descr="#clear#">
            <a:hlinkClick r:id="rId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246918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5" name="MH_Others_1"/>
          <p:cNvCxnSpPr/>
          <p:nvPr>
            <p:custDataLst>
              <p:tags r:id="rId5"/>
            </p:custDataLst>
          </p:nvPr>
        </p:nvCxnSpPr>
        <p:spPr>
          <a:xfrm>
            <a:off x="7345083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Entry_1" descr="#clear#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7277100" y="2113280"/>
            <a:ext cx="4473575" cy="125603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祖先行巫术</a:t>
            </a:r>
            <a:endParaRPr lang="zh-CN" altLang="en-US" dirty="0"/>
          </a:p>
        </p:txBody>
      </p:sp>
      <p:sp>
        <p:nvSpPr>
          <p:cNvPr id="17" name="MH_Number_1" descr="#clear#">
            <a:hlinkClick r:id="rId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6583193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8" name="MH_Others_1"/>
          <p:cNvCxnSpPr/>
          <p:nvPr>
            <p:custDataLst>
              <p:tags r:id="rId8"/>
            </p:custDataLst>
          </p:nvPr>
        </p:nvCxnSpPr>
        <p:spPr>
          <a:xfrm>
            <a:off x="2008808" y="4465181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Entry_1" descr="#clear#">
            <a:hlinkClick r:id="rId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008505" y="3369310"/>
            <a:ext cx="3858895" cy="975995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对自己的失望</a:t>
            </a:r>
            <a:endParaRPr lang="zh-CN" altLang="en-US" dirty="0"/>
          </a:p>
        </p:txBody>
      </p:sp>
      <p:sp>
        <p:nvSpPr>
          <p:cNvPr id="20" name="MH_Number_1" descr="#clear#">
            <a:hlinkClick r:id="rId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246918" y="3851382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848360" y="1216660"/>
            <a:ext cx="10192385" cy="2884170"/>
          </a:xfrm>
        </p:spPr>
        <p:txBody>
          <a:bodyPr/>
          <a:lstStyle/>
          <a:p>
            <a:pPr eaLnBrk="1" hangingPunct="1"/>
            <a:r>
              <a:rPr lang="zh-CN" altLang="en-US" dirty="0"/>
              <a:t>当你对自己失望的时候，你的情绪会进入一个沮丧的里面，当进入沮丧时，巫术就进来了，你会听到许多撒旦对自己的控告，进而定罪自己。</a:t>
            </a:r>
            <a:r>
              <a:rPr lang="en-US" altLang="zh-CN" dirty="0"/>
              <a:t>(</a:t>
            </a:r>
            <a:r>
              <a:rPr lang="zh-CN" altLang="en-US" dirty="0"/>
              <a:t>例如彼得：说大话，进到自责里，控告里，就回去打鱼了。</a:t>
            </a:r>
            <a:r>
              <a:rPr lang="en-US" altLang="zh-CN" dirty="0"/>
              <a:t>)</a:t>
            </a:r>
            <a:endParaRPr lang="en-US" altLang="zh-CN" dirty="0"/>
          </a:p>
        </p:txBody>
      </p:sp>
      <p:sp>
        <p:nvSpPr>
          <p:cNvPr id="26" name="Freeform 5"/>
          <p:cNvSpPr/>
          <p:nvPr/>
        </p:nvSpPr>
        <p:spPr bwMode="auto">
          <a:xfrm>
            <a:off x="2481013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575344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55" name="Freeform 7"/>
          <p:cNvSpPr/>
          <p:nvPr/>
        </p:nvSpPr>
        <p:spPr bwMode="auto">
          <a:xfrm>
            <a:off x="9305534" y="3467883"/>
            <a:ext cx="339413" cy="7485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9"/>
              </a:cxn>
              <a:cxn ang="0">
                <a:pos x="203" y="649"/>
              </a:cxn>
              <a:cxn ang="0">
                <a:pos x="0" y="0"/>
              </a:cxn>
            </a:cxnLst>
            <a:rect l="0" t="0" r="r" b="b"/>
            <a:pathLst>
              <a:path w="203" h="649">
                <a:moveTo>
                  <a:pt x="0" y="0"/>
                </a:moveTo>
                <a:lnTo>
                  <a:pt x="0" y="649"/>
                </a:lnTo>
                <a:lnTo>
                  <a:pt x="203" y="6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886240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p>
            <a:pPr algn="ctr"/>
            <a:endParaRPr lang="en-US" sz="32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848360" y="1216660"/>
            <a:ext cx="10192385" cy="2884170"/>
          </a:xfrm>
        </p:spPr>
        <p:txBody>
          <a:bodyPr/>
          <a:lstStyle/>
          <a:p>
            <a:pPr eaLnBrk="1" hangingPunct="1"/>
            <a:r>
              <a:rPr lang="zh-CN" altLang="en-US" dirty="0"/>
              <a:t>当人会定罪自己而不肯原谅自己的时候，会不沟通，会更加不得胜，会容易生气，会很容易放弃，会自我安慰，会</a:t>
            </a:r>
            <a:r>
              <a:rPr lang="zh-CN" altLang="en-US" dirty="0">
                <a:sym typeface="+mn-ea"/>
              </a:rPr>
              <a:t>耻与见神的面。</a:t>
            </a:r>
            <a:endParaRPr lang="zh-CN" altLang="en-US" dirty="0"/>
          </a:p>
        </p:txBody>
      </p:sp>
      <p:sp>
        <p:nvSpPr>
          <p:cNvPr id="26" name="Freeform 5"/>
          <p:cNvSpPr/>
          <p:nvPr/>
        </p:nvSpPr>
        <p:spPr bwMode="auto">
          <a:xfrm>
            <a:off x="2481013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575344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55" name="Freeform 7"/>
          <p:cNvSpPr/>
          <p:nvPr/>
        </p:nvSpPr>
        <p:spPr bwMode="auto">
          <a:xfrm>
            <a:off x="9305534" y="3467883"/>
            <a:ext cx="339413" cy="7485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9"/>
              </a:cxn>
              <a:cxn ang="0">
                <a:pos x="203" y="649"/>
              </a:cxn>
              <a:cxn ang="0">
                <a:pos x="0" y="0"/>
              </a:cxn>
            </a:cxnLst>
            <a:rect l="0" t="0" r="r" b="b"/>
            <a:pathLst>
              <a:path w="203" h="649">
                <a:moveTo>
                  <a:pt x="0" y="0"/>
                </a:moveTo>
                <a:lnTo>
                  <a:pt x="0" y="649"/>
                </a:lnTo>
                <a:lnTo>
                  <a:pt x="203" y="6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886240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p>
            <a:pPr algn="ctr"/>
            <a:endParaRPr lang="en-US" sz="32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谁是你最大的敌人？</a:t>
            </a:r>
            <a:endParaRPr lang="zh-CN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426460" y="2179320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8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</a:t>
            </a:r>
            <a:endParaRPr lang="zh-CN" altLang="en-US" sz="80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80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谁是你最大的拦阻？</a:t>
            </a:r>
            <a:endParaRPr lang="zh-CN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426460" y="2179320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8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</a:t>
            </a:r>
            <a:endParaRPr lang="zh-CN" altLang="en-US" sz="80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80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征战的五步骤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68625" y="773185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诚实面对</a:t>
            </a: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饶恕，悔改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接受神的爱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礼物时间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开口感谢，赞美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MH_Others_1"/>
          <p:cNvCxnSpPr/>
          <p:nvPr>
            <p:custDataLst>
              <p:tags r:id="rId1"/>
            </p:custDataLst>
          </p:nvPr>
        </p:nvCxnSpPr>
        <p:spPr>
          <a:xfrm>
            <a:off x="2008808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Entry_1" descr="#clear#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230755" y="2195830"/>
            <a:ext cx="3787775" cy="793115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认识自己，超越限制</a:t>
            </a:r>
            <a:endParaRPr lang="zh-CN" altLang="en-US" dirty="0"/>
          </a:p>
        </p:txBody>
      </p:sp>
      <p:sp>
        <p:nvSpPr>
          <p:cNvPr id="14" name="MH_Number_1" descr="#clear#">
            <a:hlinkClick r:id="rId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246918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5" name="MH_Others_1"/>
          <p:cNvCxnSpPr/>
          <p:nvPr>
            <p:custDataLst>
              <p:tags r:id="rId5"/>
            </p:custDataLst>
          </p:nvPr>
        </p:nvCxnSpPr>
        <p:spPr>
          <a:xfrm>
            <a:off x="7345083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Entry_1" descr="#clear#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7345045" y="2051685"/>
            <a:ext cx="4211955" cy="1198245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 lnSpcReduction="10000"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>
                <a:sym typeface="+mn-ea"/>
              </a:rPr>
              <a:t>意识到你有一个卡卡人生，你的人生卡主了</a:t>
            </a:r>
            <a:r>
              <a:rPr lang="en-US" altLang="zh-CN" dirty="0">
                <a:sym typeface="+mn-ea"/>
              </a:rPr>
              <a:t>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7" name="MH_Number_1" descr="#clear#">
            <a:hlinkClick r:id="rId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6583193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8" name="MH_Others_1"/>
          <p:cNvCxnSpPr/>
          <p:nvPr>
            <p:custDataLst>
              <p:tags r:id="rId8"/>
            </p:custDataLst>
          </p:nvPr>
        </p:nvCxnSpPr>
        <p:spPr>
          <a:xfrm>
            <a:off x="2008808" y="4465181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Entry_1" descr="#clear#">
            <a:hlinkClick r:id="rId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008505" y="3681730"/>
            <a:ext cx="4358005" cy="967105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>
                <a:sym typeface="+mn-ea"/>
              </a:rPr>
              <a:t>拿兵器抵挡撒旦，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例如：扫罗的敌人是自己</a:t>
            </a:r>
            <a:endParaRPr lang="en-US" altLang="zh-CN" dirty="0"/>
          </a:p>
        </p:txBody>
      </p:sp>
      <p:sp>
        <p:nvSpPr>
          <p:cNvPr id="20" name="MH_Number_1" descr="#clear#">
            <a:hlinkClick r:id="rId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246918" y="3851382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箴言：</a:t>
            </a:r>
            <a:r>
              <a:rPr lang="en-US" altLang="zh-CN" dirty="0"/>
              <a:t>23</a:t>
            </a:r>
            <a:r>
              <a:rPr lang="zh-CN" altLang="en-US" dirty="0"/>
              <a:t>章</a:t>
            </a:r>
            <a:r>
              <a:rPr lang="en-US" altLang="zh-CN" dirty="0"/>
              <a:t>7</a:t>
            </a:r>
            <a:r>
              <a:rPr lang="zh-CN" altLang="en-US" dirty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426460" y="2179320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因为他心怎样思量，他为人就是怎样。</a:t>
            </a:r>
            <a:endParaRPr lang="zh-CN" altLang="en-US" sz="4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4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en-US" sz="4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思量</a:t>
            </a:r>
            <a:r>
              <a:rPr lang="en-US" altLang="zh-CN" sz="4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en-US" sz="4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代表潜意识）</a:t>
            </a:r>
            <a:endParaRPr lang="zh-CN" altLang="en-US" sz="4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那么意识和潜意识有什么区别呢？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68625" y="1336430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意识</a:t>
            </a: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可以占据脑部的六分之一，他可以让你清晰的感觉到你的存在，想法，责任，可以用来制定目标，他的主要责任就是搞定现在的事，在人的意识里是没有长久的记忆的，忘了就忘了，也就是说你的意识，并不会记住别人对你说过的伤害的话等等。</a:t>
            </a: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潜意识</a:t>
            </a: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可以</a:t>
            </a:r>
            <a:r>
              <a:rPr lang="zh-CN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保存你长久的记忆，甚至你当时的感觉，当你受到攻击和伤害的时候，没有及时的去处理，你为了减轻自己的痛苦，就会很自然的将记忆和感觉一起放进你的潜意识中，然后你就不会感到受伤了，例如曾经被拒绝的伤痛，（相信时间冲淡一切。）</a:t>
            </a: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68625" y="773185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你害怕失败，你会停留在那里，觉得自己肯定做不到。</a:t>
            </a: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会觉得自己很糟糕，很没用，就算你想往前走，你却被卡住了。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而你每一次这么自卑的想自己的时候，就会加强里面潜意识的形成，存在记忆里。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在潜意识里，你堆积了许多对自己的看法。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在你的潜意识里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47" descr="#clear#"/>
          <p:cNvSpPr txBox="1">
            <a:spLocks noChangeArrowheads="1"/>
          </p:cNvSpPr>
          <p:nvPr/>
        </p:nvSpPr>
        <p:spPr bwMode="auto">
          <a:xfrm>
            <a:off x="1362710" y="485140"/>
            <a:ext cx="829056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潜意识的主要形成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1" name="MH_Others_1"/>
          <p:cNvCxnSpPr/>
          <p:nvPr>
            <p:custDataLst>
              <p:tags r:id="rId1"/>
            </p:custDataLst>
          </p:nvPr>
        </p:nvCxnSpPr>
        <p:spPr>
          <a:xfrm>
            <a:off x="2008808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Entry_1" descr="#clear#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008505" y="1862455"/>
            <a:ext cx="3859530" cy="124587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过去的经历</a:t>
            </a:r>
            <a:endParaRPr lang="zh-CN" altLang="en-US" dirty="0"/>
          </a:p>
          <a:p>
            <a:r>
              <a:rPr lang="en-US" altLang="zh-CN" dirty="0"/>
              <a:t>(</a:t>
            </a:r>
            <a:r>
              <a:rPr lang="zh-CN" altLang="en-US" dirty="0"/>
              <a:t>曾经受过创伤，例如暴力，性侵，车祸，被狗咬等，甚至是从父母而来的被拒绝伤害</a:t>
            </a:r>
            <a:r>
              <a:rPr lang="en-US" altLang="zh-CN" dirty="0"/>
              <a:t>.)</a:t>
            </a:r>
            <a:endParaRPr lang="en-US" altLang="zh-CN" dirty="0"/>
          </a:p>
        </p:txBody>
      </p:sp>
      <p:sp>
        <p:nvSpPr>
          <p:cNvPr id="14" name="MH_Number_1" descr="#clear#">
            <a:hlinkClick r:id="rId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246918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5" name="MH_Others_1"/>
          <p:cNvCxnSpPr/>
          <p:nvPr>
            <p:custDataLst>
              <p:tags r:id="rId5"/>
            </p:custDataLst>
          </p:nvPr>
        </p:nvCxnSpPr>
        <p:spPr>
          <a:xfrm>
            <a:off x="7345083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Entry_1" descr="#clear#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7402830" y="1688465"/>
            <a:ext cx="4473575" cy="125603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学到的知识</a:t>
            </a:r>
            <a:endParaRPr lang="zh-CN" altLang="en-US" dirty="0"/>
          </a:p>
          <a:p>
            <a:r>
              <a:rPr lang="zh-CN" altLang="en-US" dirty="0"/>
              <a:t>（学到的教导无神论？，看过的电视内容鬼片？，）</a:t>
            </a:r>
            <a:endParaRPr lang="zh-CN" altLang="en-US" dirty="0"/>
          </a:p>
        </p:txBody>
      </p:sp>
      <p:sp>
        <p:nvSpPr>
          <p:cNvPr id="17" name="MH_Number_1" descr="#clear#">
            <a:hlinkClick r:id="rId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6583193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8" name="MH_Others_1"/>
          <p:cNvCxnSpPr/>
          <p:nvPr>
            <p:custDataLst>
              <p:tags r:id="rId8"/>
            </p:custDataLst>
          </p:nvPr>
        </p:nvCxnSpPr>
        <p:spPr>
          <a:xfrm>
            <a:off x="2008808" y="4465181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Entry_1" descr="#clear#">
            <a:hlinkClick r:id="rId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008505" y="3369310"/>
            <a:ext cx="3858895" cy="975995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别人论断你（笨，丑，胖，矮）</a:t>
            </a:r>
            <a:endParaRPr lang="zh-CN" altLang="en-US" dirty="0"/>
          </a:p>
        </p:txBody>
      </p:sp>
      <p:sp>
        <p:nvSpPr>
          <p:cNvPr id="20" name="MH_Number_1" descr="#clear#">
            <a:hlinkClick r:id="rId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246918" y="3851382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1" name="MH_Others_1"/>
          <p:cNvCxnSpPr/>
          <p:nvPr>
            <p:custDataLst>
              <p:tags r:id="rId11"/>
            </p:custDataLst>
          </p:nvPr>
        </p:nvCxnSpPr>
        <p:spPr>
          <a:xfrm>
            <a:off x="7345083" y="4465181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Entry_1" descr="#clear#">
            <a:hlinkClick r:id="rId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7277100" y="3171190"/>
            <a:ext cx="3865880" cy="1308735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内在誓言（诸如：我长大以后一定要……等等）</a:t>
            </a:r>
            <a:endParaRPr lang="zh-CN" altLang="en-US" dirty="0"/>
          </a:p>
        </p:txBody>
      </p:sp>
      <p:sp>
        <p:nvSpPr>
          <p:cNvPr id="23" name="MH_Number_1" descr="#clear#">
            <a:hlinkClick r:id="rId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6583193" y="3851382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D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4" name="MH_Others_1"/>
          <p:cNvCxnSpPr/>
          <p:nvPr>
            <p:custDataLst>
              <p:tags r:id="rId14"/>
            </p:custDataLst>
          </p:nvPr>
        </p:nvCxnSpPr>
        <p:spPr>
          <a:xfrm>
            <a:off x="2008808" y="5821829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Entry_1" descr="#clear#">
            <a:hlinkClick r:id="rId2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2008505" y="4465320"/>
            <a:ext cx="4665980" cy="141097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dirty="0"/>
              <a:t>自言自语（自我安慰，贬低别人，没关系啦，以后你就知道了）当然自言自语也有正面的，例如加勒，八十五岁还觉得自己很年轻。</a:t>
            </a:r>
            <a:endParaRPr lang="zh-CN" altLang="en-US" dirty="0"/>
          </a:p>
        </p:txBody>
      </p:sp>
      <p:sp>
        <p:nvSpPr>
          <p:cNvPr id="26" name="MH_Number_1" descr="#clear#">
            <a:hlinkClick r:id="rId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246918" y="5208030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E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848360" y="1216660"/>
            <a:ext cx="10192385" cy="2884170"/>
          </a:xfrm>
        </p:spPr>
        <p:txBody>
          <a:bodyPr/>
          <a:lstStyle/>
          <a:p>
            <a:pPr eaLnBrk="1" hangingPunct="1"/>
            <a:r>
              <a:rPr lang="en-US" altLang="zh-CN" dirty="0"/>
              <a:t>        </a:t>
            </a:r>
            <a:r>
              <a:rPr lang="zh-CN" altLang="en-US" dirty="0"/>
              <a:t>当堆积了许多负面的控告的事件在自己的潜意识里的时候，你没有去处理，都会停留在你的潜意识里，长期循环形成对自己的自我控告和自我定罪，进而生出自卑感和羞耻感，有羞耻感的人是没有办法亲近天父的，因为每当自己不小心犯罪的时候就会觉得天父会好讨厌自己，不会接纳自己，其实天父想对你说的是，</a:t>
            </a:r>
            <a:r>
              <a:rPr lang="en-US" altLang="zh-CN" dirty="0"/>
              <a:t>“</a:t>
            </a:r>
            <a:r>
              <a:rPr lang="zh-CN" altLang="en-US" dirty="0"/>
              <a:t>亲爱的孩子，不是我不接纳你，是你自己不接纳自己，你知道么？我很爱你！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br>
              <a:rPr lang="zh-CN" altLang="en-US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</a:br>
            <a:endParaRPr lang="zh-CN" altLang="en-US" dirty="0"/>
          </a:p>
        </p:txBody>
      </p:sp>
      <p:sp>
        <p:nvSpPr>
          <p:cNvPr id="26" name="Freeform 5"/>
          <p:cNvSpPr/>
          <p:nvPr/>
        </p:nvSpPr>
        <p:spPr bwMode="auto">
          <a:xfrm>
            <a:off x="2490538" y="4819112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5754079" y="4819112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8852879" y="4819112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p>
            <a:pPr algn="ctr"/>
            <a:endParaRPr lang="en-US" sz="32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自言自语的几种情况</a:t>
            </a:r>
            <a:endParaRPr lang="zh-CN" altLang="en-US" dirty="0"/>
          </a:p>
        </p:txBody>
      </p:sp>
      <p:sp>
        <p:nvSpPr>
          <p:cNvPr id="27" name="KSO_Shape"/>
          <p:cNvSpPr/>
          <p:nvPr/>
        </p:nvSpPr>
        <p:spPr bwMode="auto">
          <a:xfrm>
            <a:off x="5195888" y="2919413"/>
            <a:ext cx="1800225" cy="1800225"/>
          </a:xfrm>
          <a:custGeom>
            <a:avLst/>
            <a:gdLst>
              <a:gd name="T0" fmla="*/ 1439630 w 4178316"/>
              <a:gd name="T1" fmla="*/ 1440318 h 4181011"/>
              <a:gd name="T2" fmla="*/ 1619669 w 4178316"/>
              <a:gd name="T3" fmla="*/ 1620357 h 4181011"/>
              <a:gd name="T4" fmla="*/ 1439630 w 4178316"/>
              <a:gd name="T5" fmla="*/ 1800397 h 4181011"/>
              <a:gd name="T6" fmla="*/ 1259590 w 4178316"/>
              <a:gd name="T7" fmla="*/ 1620357 h 4181011"/>
              <a:gd name="T8" fmla="*/ 1439630 w 4178316"/>
              <a:gd name="T9" fmla="*/ 1440318 h 4181011"/>
              <a:gd name="T10" fmla="*/ 599811 w 4178316"/>
              <a:gd name="T11" fmla="*/ 1440318 h 4181011"/>
              <a:gd name="T12" fmla="*/ 779851 w 4178316"/>
              <a:gd name="T13" fmla="*/ 1620357 h 4181011"/>
              <a:gd name="T14" fmla="*/ 599811 w 4178316"/>
              <a:gd name="T15" fmla="*/ 1800397 h 4181011"/>
              <a:gd name="T16" fmla="*/ 419772 w 4178316"/>
              <a:gd name="T17" fmla="*/ 1620357 h 4181011"/>
              <a:gd name="T18" fmla="*/ 599811 w 4178316"/>
              <a:gd name="T19" fmla="*/ 1440318 h 4181011"/>
              <a:gd name="T20" fmla="*/ 831280 w 4178316"/>
              <a:gd name="T21" fmla="*/ 396600 h 4181011"/>
              <a:gd name="T22" fmla="*/ 803904 w 4178316"/>
              <a:gd name="T23" fmla="*/ 408303 h 4181011"/>
              <a:gd name="T24" fmla="*/ 707721 w 4178316"/>
              <a:gd name="T25" fmla="*/ 503877 h 4181011"/>
              <a:gd name="T26" fmla="*/ 707721 w 4178316"/>
              <a:gd name="T27" fmla="*/ 559141 h 4181011"/>
              <a:gd name="T28" fmla="*/ 898137 w 4178316"/>
              <a:gd name="T29" fmla="*/ 749639 h 4181011"/>
              <a:gd name="T30" fmla="*/ 707721 w 4178316"/>
              <a:gd name="T31" fmla="*/ 940787 h 4181011"/>
              <a:gd name="T32" fmla="*/ 707721 w 4178316"/>
              <a:gd name="T33" fmla="*/ 995401 h 4181011"/>
              <a:gd name="T34" fmla="*/ 803904 w 4178316"/>
              <a:gd name="T35" fmla="*/ 1091625 h 4181011"/>
              <a:gd name="T36" fmla="*/ 859144 w 4178316"/>
              <a:gd name="T37" fmla="*/ 1091625 h 4181011"/>
              <a:gd name="T38" fmla="*/ 1049560 w 4178316"/>
              <a:gd name="T39" fmla="*/ 901128 h 4181011"/>
              <a:gd name="T40" fmla="*/ 1239975 w 4178316"/>
              <a:gd name="T41" fmla="*/ 1091625 h 4181011"/>
              <a:gd name="T42" fmla="*/ 1295215 w 4178316"/>
              <a:gd name="T43" fmla="*/ 1091625 h 4181011"/>
              <a:gd name="T44" fmla="*/ 1390747 w 4178316"/>
              <a:gd name="T45" fmla="*/ 995401 h 4181011"/>
              <a:gd name="T46" fmla="*/ 1390747 w 4178316"/>
              <a:gd name="T47" fmla="*/ 940787 h 4181011"/>
              <a:gd name="T48" fmla="*/ 1200332 w 4178316"/>
              <a:gd name="T49" fmla="*/ 749639 h 4181011"/>
              <a:gd name="T50" fmla="*/ 1390747 w 4178316"/>
              <a:gd name="T51" fmla="*/ 559141 h 4181011"/>
              <a:gd name="T52" fmla="*/ 1390747 w 4178316"/>
              <a:gd name="T53" fmla="*/ 503877 h 4181011"/>
              <a:gd name="T54" fmla="*/ 1295215 w 4178316"/>
              <a:gd name="T55" fmla="*/ 408303 h 4181011"/>
              <a:gd name="T56" fmla="*/ 1239975 w 4178316"/>
              <a:gd name="T57" fmla="*/ 408303 h 4181011"/>
              <a:gd name="T58" fmla="*/ 1049560 w 4178316"/>
              <a:gd name="T59" fmla="*/ 598801 h 4181011"/>
              <a:gd name="T60" fmla="*/ 859144 w 4178316"/>
              <a:gd name="T61" fmla="*/ 408303 h 4181011"/>
              <a:gd name="T62" fmla="*/ 831280 w 4178316"/>
              <a:gd name="T63" fmla="*/ 396600 h 4181011"/>
              <a:gd name="T64" fmla="*/ 120228 w 4178316"/>
              <a:gd name="T65" fmla="*/ 0 h 4181011"/>
              <a:gd name="T66" fmla="*/ 239806 w 4178316"/>
              <a:gd name="T67" fmla="*/ 0 h 4181011"/>
              <a:gd name="T68" fmla="*/ 530304 w 4178316"/>
              <a:gd name="T69" fmla="*/ 239911 h 4181011"/>
              <a:gd name="T70" fmla="*/ 1679295 w 4178316"/>
              <a:gd name="T71" fmla="*/ 239911 h 4181011"/>
              <a:gd name="T72" fmla="*/ 1770928 w 4178316"/>
              <a:gd name="T73" fmla="*/ 282171 h 4181011"/>
              <a:gd name="T74" fmla="*/ 1797573 w 4178316"/>
              <a:gd name="T75" fmla="*/ 379046 h 4181011"/>
              <a:gd name="T76" fmla="*/ 1677995 w 4178316"/>
              <a:gd name="T77" fmla="*/ 1129335 h 4181011"/>
              <a:gd name="T78" fmla="*/ 1584412 w 4178316"/>
              <a:gd name="T79" fmla="*/ 1227510 h 4181011"/>
              <a:gd name="T80" fmla="*/ 562798 w 4178316"/>
              <a:gd name="T81" fmla="*/ 1319833 h 4181011"/>
              <a:gd name="T82" fmla="*/ 444519 w 4178316"/>
              <a:gd name="T83" fmla="*/ 1219708 h 4181011"/>
              <a:gd name="T84" fmla="*/ 301545 w 4178316"/>
              <a:gd name="T85" fmla="*/ 317280 h 4181011"/>
              <a:gd name="T86" fmla="*/ 239806 w 4178316"/>
              <a:gd name="T87" fmla="*/ 239911 h 4181011"/>
              <a:gd name="T88" fmla="*/ 120228 w 4178316"/>
              <a:gd name="T89" fmla="*/ 239911 h 4181011"/>
              <a:gd name="T90" fmla="*/ 0 w 4178316"/>
              <a:gd name="T91" fmla="*/ 120280 h 4181011"/>
              <a:gd name="T92" fmla="*/ 120228 w 4178316"/>
              <a:gd name="T93" fmla="*/ 0 h 41810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178316" h="4181011">
                <a:moveTo>
                  <a:pt x="3343212" y="3344809"/>
                </a:moveTo>
                <a:cubicBezTo>
                  <a:pt x="3574123" y="3344809"/>
                  <a:pt x="3761313" y="3531999"/>
                  <a:pt x="3761313" y="3762910"/>
                </a:cubicBezTo>
                <a:cubicBezTo>
                  <a:pt x="3761313" y="3993821"/>
                  <a:pt x="3574123" y="4181011"/>
                  <a:pt x="3343212" y="4181011"/>
                </a:cubicBezTo>
                <a:cubicBezTo>
                  <a:pt x="3112301" y="4181011"/>
                  <a:pt x="2925111" y="3993821"/>
                  <a:pt x="2925111" y="3762910"/>
                </a:cubicBezTo>
                <a:cubicBezTo>
                  <a:pt x="2925111" y="3531999"/>
                  <a:pt x="3112301" y="3344809"/>
                  <a:pt x="3343212" y="3344809"/>
                </a:cubicBezTo>
                <a:close/>
                <a:moveTo>
                  <a:pt x="1392925" y="3344809"/>
                </a:moveTo>
                <a:cubicBezTo>
                  <a:pt x="1623836" y="3344809"/>
                  <a:pt x="1811026" y="3531999"/>
                  <a:pt x="1811026" y="3762910"/>
                </a:cubicBezTo>
                <a:cubicBezTo>
                  <a:pt x="1811026" y="3993821"/>
                  <a:pt x="1623836" y="4181011"/>
                  <a:pt x="1392925" y="4181011"/>
                </a:cubicBezTo>
                <a:cubicBezTo>
                  <a:pt x="1162014" y="4181011"/>
                  <a:pt x="974824" y="3993821"/>
                  <a:pt x="974824" y="3762910"/>
                </a:cubicBezTo>
                <a:cubicBezTo>
                  <a:pt x="974824" y="3531999"/>
                  <a:pt x="1162014" y="3344809"/>
                  <a:pt x="1392925" y="3344809"/>
                </a:cubicBezTo>
                <a:close/>
                <a:moveTo>
                  <a:pt x="1930459" y="921013"/>
                </a:moveTo>
                <a:cubicBezTo>
                  <a:pt x="1907255" y="921013"/>
                  <a:pt x="1884240" y="930073"/>
                  <a:pt x="1866884" y="948191"/>
                </a:cubicBezTo>
                <a:cubicBezTo>
                  <a:pt x="1866884" y="948191"/>
                  <a:pt x="1866884" y="948191"/>
                  <a:pt x="1643522" y="1170140"/>
                </a:cubicBezTo>
                <a:cubicBezTo>
                  <a:pt x="1608810" y="1204867"/>
                  <a:pt x="1608810" y="1263751"/>
                  <a:pt x="1643522" y="1298478"/>
                </a:cubicBezTo>
                <a:cubicBezTo>
                  <a:pt x="1643522" y="1298478"/>
                  <a:pt x="1643522" y="1298478"/>
                  <a:pt x="2085719" y="1740866"/>
                </a:cubicBezTo>
                <a:cubicBezTo>
                  <a:pt x="2085719" y="1740866"/>
                  <a:pt x="2085719" y="1740866"/>
                  <a:pt x="1643522" y="2184764"/>
                </a:cubicBezTo>
                <a:cubicBezTo>
                  <a:pt x="1608810" y="2219491"/>
                  <a:pt x="1608810" y="2276865"/>
                  <a:pt x="1643522" y="2311592"/>
                </a:cubicBezTo>
                <a:cubicBezTo>
                  <a:pt x="1643522" y="2311592"/>
                  <a:pt x="1643522" y="2311592"/>
                  <a:pt x="1866884" y="2535051"/>
                </a:cubicBezTo>
                <a:cubicBezTo>
                  <a:pt x="1901596" y="2569778"/>
                  <a:pt x="1958946" y="2569778"/>
                  <a:pt x="1995166" y="2535051"/>
                </a:cubicBezTo>
                <a:cubicBezTo>
                  <a:pt x="1995166" y="2535051"/>
                  <a:pt x="1995166" y="2535051"/>
                  <a:pt x="2437363" y="2092663"/>
                </a:cubicBezTo>
                <a:cubicBezTo>
                  <a:pt x="2437363" y="2092663"/>
                  <a:pt x="2437363" y="2092663"/>
                  <a:pt x="2879559" y="2535051"/>
                </a:cubicBezTo>
                <a:cubicBezTo>
                  <a:pt x="2914271" y="2569778"/>
                  <a:pt x="2973130" y="2569778"/>
                  <a:pt x="3007841" y="2535051"/>
                </a:cubicBezTo>
                <a:cubicBezTo>
                  <a:pt x="3007841" y="2535051"/>
                  <a:pt x="3007841" y="2535051"/>
                  <a:pt x="3229694" y="2311592"/>
                </a:cubicBezTo>
                <a:cubicBezTo>
                  <a:pt x="3265915" y="2276865"/>
                  <a:pt x="3265915" y="2219491"/>
                  <a:pt x="3229694" y="2184764"/>
                </a:cubicBezTo>
                <a:lnTo>
                  <a:pt x="2787498" y="1740866"/>
                </a:lnTo>
                <a:cubicBezTo>
                  <a:pt x="2787498" y="1740866"/>
                  <a:pt x="2787498" y="1740866"/>
                  <a:pt x="3229694" y="1298478"/>
                </a:cubicBezTo>
                <a:cubicBezTo>
                  <a:pt x="3265915" y="1263751"/>
                  <a:pt x="3265915" y="1204867"/>
                  <a:pt x="3229694" y="1170140"/>
                </a:cubicBezTo>
                <a:cubicBezTo>
                  <a:pt x="3229694" y="1170140"/>
                  <a:pt x="3229694" y="1170140"/>
                  <a:pt x="3007841" y="948191"/>
                </a:cubicBezTo>
                <a:cubicBezTo>
                  <a:pt x="2973130" y="911954"/>
                  <a:pt x="2914271" y="911954"/>
                  <a:pt x="2879559" y="948191"/>
                </a:cubicBezTo>
                <a:cubicBezTo>
                  <a:pt x="2879559" y="948191"/>
                  <a:pt x="2879559" y="948191"/>
                  <a:pt x="2437363" y="1390579"/>
                </a:cubicBezTo>
                <a:cubicBezTo>
                  <a:pt x="2437363" y="1390579"/>
                  <a:pt x="2437363" y="1390579"/>
                  <a:pt x="1995166" y="948191"/>
                </a:cubicBezTo>
                <a:cubicBezTo>
                  <a:pt x="1977056" y="930073"/>
                  <a:pt x="1953663" y="921013"/>
                  <a:pt x="1930459" y="921013"/>
                </a:cubicBezTo>
                <a:close/>
                <a:moveTo>
                  <a:pt x="279203" y="0"/>
                </a:moveTo>
                <a:cubicBezTo>
                  <a:pt x="279203" y="0"/>
                  <a:pt x="279203" y="0"/>
                  <a:pt x="556896" y="0"/>
                </a:cubicBezTo>
                <a:cubicBezTo>
                  <a:pt x="885902" y="0"/>
                  <a:pt x="1146994" y="220439"/>
                  <a:pt x="1231510" y="557138"/>
                </a:cubicBezTo>
                <a:cubicBezTo>
                  <a:pt x="1231510" y="557138"/>
                  <a:pt x="1231510" y="557138"/>
                  <a:pt x="3899780" y="557138"/>
                </a:cubicBezTo>
                <a:cubicBezTo>
                  <a:pt x="3981277" y="557138"/>
                  <a:pt x="4059756" y="593374"/>
                  <a:pt x="4112578" y="655278"/>
                </a:cubicBezTo>
                <a:cubicBezTo>
                  <a:pt x="4165400" y="717183"/>
                  <a:pt x="4188038" y="800225"/>
                  <a:pt x="4174455" y="880247"/>
                </a:cubicBezTo>
                <a:cubicBezTo>
                  <a:pt x="4174455" y="880247"/>
                  <a:pt x="4174455" y="880247"/>
                  <a:pt x="3896762" y="2622623"/>
                </a:cubicBezTo>
                <a:cubicBezTo>
                  <a:pt x="3878652" y="2735862"/>
                  <a:pt x="3792627" y="2826454"/>
                  <a:pt x="3679437" y="2850611"/>
                </a:cubicBezTo>
                <a:cubicBezTo>
                  <a:pt x="3638688" y="2859670"/>
                  <a:pt x="2650160" y="3065011"/>
                  <a:pt x="1306970" y="3065011"/>
                </a:cubicBezTo>
                <a:cubicBezTo>
                  <a:pt x="1171142" y="3065011"/>
                  <a:pt x="1054933" y="2966870"/>
                  <a:pt x="1032295" y="2832493"/>
                </a:cubicBezTo>
                <a:cubicBezTo>
                  <a:pt x="1030786" y="2818904"/>
                  <a:pt x="801387" y="1458523"/>
                  <a:pt x="700270" y="736811"/>
                </a:cubicBezTo>
                <a:cubicBezTo>
                  <a:pt x="689706" y="668867"/>
                  <a:pt x="659522" y="557138"/>
                  <a:pt x="556896" y="557138"/>
                </a:cubicBezTo>
                <a:cubicBezTo>
                  <a:pt x="556896" y="557138"/>
                  <a:pt x="556896" y="557138"/>
                  <a:pt x="279203" y="557138"/>
                </a:cubicBezTo>
                <a:cubicBezTo>
                  <a:pt x="125264" y="557138"/>
                  <a:pt x="0" y="433329"/>
                  <a:pt x="0" y="279324"/>
                </a:cubicBezTo>
                <a:cubicBezTo>
                  <a:pt x="0" y="125318"/>
                  <a:pt x="125264" y="0"/>
                  <a:pt x="279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448810" y="2171700"/>
            <a:ext cx="3295650" cy="329565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 descr="#clear#"/>
          <p:cNvSpPr/>
          <p:nvPr/>
        </p:nvSpPr>
        <p:spPr>
          <a:xfrm>
            <a:off x="8085455" y="4373245"/>
            <a:ext cx="2945765" cy="1219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天父一定很讨厌我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3" name="矩形 42" descr="#clear#"/>
          <p:cNvSpPr/>
          <p:nvPr/>
        </p:nvSpPr>
        <p:spPr>
          <a:xfrm>
            <a:off x="7911465" y="1149350"/>
            <a:ext cx="2598420" cy="525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我很后悔那么做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5" name="矩形 44" descr="#clear#"/>
          <p:cNvSpPr/>
          <p:nvPr/>
        </p:nvSpPr>
        <p:spPr>
          <a:xfrm>
            <a:off x="1221105" y="1877060"/>
            <a:ext cx="2598420" cy="385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我长得不如别人好看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矩形 45" descr="#clear#"/>
          <p:cNvSpPr/>
          <p:nvPr/>
        </p:nvSpPr>
        <p:spPr>
          <a:xfrm>
            <a:off x="8193405" y="1877060"/>
            <a:ext cx="2598420" cy="427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我长得不如别人好看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矩形 1" descr="#clear#"/>
          <p:cNvSpPr/>
          <p:nvPr/>
        </p:nvSpPr>
        <p:spPr>
          <a:xfrm>
            <a:off x="791210" y="2581910"/>
            <a:ext cx="2598420" cy="385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我反应好慢哦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矩形 2" descr="#clear#"/>
          <p:cNvSpPr/>
          <p:nvPr/>
        </p:nvSpPr>
        <p:spPr>
          <a:xfrm>
            <a:off x="8085455" y="2919730"/>
            <a:ext cx="2598420" cy="385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我不会，我不行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矩形 3" descr="#clear#"/>
          <p:cNvSpPr/>
          <p:nvPr/>
        </p:nvSpPr>
        <p:spPr>
          <a:xfrm>
            <a:off x="899795" y="3559810"/>
            <a:ext cx="2598420" cy="385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害怕别人的眼光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矩形 4" descr="#clear#"/>
          <p:cNvSpPr/>
          <p:nvPr/>
        </p:nvSpPr>
        <p:spPr>
          <a:xfrm>
            <a:off x="8243570" y="3700145"/>
            <a:ext cx="2598420" cy="385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讨厌自己的性格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矩形 5" descr="#clear#"/>
          <p:cNvSpPr/>
          <p:nvPr/>
        </p:nvSpPr>
        <p:spPr>
          <a:xfrm>
            <a:off x="955675" y="4452620"/>
            <a:ext cx="2598420" cy="385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讨厌大声说话的人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矩形 6" descr="#clear#"/>
          <p:cNvSpPr/>
          <p:nvPr/>
        </p:nvSpPr>
        <p:spPr>
          <a:xfrm>
            <a:off x="1026795" y="1276350"/>
            <a:ext cx="2598420" cy="582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j-ea"/>
                <a:ea typeface="+mj-ea"/>
              </a:rPr>
              <a:t>我怎么那么笨</a:t>
            </a:r>
            <a:endParaRPr lang="zh-CN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848360" y="1216660"/>
            <a:ext cx="10192385" cy="2884170"/>
          </a:xfrm>
        </p:spPr>
        <p:txBody>
          <a:bodyPr/>
          <a:lstStyle/>
          <a:p>
            <a:pPr eaLnBrk="1" hangingPunct="1"/>
            <a:r>
              <a:rPr lang="zh-CN" altLang="en-US" dirty="0"/>
              <a:t>怎么办呢？</a:t>
            </a:r>
            <a:br>
              <a:rPr lang="zh-CN" altLang="en-US" dirty="0"/>
            </a:br>
            <a:r>
              <a:rPr lang="zh-CN" altLang="en-US" dirty="0"/>
              <a:t>面对神来处理你潜意识里对自己的自我控告。</a:t>
            </a:r>
            <a:endParaRPr lang="zh-CN" altLang="en-US" dirty="0"/>
          </a:p>
        </p:txBody>
      </p:sp>
      <p:sp>
        <p:nvSpPr>
          <p:cNvPr id="26" name="Freeform 5"/>
          <p:cNvSpPr/>
          <p:nvPr/>
        </p:nvSpPr>
        <p:spPr bwMode="auto">
          <a:xfrm>
            <a:off x="2481013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575344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55" name="Freeform 7"/>
          <p:cNvSpPr/>
          <p:nvPr/>
        </p:nvSpPr>
        <p:spPr bwMode="auto">
          <a:xfrm>
            <a:off x="9305534" y="3467883"/>
            <a:ext cx="339413" cy="7485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9"/>
              </a:cxn>
              <a:cxn ang="0">
                <a:pos x="203" y="649"/>
              </a:cxn>
              <a:cxn ang="0">
                <a:pos x="0" y="0"/>
              </a:cxn>
            </a:cxnLst>
            <a:rect l="0" t="0" r="r" b="b"/>
            <a:pathLst>
              <a:path w="203" h="649">
                <a:moveTo>
                  <a:pt x="0" y="0"/>
                </a:moveTo>
                <a:lnTo>
                  <a:pt x="0" y="649"/>
                </a:lnTo>
                <a:lnTo>
                  <a:pt x="203" y="6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endParaRPr lang="en-US" sz="3200">
              <a:latin typeface="+mj-ea"/>
              <a:ea typeface="+mj-ea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8862404" y="4268567"/>
            <a:ext cx="683842" cy="75428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ctr" anchorCtr="0" compatLnSpc="1"/>
          <a:p>
            <a:pPr algn="ctr"/>
            <a:endParaRPr lang="en-US" sz="32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10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11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12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13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14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15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16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17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18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19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2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20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21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22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23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24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25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26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27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28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29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3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30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31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32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33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4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5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6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7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8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9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heme/theme1.xml><?xml version="1.0" encoding="utf-8"?>
<a:theme xmlns:a="http://schemas.openxmlformats.org/drawingml/2006/main" name="A000120141119A01PPBG">
  <a:themeElements>
    <a:clrScheme name="自定义 163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277356"/>
      </a:accent1>
      <a:accent2>
        <a:srgbClr val="1FB26C"/>
      </a:accent2>
      <a:accent3>
        <a:srgbClr val="B8BE6A"/>
      </a:accent3>
      <a:accent4>
        <a:srgbClr val="FFB14A"/>
      </a:accent4>
      <a:accent5>
        <a:srgbClr val="FF6766"/>
      </a:accent5>
      <a:accent6>
        <a:srgbClr val="CE7A4C"/>
      </a:accent6>
      <a:hlink>
        <a:srgbClr val="EF342B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小碎花校园清新毕业答辩模板</Template>
  <TotalTime>0</TotalTime>
  <Words>1605</Words>
  <Application>WPS 演示</Application>
  <PresentationFormat>宽屏</PresentationFormat>
  <Paragraphs>146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幼圆</vt:lpstr>
      <vt:lpstr>等线 Light</vt:lpstr>
      <vt:lpstr>Tempus Sans ITC</vt:lpstr>
      <vt:lpstr>Wingdings 2</vt:lpstr>
      <vt:lpstr>Times New Roman</vt:lpstr>
      <vt:lpstr>Lato Black</vt:lpstr>
      <vt:lpstr>等线</vt:lpstr>
      <vt:lpstr>微软雅黑</vt:lpstr>
      <vt:lpstr>Arial Unicode MS</vt:lpstr>
      <vt:lpstr>Segoe Print</vt:lpstr>
      <vt:lpstr>Wingdings</vt:lpstr>
      <vt:lpstr>Gabriola</vt:lpstr>
      <vt:lpstr>幼圆</vt:lpstr>
      <vt:lpstr>A000120141119A01PPBG</vt:lpstr>
      <vt:lpstr>系统性的处理自我控告和羞耻感</vt:lpstr>
      <vt:lpstr>PowerPoint 演示文稿</vt:lpstr>
      <vt:lpstr>箴言：23章7节</vt:lpstr>
      <vt:lpstr>那么意识和潜意识有什么区别呢？</vt:lpstr>
      <vt:lpstr>在你的潜意识里</vt:lpstr>
      <vt:lpstr>PowerPoint 演示文稿</vt:lpstr>
      <vt:lpstr>        当堆积了对自己的许多负面的控告的时候，你没有去处理，都会停留在你的潜意识里，形成对自己的自我控告自我定罪，从而生出自卑感，自卑的人是没有办法亲近天父的，因为每当自己不小心犯罪的时候就会觉得天父会好讨厌自己，不会接纳自己，其实天父想对你说的是，“亲爱的孩子，不是我不接纳你，是你自己不接纳自己，你知道么？我很爱你！”。 </vt:lpstr>
      <vt:lpstr>自言自语的几种情况</vt:lpstr>
      <vt:lpstr>怎么办呢？ 面对神来处理你潜意识里对自己的自我控告。</vt:lpstr>
      <vt:lpstr>哥林多后书10章：4~5节</vt:lpstr>
      <vt:lpstr>哥林多后书10章：4~5节</vt:lpstr>
      <vt:lpstr>怎么办呢？ 面对神来改变你的信念系统，让圣灵来改写你的潜意识，让天父爱来处理你们的自我控告。</vt:lpstr>
      <vt:lpstr>你因着自卑本就不肯接纳自己，做了基督徒又因着暂时的不得胜，就更加不接纳自己，从而生出忧愁来，你不接纳自己就觉得神也不接纳你，所以犯罪就不敢来面见神，仇敌就有权柄借着你的忧愁攻击你，你会慢慢进入一个恨恶自己的里面，甚至可能会得忧郁症。 （例：犹大，仇敌就借着犹大出卖耶稣的罪控告他，最后就出去吊死了。）</vt:lpstr>
      <vt:lpstr>PowerPoint 演示文稿</vt:lpstr>
      <vt:lpstr>当你对自己失望的时候，你的情绪会进入一个沮丧的里面，当进入沮丧时，巫术就进来了，你会听到许多撒旦对自己的控告，进而定罪自己。(例如彼得：说大话，进到自责里，控告里，就回去打鱼了。)</vt:lpstr>
      <vt:lpstr>当人会定罪自己而不肯原谅自己的时候，会不沟通，会更加不得胜，会容易生气，会很容易放弃，会自我安慰，会耻与见神的面。</vt:lpstr>
      <vt:lpstr>谁是你最大的敌人？</vt:lpstr>
      <vt:lpstr>谁是你最大的拦阻？</vt:lpstr>
      <vt:lpstr>征战的五步骤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系统性的处理自我控告和羞耻感</dc:title>
  <dc:creator/>
  <cp:lastModifiedBy>hy5</cp:lastModifiedBy>
  <cp:revision>12</cp:revision>
  <dcterms:created xsi:type="dcterms:W3CDTF">2018-04-01T11:45:00Z</dcterms:created>
  <dcterms:modified xsi:type="dcterms:W3CDTF">2018-04-01T15:47:25Z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