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849" r:id="rId2"/>
    <p:sldId id="1256" r:id="rId3"/>
    <p:sldId id="1259" r:id="rId4"/>
    <p:sldId id="1213" r:id="rId5"/>
    <p:sldId id="1260" r:id="rId6"/>
    <p:sldId id="1261" r:id="rId7"/>
    <p:sldId id="1262" r:id="rId8"/>
    <p:sldId id="1263" r:id="rId9"/>
    <p:sldId id="1264" r:id="rId10"/>
    <p:sldId id="1265" r:id="rId11"/>
    <p:sldId id="1266" r:id="rId12"/>
    <p:sldId id="1267" r:id="rId13"/>
    <p:sldId id="1268" r:id="rId14"/>
    <p:sldId id="1269" r:id="rId15"/>
    <p:sldId id="1270" r:id="rId16"/>
    <p:sldId id="1271" r:id="rId17"/>
    <p:sldId id="1272" r:id="rId18"/>
    <p:sldId id="1273" r:id="rId19"/>
    <p:sldId id="1274" r:id="rId20"/>
    <p:sldId id="1275" r:id="rId21"/>
    <p:sldId id="1276" r:id="rId22"/>
    <p:sldId id="1277" r:id="rId23"/>
    <p:sldId id="1278" r:id="rId24"/>
    <p:sldId id="1279" r:id="rId25"/>
    <p:sldId id="1280" r:id="rId26"/>
    <p:sldId id="1297" r:id="rId27"/>
    <p:sldId id="1298" r:id="rId28"/>
    <p:sldId id="1281" r:id="rId29"/>
    <p:sldId id="1282" r:id="rId30"/>
    <p:sldId id="1283" r:id="rId31"/>
    <p:sldId id="1284" r:id="rId32"/>
    <p:sldId id="1285" r:id="rId33"/>
    <p:sldId id="1286" r:id="rId34"/>
    <p:sldId id="1287" r:id="rId35"/>
    <p:sldId id="1288" r:id="rId36"/>
    <p:sldId id="1289" r:id="rId37"/>
    <p:sldId id="1290" r:id="rId38"/>
    <p:sldId id="1291" r:id="rId39"/>
    <p:sldId id="1292" r:id="rId40"/>
    <p:sldId id="1293" r:id="rId41"/>
    <p:sldId id="1294" r:id="rId42"/>
    <p:sldId id="1295" r:id="rId43"/>
    <p:sldId id="1296" r:id="rId44"/>
  </p:sldIdLst>
  <p:sldSz cx="9144000" cy="5143500" type="screen16x9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1" autoAdjust="0"/>
    <p:restoredTop sz="0" autoAdjust="0"/>
  </p:normalViewPr>
  <p:slideViewPr>
    <p:cSldViewPr showGuides="1">
      <p:cViewPr>
        <p:scale>
          <a:sx n="100" d="100"/>
          <a:sy n="100" d="100"/>
        </p:scale>
        <p:origin x="-552" y="-187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130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2024-05-03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2024年5月3日星期五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2024年5月3日星期五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2024年5月3日星期五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2024年5月3日星期五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2024年5月3日星期五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2024年5月3日星期五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6%80%9D%E6%83%B3" TargetMode="External"/><Relationship Id="rId2" Type="http://schemas.openxmlformats.org/officeDocument/2006/relationships/hyperlink" Target="https://zh.wikipedia.org/wiki/%E4%B8%AD%E5%9C%8B%E5%8F%A4%E4%BB%A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wiki/%E4%B8%96%E7%95%8C" TargetMode="External"/><Relationship Id="rId4" Type="http://schemas.openxmlformats.org/officeDocument/2006/relationships/hyperlink" Target="https://zh.wikipedia.org/wiki/%E6%88%98%E4%BA%8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A4%A7%E5%90%8C%E6%9B%B8" TargetMode="External"/><Relationship Id="rId2" Type="http://schemas.openxmlformats.org/officeDocument/2006/relationships/hyperlink" Target="https://zh.wikipedia.org/wiki/%E5%BA%B7%E6%9C%89%E4%B8%B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7%A7%81%E6%9C%89%E5%88%B6" TargetMode="External"/><Relationship Id="rId2" Type="http://schemas.openxmlformats.org/officeDocument/2006/relationships/hyperlink" Target="https://zh.wikipedia.org/wiki/%E5%85%B1%E7%94%A2%E9%BB%A8%E5%AE%A3%E8%A8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h.wikipedia.org/wiki/%E5%90%84%E7%9B%A1%E6%89%80%E8%83%BD%E3%80%81%E5%90%84%E5%8F%96%E6%89%80%E9%9C%8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800" b="1" kern="100" dirty="0">
                <a:solidFill>
                  <a:srgbClr val="7030A0"/>
                </a:solidFill>
                <a:latin typeface="Calibri"/>
                <a:ea typeface="KaiTi"/>
                <a:cs typeface="Times New Roman"/>
              </a:rPr>
              <a:t>尊荣文化（一）：</a:t>
            </a:r>
            <a:endParaRPr lang="en-CA" sz="4800" kern="100" dirty="0">
              <a:solidFill>
                <a:srgbClr val="7030A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4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博爱众人超越善恶高下之分</a:t>
            </a:r>
            <a:endParaRPr lang="en-CA" sz="54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太五</a:t>
            </a:r>
            <a:r>
              <a:rPr lang="en-US" sz="2800" b="1" kern="100" dirty="0">
                <a:solidFill>
                  <a:srgbClr val="2E24FC"/>
                </a:solidFill>
                <a:latin typeface="KaiTi"/>
                <a:ea typeface="DengXian"/>
                <a:cs typeface="Times New Roman"/>
              </a:rPr>
              <a:t>43-48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；加三</a:t>
            </a:r>
            <a:r>
              <a:rPr lang="en-US" sz="2800" b="1" kern="100" dirty="0">
                <a:solidFill>
                  <a:srgbClr val="2E24FC"/>
                </a:solidFill>
                <a:latin typeface="KaiTi"/>
                <a:ea typeface="DengXian"/>
                <a:cs typeface="Times New Roman"/>
              </a:rPr>
              <a:t>26-29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；弗一</a:t>
            </a:r>
            <a:r>
              <a:rPr lang="en-US" sz="2800" b="1" kern="100" dirty="0">
                <a:solidFill>
                  <a:srgbClr val="2E24FC"/>
                </a:solidFill>
                <a:latin typeface="KaiTi"/>
                <a:ea typeface="DengXian"/>
                <a:cs typeface="Times New Roman"/>
              </a:rPr>
              <a:t>17-18</a:t>
            </a:r>
          </a:p>
          <a:p>
            <a:pPr marL="0" marR="0" indent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2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2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2024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5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5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2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76350"/>
            <a:ext cx="9131300" cy="3822065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林前十二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13-14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“我们不拘是犹太人，是希利尼人，是为奴的，是自主的，都从一位圣灵受洗，成了一个身子，饮于一位圣灵。”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弗二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“这样，你们不再作外人和客旅，是与圣徒同国，是神家里的人了。”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因此，教会是基督的身体，神的家，和神国在地上的门户和堡垒；与此相应，信徒是基督的肢体，神的儿女和天国的子民。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sz="2800" b="1" kern="0" dirty="0">
                <a:solidFill>
                  <a:srgbClr val="FF0000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基督救恩的本质性是它的超越性的基础，因为它赋予我们在基督里无与伦比的崇高尊贵的救恩身份：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我们是宇宙最高主宰的王子、公主，我们是神圣家庭的成员，我们里面流淌着神儿子的宝血，有天父的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DNA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，有圣灵的内住，我们的身份价值甚至高过天使。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总结上述四段经文，我们可以清楚看到，神的博爱或大爱，使我们在基督的救恩或福音里，获得了无比崇高尊贵的救恩身份和价值，我们都被一视同仁地超越了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一切善恶高下之差别，其中包括道德、宗教、种族、阶级或职业、血缘、性别、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财富、天分、相貌</a:t>
            </a:r>
            <a:r>
              <a:rPr lang="en-US" sz="3200" b="1" kern="100" dirty="0">
                <a:solidFill>
                  <a:srgbClr val="FF0000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健美、成就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等等。</a:t>
            </a:r>
            <a:endParaRPr lang="en-CA" sz="3200" kern="1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二）不是消灭差别而是超越差别</a:t>
            </a:r>
            <a:endParaRPr lang="en-CA" sz="3000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我们若要更充分地认识“博爱众人”的重要性，可以将它跟“大同”和“共产”思想作一番比较。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000" b="1" kern="100" dirty="0" smtClean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、中国的大同思想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大同是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  <a:hlinkClick r:id="rId2" tooltip="中國古代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中国古代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  <a:hlinkClick r:id="rId3" tooltip="思想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思想</a:t>
            </a:r>
            <a:r>
              <a:rPr lang="zh-CN" altLang="en-US" sz="30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，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提出人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SimSun"/>
              </a:rPr>
              <a:t>类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最终可达到的理想世界，基本特征即为人人友爱互助，家家安居乐业，没有差异，没有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  <a:hlinkClick r:id="rId4" tooltip="战争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战争</a:t>
            </a:r>
            <a:r>
              <a:rPr lang="zh-CN" altLang="en-US" sz="30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。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这种状态称为</a:t>
            </a:r>
            <a:r>
              <a:rPr lang="en-US" sz="3000" b="1" kern="0" dirty="0">
                <a:solidFill>
                  <a:srgbClr val="202122"/>
                </a:solidFill>
                <a:latin typeface="DengXian"/>
                <a:ea typeface="DengXian"/>
                <a:cs typeface="Arial"/>
              </a:rPr>
              <a:t>“</a:t>
            </a:r>
            <a:r>
              <a:rPr lang="zh-CN" altLang="en-US" sz="3000" b="1" u="sng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  <a:hlinkClick r:id="rId5" tooltip="世界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世界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大同</a:t>
            </a:r>
            <a:r>
              <a:rPr lang="en-US" sz="3000" b="1" kern="0" dirty="0">
                <a:solidFill>
                  <a:schemeClr val="tx1"/>
                </a:solidFill>
                <a:latin typeface="DengXian"/>
                <a:ea typeface="DengXian"/>
                <a:cs typeface="Arial"/>
              </a:rPr>
              <a:t>”</a:t>
            </a:r>
            <a:r>
              <a:rPr lang="zh-CN" altLang="en-US" sz="30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，又称“大同世界”。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7924800" cy="789595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民国初期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  <a:hlinkClick r:id="rId2" tooltip="康有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康有为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撰写了</a:t>
            </a:r>
            <a:r>
              <a:rPr lang="en-US" altLang="zh-CN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《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  <a:hlinkClick r:id="rId3" tooltip="大同書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大同书</a:t>
            </a:r>
            <a:r>
              <a:rPr lang="en-US" altLang="zh-CN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》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，提出</a:t>
            </a:r>
            <a:r>
              <a:rPr lang="en-US" sz="3200" b="1" kern="0" dirty="0">
                <a:solidFill>
                  <a:schemeClr val="tx1"/>
                </a:solidFill>
                <a:latin typeface="DengXian"/>
                <a:ea typeface="DengXian"/>
                <a:cs typeface="Helvetica"/>
              </a:rPr>
              <a:t>“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去九界</a:t>
            </a:r>
            <a:r>
              <a:rPr lang="en-US" sz="3200" b="1" kern="0" dirty="0">
                <a:solidFill>
                  <a:schemeClr val="tx1"/>
                </a:solidFill>
                <a:latin typeface="DengXian"/>
                <a:ea typeface="DengXian"/>
                <a:cs typeface="Helvetica"/>
              </a:rPr>
              <a:t>”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以达人类</a:t>
            </a:r>
            <a:r>
              <a:rPr lang="en-US" sz="3200" b="1" kern="0" dirty="0">
                <a:solidFill>
                  <a:schemeClr val="tx1"/>
                </a:solidFill>
                <a:latin typeface="DengXian"/>
                <a:ea typeface="DengXian"/>
                <a:cs typeface="Helvetica"/>
              </a:rPr>
              <a:t>“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大同</a:t>
            </a:r>
            <a:r>
              <a:rPr lang="en-US" sz="3200" b="1" kern="0" dirty="0">
                <a:solidFill>
                  <a:schemeClr val="tx1"/>
                </a:solidFill>
                <a:latin typeface="DengXian"/>
                <a:ea typeface="DengXian"/>
                <a:cs typeface="Helvetica"/>
              </a:rPr>
              <a:t>”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Helvetica"/>
              </a:rPr>
              <a:t>的思想。九界指</a:t>
            </a:r>
            <a:r>
              <a:rPr lang="zh-CN" altLang="en-US" sz="3200" b="1" kern="100" dirty="0">
                <a:solidFill>
                  <a:schemeClr val="tx1"/>
                </a:solidFill>
                <a:latin typeface="Noto Sans"/>
                <a:ea typeface="DengXian"/>
                <a:cs typeface="Noto Sans"/>
              </a:rPr>
              <a:t>人类的九种差别，包括国家、种族、家庭、阶级等的差别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。 </a:t>
            </a:r>
            <a:r>
              <a:rPr lang="en-US" altLang="zh-CN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《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  <a:hlinkClick r:id="rId3" tooltip="大同書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大同书</a:t>
            </a:r>
            <a:r>
              <a:rPr lang="en-US" altLang="zh-CN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》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具体描写了</a:t>
            </a:r>
            <a:r>
              <a:rPr lang="en-US" sz="3200" b="1" kern="0" dirty="0">
                <a:solidFill>
                  <a:srgbClr val="2E24FC"/>
                </a:solidFill>
                <a:latin typeface="DengXian"/>
                <a:ea typeface="DengXian"/>
                <a:cs typeface="Helvetica"/>
              </a:rPr>
              <a:t>“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</a:rPr>
              <a:t>大同之世，天下为公，无有国家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（世界政府）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</a:rPr>
              <a:t>、无有阶级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（全民共有制），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</a:rPr>
              <a:t>无有家庭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（男女同居不得超过一年，届期须换人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</a:rPr>
              <a:t>），一切平等</a:t>
            </a:r>
            <a:r>
              <a:rPr lang="en-US" sz="3200" b="1" kern="0" dirty="0">
                <a:solidFill>
                  <a:schemeClr val="tx1"/>
                </a:solidFill>
                <a:latin typeface="DengXian"/>
                <a:ea typeface="DengXian"/>
                <a:cs typeface="Helvetica"/>
              </a:rPr>
              <a:t>”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的人类社会远景。他还主张用改良渐进的方法去实现这种社会。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kern="0" dirty="0" smtClean="0">
                <a:solidFill>
                  <a:srgbClr val="2E24FC"/>
                </a:solidFill>
                <a:latin typeface="DengXian"/>
                <a:ea typeface="DengXian"/>
                <a:cs typeface="Microsoft YaHei"/>
              </a:rPr>
              <a:t>2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</a:rPr>
              <a:t>、共产主义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在</a:t>
            </a:r>
            <a:r>
              <a:rPr lang="en-US" altLang="zh-CN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《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  <a:hlinkClick r:id="rId2" tooltip="共產黨宣言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共产党宣言</a:t>
            </a:r>
            <a:r>
              <a:rPr lang="en-US" altLang="zh-CN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》</a:t>
            </a:r>
            <a:r>
              <a:rPr lang="zh-CN" altLang="en-US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中提及共产党人的目标就是“消灭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  <a:hlinkClick r:id="rId3" tooltip="私有制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私有制</a:t>
            </a:r>
            <a:r>
              <a:rPr lang="zh-CN" altLang="en-US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”以达成共产化，并使社会均富，那时世界上已经不再有阶级、国家和政府，人人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  <a:hlinkClick r:id="rId4" tooltip="各盡所能、各取所需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各尽所能、各取所需</a:t>
            </a:r>
            <a:r>
              <a:rPr lang="zh-CN" altLang="en-US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。</a:t>
            </a:r>
            <a:endParaRPr lang="en-CA" sz="3200" b="1" kern="100" dirty="0"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总之，</a:t>
            </a:r>
            <a:r>
              <a:rPr lang="zh-CN" altLang="en-US" sz="3200" b="1" kern="0" dirty="0">
                <a:solidFill>
                  <a:schemeClr val="tx1"/>
                </a:solidFill>
                <a:latin typeface="Calibri"/>
                <a:ea typeface="DengXian"/>
                <a:cs typeface="Microsoft YaHei"/>
              </a:rPr>
              <a:t>共产主义</a:t>
            </a:r>
            <a:r>
              <a:rPr lang="zh-CN" altLang="en-US" sz="3200" b="1" kern="0" dirty="0">
                <a:solidFill>
                  <a:srgbClr val="202122"/>
                </a:solidFill>
                <a:latin typeface="Calibri"/>
                <a:ea typeface="DengXian"/>
                <a:cs typeface="Microsoft YaHei"/>
              </a:rPr>
              <a:t>就是主张以阶级斗争建立无阶级的社会，透过消灭私有产权达成解放全人类的一种思想。</a:t>
            </a:r>
            <a:endParaRPr lang="en-CA" sz="3200" b="1" kern="1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0" dirty="0" smtClean="0">
                <a:solidFill>
                  <a:srgbClr val="2E24FC"/>
                </a:solidFill>
                <a:latin typeface="DengXian"/>
                <a:ea typeface="DengXian"/>
                <a:cs typeface="Microsoft YaHei"/>
              </a:rPr>
              <a:t>3</a:t>
            </a:r>
            <a:r>
              <a:rPr lang="zh-CN" altLang="en-US" sz="3200" b="1" kern="0" dirty="0">
                <a:solidFill>
                  <a:srgbClr val="2E24FC"/>
                </a:solidFill>
                <a:latin typeface="Calibri"/>
                <a:ea typeface="DengXian"/>
                <a:cs typeface="Microsoft YaHei"/>
              </a:rPr>
              <a:t>、大同与共产的异同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总之，古今中国大同思想与现代共产主义理想的目标和策略大同小异，二者都主张：通过消灭国界，消灭阶级，消灭家庭，以达到人类大同，或无差别理想社会境界。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二者所不同的只是手段或方式：一个主张渐进改良，一个主张暴力革命。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然而，解决人类问题的关键不是消灭各种差别，从而达到大同或无差别境界；而是因着神博爱众人，祂在基督耶稣里消灭了人的各种罪恶（包括罪性），从而超越了人的各种差别。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因此，只有在基督的救恩或福音里，人类的罪恶问题才能得到圆满的解决；人类的各种差别才能得到真正的超越。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尊荣文化的首要核心价值就是在教会里实行博爱众人，这需要遵行一个普遍的公式：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</a:t>
            </a:r>
            <a:endParaRPr lang="en-CA" altLang="zh-CN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        启道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&gt;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知道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&gt;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行道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&gt;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成道</a:t>
            </a:r>
            <a:r>
              <a:rPr lang="en-US" sz="3200" b="1" kern="100" dirty="0">
                <a:solidFill>
                  <a:srgbClr val="2E24FC"/>
                </a:solidFill>
                <a:latin typeface="KaiTi"/>
                <a:ea typeface="DengXian"/>
                <a:cs typeface="Times New Roman"/>
              </a:rPr>
              <a:t>/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成圣</a:t>
            </a:r>
            <a:r>
              <a:rPr lang="en-US" sz="3200" b="1" kern="100" dirty="0">
                <a:solidFill>
                  <a:srgbClr val="2E24FC"/>
                </a:solidFill>
                <a:latin typeface="KaiTi"/>
                <a:ea typeface="DengXian"/>
                <a:cs typeface="Times New Roman"/>
              </a:rPr>
              <a:t>/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成义</a:t>
            </a:r>
            <a:r>
              <a:rPr lang="en-US" altLang="zh-CN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       </a:t>
            </a:r>
            <a:r>
              <a:rPr lang="en-US" sz="3200" b="1" kern="100" dirty="0">
                <a:solidFill>
                  <a:srgbClr val="2E24FC"/>
                </a:solidFill>
                <a:latin typeface="KaiTi"/>
                <a:ea typeface="DengXian"/>
                <a:cs typeface="Times New Roman"/>
              </a:rPr>
              <a:t>1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将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“道”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=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“博爱众人”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带入上述公式就得到在教会里实行博爱众人的步骤。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一）启道：灵里的开启与看见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         弗一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17-18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“求我们主耶稣基督的神，荣耀的父，将那赐人智慧和启示的灵赏给你们，使你们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真知道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祂；并且照明你们心中的眼睛，使你们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知道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祂的恩召（整全的救恩）有何等的指望，祂在圣徒中所得的基业（产业）有何等丰盛的荣耀”。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B42D47E-4DAD-B215-337E-939E00CA2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3950"/>
            <a:ext cx="9135035" cy="4019550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我们知道，在现实生活中，人与人之间存在着巨大的差别。</a:t>
            </a:r>
            <a:endParaRPr lang="en-CA" sz="28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人与人的差别首先是善与恶的差别。这是人跟其他动物的根本区别，其他动物不存在善恶的差别，唯有人类才有善恶之分。</a:t>
            </a:r>
            <a:endParaRPr lang="en-CA" sz="28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除了善恶的差别之外，古代人还特别强调宗教、种族（国家）、阶级或职业、血缘、性别等五类的差别；现代人则更加重视财富、天分、相貌或健美、成就等高低上下的差别。</a:t>
            </a:r>
            <a:endParaRPr lang="en-CA" sz="28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4AD2D4A-9A9F-CE41-C7C7-AA67B88D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02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上述经文中两个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“知道”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原文的希腊词不同，但意思相近。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前一个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“知道”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的对象是神自己，如对神的圣洁的品味；后一个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“知道”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的对象是救恩或福音真理。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两者都是属灵的认识，前者受到了圣灵的感动，后者受到了圣灵的光照。</a:t>
            </a:r>
            <a:endParaRPr lang="en-CA" sz="3200" kern="1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“真知道祂”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父神：认识神才能认识自己；</a:t>
            </a:r>
            <a:r>
              <a:rPr lang="zh-CN" sz="2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认识神的博爱和大爱才能认识自己在基督里的身份价值。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认识神有心思的知道神（通过神的创造推知神），和灵里知道神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真知道神（通过圣灵的特殊启示认识神）。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“知道祂的恩召”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：心思或魂蒙圣灵的光照，对救恩或福音真理产生洞见和确信，超过了心思对救恩或福音真理的理解和领悟。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恩召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=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整全的救恩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=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称义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+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得救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+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成圣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+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得荣耀 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    2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基业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=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产业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=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永生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荣耀的身体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新耶路撒冷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“何等的指望”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包括：活着被提或身体复活与羔羊的婚宴、千禧年与基督一同作王。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“何等丰盛的荣耀”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就是圣城新耶路撒冷的荣耀，见启示录第二十一章和第二十二章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1-5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节。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我们的名字已经写在生命册或羔羊的生命册上，天父仍呼召我们在地上建造神的家和神家的文化，包括尊荣文化、真爱文化和谦卑文化。</a:t>
            </a:r>
            <a:endParaRPr lang="en-CA" sz="3200" b="1" kern="100" dirty="0">
              <a:solidFill>
                <a:srgbClr val="7030A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这是比个人得救更为伟大的使命。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它也是古今中外历世历代人类梦寐以求、前赴后继想要达成的理想目标。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人类一直不知道，也不可能知道如何达成这个目标。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这个目标只能够因着天父的大爱或博爱，在基督的救恩里，靠着圣灵的大能，在教会里才有可能实现。</a:t>
            </a:r>
            <a:endParaRPr lang="en-CA" sz="3200" b="1" kern="100" dirty="0">
              <a:solidFill>
                <a:srgbClr val="7030A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我们有机会和特权参与这个伟大的事业，是何等的恩典何等的有福！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二）知道：改变信念：从善恶高下之分改变到博爱众人，或从世俗眼光看人到从基督救恩看人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（见第一节</a:t>
            </a:r>
            <a:r>
              <a:rPr lang="zh-CN" altLang="en-US" sz="3200" b="1" kern="100" dirty="0" smtClean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endParaRPr lang="en-US" altLang="zh-CN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三）行道：在佳恩教会操练博爱众人。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进入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2024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年，神把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超越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门训、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带到我们教会，同时借着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登山宝训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的开启和学习，目的就是带领我们行道。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E78A4C6-E6A7-5AA6-C390-EC11719F4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en-US" sz="28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A3A495D-75D8-7CD3-ED4B-3D5FFBBF4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84095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b="1" kern="100" dirty="0">
                <a:solidFill>
                  <a:srgbClr val="2E24FC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sz="3200" b="1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行道为什么那么重要？</a:t>
            </a:r>
            <a:endParaRPr lang="en-US" altLang="zh-CN" sz="3200" b="1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buNone/>
            </a:pPr>
            <a:r>
              <a:rPr lang="en-US" altLang="zh-CN" sz="3200" b="1" kern="100" dirty="0" smtClean="0">
                <a:solidFill>
                  <a:srgbClr val="2E24FC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在以上公式</a:t>
            </a:r>
            <a:r>
              <a:rPr 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中，启</a:t>
            </a:r>
            <a:r>
              <a:rPr 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道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是灵里的经历；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知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道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是魂里的经历；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行</a:t>
            </a:r>
            <a:r>
              <a:rPr lang="zh-CN" sz="3200" b="1" kern="100" dirty="0">
                <a:solidFill>
                  <a:srgbClr val="FF0000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道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是全人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包括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身体的经历。</a:t>
            </a:r>
            <a:endParaRPr lang="en-US" altLang="zh-CN" sz="3200" b="1" kern="100" dirty="0">
              <a:solidFill>
                <a:srgbClr val="2E24FC"/>
              </a:solidFill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571500" indent="-571500">
              <a:buNone/>
            </a:pPr>
            <a:r>
              <a:rPr lang="en-US" altLang="zh-CN" sz="3200" b="1" kern="100" dirty="0" smtClean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kern="100" dirty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、古希腊一位著名的物理学家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阿基米德</a:t>
            </a:r>
            <a:r>
              <a:rPr lang="zh-CN" altLang="en-US" sz="3200" b="1" kern="100" dirty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说过：给我一个支点，就能撑起整个地球。同样，行道是支撑整个基督徒信仰的支点（参太七</a:t>
            </a:r>
            <a:r>
              <a:rPr lang="en-US" altLang="zh-CN" sz="3200" b="1" kern="100" dirty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24-27</a:t>
            </a:r>
            <a:r>
              <a:rPr lang="zh-CN" altLang="en-US" sz="3200" b="1" kern="100" dirty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）。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B215FAE3-F1E2-67E5-4A9F-C327D444F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46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9E6E0A0-D203-BA6D-F192-96012888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460E8BA-E90C-67F1-44F7-929D936C8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</p:spPr>
        <p:txBody>
          <a:bodyPr/>
          <a:lstStyle/>
          <a:p>
            <a:pPr marL="631825" indent="-631825">
              <a:buNone/>
            </a:pPr>
            <a:r>
              <a:rPr lang="en-US" altLang="zh-CN" sz="3200" b="1" kern="100" dirty="0" smtClean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、从现代大脑神经科学的角度看，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只有行道才会带来大脑神经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元和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网络化学结构性的变化，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从而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提升人的智商和情商，</a:t>
            </a:r>
            <a:r>
              <a:rPr lang="zh-CN" altLang="en-US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进而</a:t>
            </a:r>
            <a:r>
              <a:rPr lang="zh-CN" sz="3200" b="1" kern="100" dirty="0">
                <a:solidFill>
                  <a:srgbClr val="2E24FC"/>
                </a:solidFill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克服脑跟心的距离，最后导致成圣，就是人的品格性情上的变化，并结出各种人际关系的果子和福音见证的果子。</a:t>
            </a:r>
            <a:endParaRPr lang="en-US" sz="3200" b="1" kern="100" dirty="0">
              <a:solidFill>
                <a:srgbClr val="2E24FC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3B20E02-4847-E790-DEE0-31607246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27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47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二、在教会里实行博爱众人：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灵里的开启与看见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无论是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超越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的同工还是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的同工，他们身上都有一份行道的恩膏，宣教的恩膏和神家文化的恩膏。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佳恩教会从牧者、同工到每个家人，都需要看重这份恩膏，接住这份恩膏，让我们在每天的生活中，在家里也在教会里开始操练彼此尊荣、博爱众人。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操练博爱众人并不等于跟每个人都保持同样的亲密关系；而是以神的眼光，按照各人在基督里的身份价值、个别地尊荣跟你有不同关系的人。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以下十个劝勉，可以作为操练博爱众人的范例。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91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1F527AC-E71D-8038-DA39-229FB3EC9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067800" cy="3943349"/>
          </a:xfrm>
        </p:spPr>
        <p:txBody>
          <a:bodyPr/>
          <a:lstStyle/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上述种种差别造成了人际关系的各种隔膜、鸿沟、矛盾和冲突。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要建造尊荣文化，我们首先就要回答：如何克服上述各种差别所造成的人际关系上的隔膜、鸿沟、矛盾和冲突？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40957DD-9785-02B5-10F4-2C291B9E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93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一）不要论断人，也不要定人的罪。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太七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1-2</a:t>
            </a:r>
            <a:r>
              <a:rPr lang="zh-CN" altLang="en-US" sz="32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“你们不要论断人，免得你们被论断。因为你们怎样论断人，也必怎样被论断；你们用什么量器量给人，也必用什么量器量给你们。”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约八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7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下：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“耶稣就直起腰来，对他们说：‘你们中间谁是没有罪的，谁就可以先拿石头打她。’”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博爱众人的第一个操练就是不论断、不定罪，因为博爱众人的操练看重人和关系超过看重善恶、是非、对错。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请注意，博爱众人的操练不是取消而是超越善恶、是非、对错，或看重人和关系超过看重善恶、是非、对错。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博爱众人是基于神家文化或尊荣文化，论断文化和定罪文化则是基于道德主义和律法主义，看重善恶、是非、对错超过看重人和关系。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我们坚持不因善恶、是非、对错的事情而伤害人和关系。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然而，出自尊荣和爱的批评、指正、管教和对质却是操练博爱众人的一部分。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二）挚爱你的妻子，为她舍己。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弗五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25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“你们作丈夫的，要爱你们的妻子；正如基督爱教会，为教会舍己。”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（三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）尊荣你的丈夫，作他的贤内助。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弗五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“你们作妻子的，当顺服自己的丈夫，如同顺服主；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教会怎样顺服基督，妻子也要怎样凡事顺服丈夫。”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对于上述第二和三个劝勉，有两点值得我们特别留意：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第一，以上的命令是没有先决条件的，不是先满足了什么条件才有效，而是一般的命令，在任何条件下都有效。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第二，各人负责遵行对自己的命令，不要负责对别人的命令；这就是说，丈夫只要负责遵行对丈夫的命令，不要负责对妻子的命令；对妻子也是一样。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最佳的效果发生在丈夫和妻子各自遵行对自己的命令。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有一方遵行次之。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9144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最不好的情形就是双方都不负责对自己的命令，反而去负责对对方的命令。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四）养育你的孩子，把他们培养成有德行的人。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箴言二十二</a:t>
            </a:r>
            <a:r>
              <a:rPr lang="en-US" sz="30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6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“教养孩童，使他们走当行的道，就是到老他也不偏离。</a:t>
            </a:r>
            <a:r>
              <a:rPr lang="en-US" sz="30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葛培理说过一句名言：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“如果你失业了，你没有失去什么；如果你失去了健康，你失去了一些；如果你失去了品德，你就失去了所有。”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德、智、体三方面，培养孩子的品德是最重要的一方面。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五）请教比你成功的人，不要嫉妒他们。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  <a:tabLst>
                <a:tab pos="739140" algn="l"/>
              </a:tabLst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林前十三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中：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“爱是不嫉妒”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  <a:tabLst>
                <a:tab pos="739140" algn="l"/>
              </a:tabLst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如果你尊荣一个人，你就不会嫉妒他。很少有人会嫉妒他的父母，也很少有人会嫉妒他的儿女。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  <a:tabLst>
                <a:tab pos="739140" algn="l"/>
              </a:tabLst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如果你有为父为母的心，如果你有真儿子、真女儿的心，你就不会嫉妒人。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31301" cy="397446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六）勉励扶助比你软弱的人， 不要轻视他们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帖前五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我们又劝弟兄们，要警戒不守规矩的人，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勉励灰心的人，扶助软弱的人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，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也要向众人忍耐。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”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灰心的人和软弱的人，同样是神的儿女，是神的心肝宝贝，所以要勉励和扶助他们。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七）顺服在你之上的权柄，帮助他们成功。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罗十三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“在上有权柄的，人人当顺服他，因为没有权柄不是出于神的。凡掌权的都是神所命的。”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如果你尊荣权柄，你就会顺服权柄；如果你顺服权柄，你就会帮助权柄获得成功。如果你顺服权柄，你就会在权柄的遮盖下，受到保护和祝福。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latin typeface="DengXian"/>
                <a:ea typeface="DengXian"/>
                <a:cs typeface="Times New Roman"/>
              </a:rPr>
              <a:t> </a:t>
            </a:r>
            <a:endParaRPr lang="en-CA" sz="3200" kern="1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太五</a:t>
            </a:r>
            <a:r>
              <a:rPr lang="en-US" sz="30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43-48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听见有话说：‘当爱你的邻舍，恨你的仇敌。’只是我告诉你们，要爱你们的仇敌，为那逼迫你们的祷告。这样，就可以作你们天父的儿子；因为祂叫日头照好人，也照歹人；降雨给义人，也给不义的人。你们若单爱那爱你们的人，有什么赏赐呢？就是税吏不也是这样行吗？你们若单请你弟兄的安，有什么长处呢？就是外邦人不也是这样行吗？所以你们要完全，像你们的天父完全一样。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八）成全在你手下的人，扶持他们进入命定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基督在教会里设立领袖的目的是：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“为要成全圣徒、各尽其职，建立基督的身体”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（弗四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），就是神的家。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尊荣在下者最佳的途径就是成全他们进入命定</a:t>
            </a:r>
            <a:r>
              <a:rPr lang="zh-CN" altLang="en-US" sz="32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 smtClean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九）饶恕那些伤害或冒犯你的人，不要怨恨和恼怒他们。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太六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14-15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“你们饶恕人的过犯，你们的天父也必饶恕你们的过犯；你们不饶恕人的过犯，你们的天父也必不饶恕你们的过犯。”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饶恕是你对那些伤害或冒犯你的人最大的尊荣</a:t>
            </a:r>
            <a:r>
              <a:rPr lang="zh-CN" altLang="en-US" sz="32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31301" cy="40195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（十）救济你所不认识的人，不要期待他们回报。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太六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3-4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“你施舍的时候，不要叫左手知道右手所作的；要叫你施舍的事行在暗中，你父在暗中，你父在暗中察看，必然报答你。”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施舍给陌生人既是一个测试，也是一个操练，测试你的爱是不是博爱，博爱是不求回报的，是专为对方的益处的。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三、操练博爱众人的十个劝勉</a:t>
            </a:r>
            <a:endParaRPr lang="zh-CN" altLang="en-US" sz="3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祷告：恳求天父赐下圣灵的感动和光照，赐予我们属灵的眼光和属灵的知识，使我们认识神自己和祂的救恩或福音，从而认识我们在基督的身份、呼召和命定，使我们活出尊荣文化和博爱众人，建造神家的文化，使佳恩教会成为神在地上的安息之所。奉主耶稣的名祷告。阿们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55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这段经文论到天父的博爱或大爱的超越性。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在天父的博爱或大爱里，首先所超越的人与人的差别就是善恶差别</a:t>
            </a:r>
            <a:r>
              <a:rPr lang="zh-CN" altLang="en-US" sz="28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因为祂叫日头照好人，也照歹人；降雨给义人，也给不义的人。”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除了善恶的差别之外，天父的博爱或大爱还超越了种族、宗教、血缘和职业的差别。“税吏”是一种职业，是指专门替罗马人向犹太人收税的犹太人，类似于中国人在抗日战争时期所说的“汉奸”，不仅有职业上贬义，还有道德上的贬义，和种族上的贬义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“爱你们的人”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“弟兄”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比较接近，就是广义的“同胞”；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“外邦人”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则包含了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“种族”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“宗教”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的双重意思：指非犹太人和非神的选民。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这就是说，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在天父的博爱或大爱里，我们都被一视同仁，超越了人与人之间的善恶、种族、宗教、血缘和职业之间的差别。</a:t>
            </a:r>
            <a:endParaRPr lang="en-CA" sz="3200" kern="100" dirty="0"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7429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如果我们进一步问：为什么天父的博爱或大爱会具有如此的超越性？这就涉及到天父的博爱或大爱的一个特质，一个不同于自然之爱的特质。如果说自然之爱的特质是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识别价值和实现价值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，包括外在价值和内在价值。那么，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天父的博爱或大爱却具有一个特质，那就是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创造价值和赋予价值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，包括外在价值和内在价值。因着这个天父的博爱或大爱的这个特质，它才会具有上述非凡的超越性。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加三</a:t>
            </a:r>
            <a:r>
              <a:rPr lang="en-US" sz="30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26-28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“所以，你们因信基督耶稣都是神的儿子。你们受洗归入基督的，都是披戴基督了。并不分犹太人、希利尼人，自主的，为奴的，或男或女；因为你们在基督耶稣里都成为一了。”</a:t>
            </a:r>
            <a:endParaRPr lang="en-CA" sz="30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这段经文论到基督救恩的超越性，其中包括了三个要点：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、首先，它谈到了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“信”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和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KaiTi"/>
                <a:cs typeface="Times New Roman"/>
              </a:rPr>
              <a:t>“受洗”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，也就是基督救恩或福音的入门。</a:t>
            </a:r>
            <a:endParaRPr lang="en-CA" sz="30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一、博爱众人的定义和内涵：</a:t>
            </a:r>
            <a: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/>
            </a:r>
            <a:br>
              <a:rPr lang="en-US" altLang="zh-CN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</a:br>
            <a:r>
              <a:rPr lang="zh-CN" altLang="en-US" sz="28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在基督或福音里成为一</a:t>
            </a:r>
            <a:endParaRPr lang="zh-CN" altLang="en-US" sz="2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700" y="1146204"/>
            <a:ext cx="9131300" cy="3898265"/>
          </a:xfrm>
        </p:spPr>
        <p:txBody>
          <a:bodyPr/>
          <a:lstStyle/>
          <a:p>
            <a:pPr marL="400050" marR="0" indent="-4000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、其次，它谈到了基督救恩的超越性：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“并不分犹太人、希利尼人，自主的，为奴的，或男或女”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5715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可见，基督的救恩或福音超越了种族、阶级或职业和性别。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400050" marR="0" indent="-4000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、最后，它谈到了基督救恩的本质性：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你们在基督耶稣里都成为一了。”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这里的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“一”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有三重意思：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“一个身体”、“一个家”和“一个国”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266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3587</Words>
  <Application>Microsoft Office PowerPoint</Application>
  <PresentationFormat>On-screen Show (16:9)</PresentationFormat>
  <Paragraphs>199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TS101790490[1]</vt:lpstr>
      <vt:lpstr>PowerPoint Presentation</vt:lpstr>
      <vt:lpstr>PowerPoint Presentation</vt:lpstr>
      <vt:lpstr>PowerPoint Presentation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一、博爱众人的定义和内涵： 在基督或福音里成为一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二、在教会里实行博爱众人： 灵里的开启与看见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  <vt:lpstr>三、操练博爱众人的十个劝勉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799</cp:revision>
  <dcterms:created xsi:type="dcterms:W3CDTF">2021-02-28T22:09:00Z</dcterms:created>
  <dcterms:modified xsi:type="dcterms:W3CDTF">2024-05-03T14:34:24Z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