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8"/>
  </p:notesMasterIdLst>
  <p:sldIdLst>
    <p:sldId id="849" r:id="rId2"/>
    <p:sldId id="1161" r:id="rId3"/>
    <p:sldId id="1270" r:id="rId4"/>
    <p:sldId id="1213" r:id="rId5"/>
    <p:sldId id="1271" r:id="rId6"/>
    <p:sldId id="1272" r:id="rId7"/>
    <p:sldId id="1273" r:id="rId8"/>
    <p:sldId id="1274" r:id="rId9"/>
    <p:sldId id="1275" r:id="rId10"/>
    <p:sldId id="1276" r:id="rId11"/>
    <p:sldId id="1277" r:id="rId12"/>
    <p:sldId id="1278" r:id="rId13"/>
    <p:sldId id="1279" r:id="rId14"/>
    <p:sldId id="1280" r:id="rId15"/>
    <p:sldId id="1281" r:id="rId16"/>
    <p:sldId id="1282" r:id="rId17"/>
    <p:sldId id="1283" r:id="rId18"/>
    <p:sldId id="1284" r:id="rId19"/>
    <p:sldId id="1285" r:id="rId20"/>
    <p:sldId id="1286" r:id="rId21"/>
    <p:sldId id="1287" r:id="rId22"/>
    <p:sldId id="1288" r:id="rId23"/>
    <p:sldId id="1289" r:id="rId24"/>
    <p:sldId id="1290" r:id="rId25"/>
    <p:sldId id="1291" r:id="rId26"/>
    <p:sldId id="1292" r:id="rId27"/>
    <p:sldId id="1306" r:id="rId28"/>
    <p:sldId id="1307" r:id="rId29"/>
    <p:sldId id="1308" r:id="rId30"/>
    <p:sldId id="1309" r:id="rId31"/>
    <p:sldId id="1310" r:id="rId32"/>
    <p:sldId id="1311" r:id="rId33"/>
    <p:sldId id="1312" r:id="rId34"/>
    <p:sldId id="1293" r:id="rId35"/>
    <p:sldId id="1294" r:id="rId36"/>
    <p:sldId id="1295" r:id="rId37"/>
    <p:sldId id="1296" r:id="rId38"/>
    <p:sldId id="1297" r:id="rId39"/>
    <p:sldId id="1298" r:id="rId40"/>
    <p:sldId id="1299" r:id="rId41"/>
    <p:sldId id="1300" r:id="rId42"/>
    <p:sldId id="1301" r:id="rId43"/>
    <p:sldId id="1302" r:id="rId44"/>
    <p:sldId id="1303" r:id="rId45"/>
    <p:sldId id="1304" r:id="rId46"/>
    <p:sldId id="1305" r:id="rId47"/>
  </p:sldIdLst>
  <p:sldSz cx="9144000" cy="5143500" type="screen16x9"/>
  <p:notesSz cx="6858000" cy="9144000"/>
  <p:custDataLst>
    <p:tags r:id="rId4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userDrawn="1">
          <p15:clr>
            <a:srgbClr val="A4A3A4"/>
          </p15:clr>
        </p15:guide>
        <p15:guide id="2" pos="287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24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05" autoAdjust="0"/>
    <p:restoredTop sz="0" autoAdjust="0"/>
  </p:normalViewPr>
  <p:slideViewPr>
    <p:cSldViewPr showGuides="1">
      <p:cViewPr>
        <p:scale>
          <a:sx n="79" d="100"/>
          <a:sy n="79" d="100"/>
        </p:scale>
        <p:origin x="-1526" y="-600"/>
      </p:cViewPr>
      <p:guideLst>
        <p:guide orient="horz" pos="1620"/>
        <p:guide pos="2876"/>
      </p:guideLst>
    </p:cSldViewPr>
  </p:slideViewPr>
  <p:outlineViewPr>
    <p:cViewPr>
      <p:scale>
        <a:sx n="33" d="100"/>
        <a:sy n="33" d="100"/>
      </p:scale>
      <p:origin x="34" y="13061"/>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92E1D3-F534-4B3C-9EB2-6DCC39E34294}" type="datetimeFigureOut">
              <a:rPr lang="en-CA" smtClean="0"/>
              <a:t>2024-03-24</a:t>
            </a:fld>
            <a:endParaRPr lang="en-CA"/>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63F03A-D942-4AFF-81B7-D344BF8BA018}" type="slidenum">
              <a:rPr lang="en-CA" smtClean="0"/>
              <a:t>‹#›</a:t>
            </a:fld>
            <a:endParaRPr lang="en-CA"/>
          </a:p>
        </p:txBody>
      </p:sp>
    </p:spTree>
    <p:extLst>
      <p:ext uri="{BB962C8B-B14F-4D97-AF65-F5344CB8AC3E}">
        <p14:creationId xmlns:p14="http://schemas.microsoft.com/office/powerpoint/2010/main" val="2670738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463F03A-D942-4AFF-81B7-D344BF8BA018}" type="slidenum">
              <a:rPr lang="en-CA" smtClean="0"/>
              <a:t>1</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463F03A-D942-4AFF-81B7-D344BF8BA018}" type="slidenum">
              <a:rPr lang="en-CA" smtClean="0"/>
              <a:t>2</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gradFill rotWithShape="1">
          <a:gsLst>
            <a:gs pos="0">
              <a:srgbClr val="3E3E35"/>
            </a:gs>
            <a:gs pos="47501">
              <a:srgbClr val="70706A"/>
            </a:gs>
            <a:gs pos="58501">
              <a:srgbClr val="7C7C77"/>
            </a:gs>
            <a:gs pos="100000">
              <a:srgbClr val="3E3E35"/>
            </a:gs>
          </a:gsLst>
          <a:lin ang="3600000"/>
        </a:gradFill>
        <a:effectLst/>
      </p:bgPr>
    </p:bg>
    <p:spTree>
      <p:nvGrpSpPr>
        <p:cNvPr id="1" name=""/>
        <p:cNvGrpSpPr/>
        <p:nvPr/>
      </p:nvGrpSpPr>
      <p:grpSpPr>
        <a:xfrm>
          <a:off x="0" y="0"/>
          <a:ext cx="0" cy="0"/>
          <a:chOff x="0" y="0"/>
          <a:chExt cx="0" cy="0"/>
        </a:xfrm>
      </p:grpSpPr>
      <p:sp>
        <p:nvSpPr>
          <p:cNvPr id="4" name="Rectangle 9"/>
          <p:cNvSpPr/>
          <p:nvPr/>
        </p:nvSpPr>
        <p:spPr>
          <a:xfrm>
            <a:off x="0" y="1908572"/>
            <a:ext cx="9144000" cy="244197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6"/>
          <p:cNvSpPr/>
          <p:nvPr/>
        </p:nvSpPr>
        <p:spPr>
          <a:xfrm>
            <a:off x="0" y="2000250"/>
            <a:ext cx="9144000" cy="2055019"/>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7"/>
          <p:cNvSpPr/>
          <p:nvPr/>
        </p:nvSpPr>
        <p:spPr>
          <a:xfrm>
            <a:off x="0" y="4108848"/>
            <a:ext cx="9144000" cy="177403"/>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TextBox 6"/>
          <p:cNvSpPr txBox="1">
            <a:spLocks noChangeArrowheads="1"/>
          </p:cNvSpPr>
          <p:nvPr/>
        </p:nvSpPr>
        <p:spPr bwMode="auto">
          <a:xfrm>
            <a:off x="3148013"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r" fontAlgn="base">
              <a:spcBef>
                <a:spcPct val="0"/>
              </a:spcBef>
              <a:spcAft>
                <a:spcPct val="0"/>
              </a:spcAft>
              <a:defRPr/>
            </a:pPr>
            <a:r>
              <a:rPr lang="en-US" altLang="zh-CN" sz="3200">
                <a:solidFill>
                  <a:srgbClr val="F4680B"/>
                </a:solidFill>
                <a:latin typeface="Franklin Gothic Book" pitchFamily="34" charset="0"/>
                <a:sym typeface="Wingdings" panose="05000000000000000000" pitchFamily="2" charset="2"/>
              </a:rPr>
              <a:t></a:t>
            </a:r>
            <a:endParaRPr lang="en-US" altLang="zh-CN" sz="3200">
              <a:solidFill>
                <a:srgbClr val="F4680B"/>
              </a:solidFill>
              <a:latin typeface="Franklin Gothic Book" pitchFamily="34" charset="0"/>
            </a:endParaRPr>
          </a:p>
        </p:txBody>
      </p:sp>
      <p:sp>
        <p:nvSpPr>
          <p:cNvPr id="8" name="TextBox 7"/>
          <p:cNvSpPr txBox="1">
            <a:spLocks noChangeArrowheads="1"/>
          </p:cNvSpPr>
          <p:nvPr/>
        </p:nvSpPr>
        <p:spPr bwMode="auto">
          <a:xfrm>
            <a:off x="4819650"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fontAlgn="base">
              <a:spcBef>
                <a:spcPct val="0"/>
              </a:spcBef>
              <a:spcAft>
                <a:spcPct val="0"/>
              </a:spcAft>
              <a:defRPr/>
            </a:pPr>
            <a:r>
              <a:rPr lang="en-US" altLang="zh-CN" sz="3200">
                <a:solidFill>
                  <a:srgbClr val="F4680B"/>
                </a:solidFill>
                <a:latin typeface="Franklin Gothic Book" pitchFamily="34" charset="0"/>
                <a:sym typeface="Wingdings" panose="05000000000000000000" pitchFamily="2" charset="2"/>
              </a:rPr>
              <a:t></a:t>
            </a:r>
            <a:endParaRPr lang="en-US" altLang="zh-CN" sz="3200">
              <a:solidFill>
                <a:srgbClr val="F4680B"/>
              </a:solidFill>
              <a:latin typeface="Franklin Gothic Book" pitchFamily="34" charset="0"/>
            </a:endParaRPr>
          </a:p>
        </p:txBody>
      </p:sp>
      <p:pic>
        <p:nvPicPr>
          <p:cNvPr id="9" name="图片 15" descr="AGCF_Logo150透明背景1深色.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57625" y="589360"/>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28599" y="2114550"/>
            <a:ext cx="8686800" cy="1102519"/>
          </a:xfrm>
        </p:spPr>
        <p:txBody>
          <a:bodyPr anchor="b">
            <a:noAutofit/>
          </a:bodyPr>
          <a:lstStyle>
            <a:lvl1pPr>
              <a:defRPr sz="60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zh-CN" altLang="en-US" dirty="0"/>
              <a:t>单击此处编辑母版标题样式</a:t>
            </a:r>
            <a:endParaRPr lang="en-US" dirty="0"/>
          </a:p>
        </p:txBody>
      </p:sp>
      <p:sp>
        <p:nvSpPr>
          <p:cNvPr id="3" name="Subtitle 2"/>
          <p:cNvSpPr>
            <a:spLocks noGrp="1"/>
          </p:cNvSpPr>
          <p:nvPr>
            <p:ph type="subTitle" idx="1"/>
          </p:nvPr>
        </p:nvSpPr>
        <p:spPr>
          <a:xfrm>
            <a:off x="571499" y="3600450"/>
            <a:ext cx="8001000" cy="40005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11" name="灯片编号占位符 16"/>
          <p:cNvSpPr>
            <a:spLocks noGrp="1"/>
          </p:cNvSpPr>
          <p:nvPr>
            <p:ph type="sldNum" sz="quarter" idx="11"/>
          </p:nvPr>
        </p:nvSpPr>
        <p:spPr/>
        <p:txBody>
          <a:bodyPr/>
          <a:lstStyle>
            <a:lvl1pPr>
              <a:defRPr/>
            </a:lvl1pPr>
          </a:lstStyle>
          <a:p>
            <a:pPr>
              <a:defRPr/>
            </a:pPr>
            <a:fld id="{EF8B616E-460A-41C6-87F7-6E50302701E1}" type="slidenum">
              <a:rPr lang="en-US" altLang="zh-CN">
                <a:solidFill>
                  <a:srgbClr val="D7DAE1"/>
                </a:solidFill>
              </a:rPr>
              <a:t>‹#›</a:t>
            </a:fld>
            <a:endParaRPr lang="en-US" altLang="zh-CN">
              <a:solidFill>
                <a:srgbClr val="D7DAE1"/>
              </a:solidFill>
            </a:endParaRPr>
          </a:p>
        </p:txBody>
      </p:sp>
      <p:sp>
        <p:nvSpPr>
          <p:cNvPr id="12" name="页脚占位符 17"/>
          <p:cNvSpPr>
            <a:spLocks noGrp="1"/>
          </p:cNvSpPr>
          <p:nvPr>
            <p:ph type="ftr" sz="quarter" idx="12"/>
          </p:nvPr>
        </p:nvSpPr>
        <p:spPr/>
        <p:txBody>
          <a:bodyPr/>
          <a:lstStyle>
            <a:lvl1pPr>
              <a:defRPr/>
            </a:lvl1pPr>
          </a:lstStyle>
          <a:p>
            <a:pPr>
              <a:defRPr/>
            </a:pPr>
            <a:endParaRPr lang="en-US" altLang="zh-CN">
              <a:solidFill>
                <a:srgbClr val="D7DAE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lvl1pPr>
              <a:buFont typeface="Wingdings" panose="05000000000000000000" pitchFamily="2" charset="2"/>
              <a:buChar char="u"/>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D503C9B6-C6AA-4521-A0A0-771A4DD55D70}" type="datetime3">
              <a:rPr lang="zh-CN" altLang="en-US">
                <a:solidFill>
                  <a:srgbClr val="55554A"/>
                </a:solidFill>
              </a:rPr>
              <a:t>2024年3月24日星期日</a:t>
            </a:fld>
            <a:endParaRPr lang="en-US" altLang="zh-CN">
              <a:solidFill>
                <a:srgbClr val="55554A"/>
              </a:solidFill>
              <a:ea typeface="SimSun" panose="02010600030101010101" pitchFamily="2" charset="-122"/>
            </a:endParaRPr>
          </a:p>
        </p:txBody>
      </p:sp>
      <p:sp>
        <p:nvSpPr>
          <p:cNvPr id="5"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6" name="Slide Number Placeholder 5"/>
          <p:cNvSpPr>
            <a:spLocks noGrp="1"/>
          </p:cNvSpPr>
          <p:nvPr>
            <p:ph type="sldNum" sz="quarter" idx="12"/>
          </p:nvPr>
        </p:nvSpPr>
        <p:spPr/>
        <p:txBody>
          <a:bodyPr/>
          <a:lstStyle>
            <a:lvl1pPr>
              <a:defRPr/>
            </a:lvl1pPr>
          </a:lstStyle>
          <a:p>
            <a:pPr>
              <a:defRPr/>
            </a:pPr>
            <a:fld id="{30D7217B-BEEF-4D93-96E9-8118FF21A411}"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4" name="Rectangle 6"/>
          <p:cNvSpPr/>
          <p:nvPr/>
        </p:nvSpPr>
        <p:spPr>
          <a:xfrm rot="5400000">
            <a:off x="5448300" y="1552575"/>
            <a:ext cx="5143500" cy="2038350"/>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7"/>
          <p:cNvSpPr/>
          <p:nvPr/>
        </p:nvSpPr>
        <p:spPr>
          <a:xfrm rot="5400000">
            <a:off x="5525294" y="1713706"/>
            <a:ext cx="5143500" cy="1716088"/>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rot="5400000">
            <a:off x="4538663" y="2497138"/>
            <a:ext cx="5143500" cy="149225"/>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pic>
        <p:nvPicPr>
          <p:cNvPr id="7" name="图片 13" descr="AGCF_Logo150透明背景1深色.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72376" y="160735"/>
            <a:ext cx="1000125" cy="750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315200" y="1017974"/>
            <a:ext cx="1447800" cy="3576649"/>
          </a:xfrm>
        </p:spPr>
        <p:txBody>
          <a:bodyPr vert="eaVert" anchor="b"/>
          <a:lstStyle/>
          <a:p>
            <a:r>
              <a:rPr lang="zh-CN" altLang="en-US" dirty="0"/>
              <a:t>单击此处编辑母版标题样式</a:t>
            </a:r>
            <a:endParaRPr lang="en-US" dirty="0"/>
          </a:p>
        </p:txBody>
      </p:sp>
      <p:sp>
        <p:nvSpPr>
          <p:cNvPr id="3" name="Vertical Text Placeholder 2"/>
          <p:cNvSpPr>
            <a:spLocks noGrp="1"/>
          </p:cNvSpPr>
          <p:nvPr>
            <p:ph type="body" orient="vert" idx="1"/>
          </p:nvPr>
        </p:nvSpPr>
        <p:spPr>
          <a:xfrm>
            <a:off x="457200" y="205979"/>
            <a:ext cx="6353175" cy="4388644"/>
          </a:xfrm>
        </p:spPr>
        <p:txBody>
          <a:bodyPr vert="eaVert"/>
          <a:lstStyle>
            <a:lvl1pPr>
              <a:buFont typeface="Wingdings" panose="05000000000000000000" pitchFamily="2" charset="2"/>
              <a:buChar char="u"/>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8"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777DEC54-6D4C-4162-B571-EF9EA81DC2C0}" type="datetime3">
              <a:rPr lang="zh-CN" altLang="en-US">
                <a:solidFill>
                  <a:srgbClr val="55554A"/>
                </a:solidFill>
              </a:rPr>
              <a:t>2024年3月24日星期日</a:t>
            </a:fld>
            <a:endParaRPr lang="en-US" altLang="zh-CN">
              <a:solidFill>
                <a:srgbClr val="55554A"/>
              </a:solidFill>
              <a:ea typeface="SimSun" panose="02010600030101010101" pitchFamily="2" charset="-122"/>
            </a:endParaRPr>
          </a:p>
        </p:txBody>
      </p:sp>
      <p:sp>
        <p:nvSpPr>
          <p:cNvPr id="9"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5"/>
          <p:cNvSpPr>
            <a:spLocks noGrp="1"/>
          </p:cNvSpPr>
          <p:nvPr>
            <p:ph type="sldNum" sz="quarter" idx="12"/>
          </p:nvPr>
        </p:nvSpPr>
        <p:spPr>
          <a:xfrm>
            <a:off x="6096000" y="4767263"/>
            <a:ext cx="762000" cy="273844"/>
          </a:xfrm>
        </p:spPr>
        <p:txBody>
          <a:bodyPr/>
          <a:lstStyle>
            <a:lvl1pPr>
              <a:defRPr/>
            </a:lvl1pPr>
          </a:lstStyle>
          <a:p>
            <a:pPr>
              <a:defRPr/>
            </a:pPr>
            <a:fld id="{CF0CC54C-A312-4638-BB09-760122D3D7F7}" type="slidenum">
              <a:rPr lang="en-US" altLang="zh-CN">
                <a:solidFill>
                  <a:srgbClr val="55554A"/>
                </a:solidFill>
              </a:rPr>
              <a:t>‹#›</a:t>
            </a:fld>
            <a:endParaRPr lang="en-US" altLang="zh-CN">
              <a:solidFill>
                <a:srgbClr val="55554A"/>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lvl1pPr>
              <a:buFont typeface="Wingdings" panose="05000000000000000000" pitchFamily="2" charset="2"/>
              <a:buChar char="Ø"/>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6" name="Slide Number Placeholder 5"/>
          <p:cNvSpPr>
            <a:spLocks noGrp="1"/>
          </p:cNvSpPr>
          <p:nvPr>
            <p:ph type="sldNum" sz="quarter" idx="12"/>
          </p:nvPr>
        </p:nvSpPr>
        <p:spPr/>
        <p:txBody>
          <a:bodyPr/>
          <a:lstStyle>
            <a:lvl1pPr>
              <a:defRPr/>
            </a:lvl1pPr>
          </a:lstStyle>
          <a:p>
            <a:pPr>
              <a:defRPr/>
            </a:pPr>
            <a:fld id="{8A8D9E91-53C4-4B6F-B0E4-0BD86C09558B}"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gradFill rotWithShape="1">
          <a:gsLst>
            <a:gs pos="0">
              <a:srgbClr val="A0A3A8"/>
            </a:gs>
            <a:gs pos="47501">
              <a:srgbClr val="D0D3D9"/>
            </a:gs>
            <a:gs pos="58501">
              <a:srgbClr val="D2D5DA"/>
            </a:gs>
            <a:gs pos="100000">
              <a:srgbClr val="A0A3A8"/>
            </a:gs>
          </a:gsLst>
          <a:lin ang="3600000"/>
        </a:gradFill>
        <a:effectLst/>
      </p:bgPr>
    </p:bg>
    <p:spTree>
      <p:nvGrpSpPr>
        <p:cNvPr id="1" name=""/>
        <p:cNvGrpSpPr/>
        <p:nvPr/>
      </p:nvGrpSpPr>
      <p:grpSpPr>
        <a:xfrm>
          <a:off x="0" y="0"/>
          <a:ext cx="0" cy="0"/>
          <a:chOff x="0" y="0"/>
          <a:chExt cx="0" cy="0"/>
        </a:xfrm>
      </p:grpSpPr>
      <p:sp>
        <p:nvSpPr>
          <p:cNvPr id="4" name="Rectangle 6"/>
          <p:cNvSpPr/>
          <p:nvPr/>
        </p:nvSpPr>
        <p:spPr>
          <a:xfrm>
            <a:off x="0" y="1908572"/>
            <a:ext cx="9144000" cy="244197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7"/>
          <p:cNvSpPr/>
          <p:nvPr/>
        </p:nvSpPr>
        <p:spPr>
          <a:xfrm>
            <a:off x="0" y="2000250"/>
            <a:ext cx="9144000" cy="2055019"/>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0" y="4108848"/>
            <a:ext cx="9144000" cy="177403"/>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TextBox 6"/>
          <p:cNvSpPr txBox="1">
            <a:spLocks noChangeArrowheads="1"/>
          </p:cNvSpPr>
          <p:nvPr/>
        </p:nvSpPr>
        <p:spPr bwMode="auto">
          <a:xfrm>
            <a:off x="4819650"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fontAlgn="base">
              <a:spcBef>
                <a:spcPct val="0"/>
              </a:spcBef>
              <a:spcAft>
                <a:spcPct val="0"/>
              </a:spcAft>
              <a:defRPr/>
            </a:pPr>
            <a:r>
              <a:rPr lang="en-US" altLang="zh-CN" sz="3200">
                <a:solidFill>
                  <a:srgbClr val="FFFFFF"/>
                </a:solidFill>
                <a:latin typeface="Franklin Gothic Book" pitchFamily="34" charset="0"/>
                <a:sym typeface="Wingdings" panose="05000000000000000000" pitchFamily="2" charset="2"/>
              </a:rPr>
              <a:t></a:t>
            </a:r>
            <a:endParaRPr lang="en-US" altLang="zh-CN" sz="3200">
              <a:solidFill>
                <a:srgbClr val="FFFFFF"/>
              </a:solidFill>
              <a:latin typeface="Franklin Gothic Book" pitchFamily="34" charset="0"/>
            </a:endParaRPr>
          </a:p>
        </p:txBody>
      </p:sp>
      <p:sp>
        <p:nvSpPr>
          <p:cNvPr id="8" name="TextBox 7"/>
          <p:cNvSpPr txBox="1">
            <a:spLocks noChangeArrowheads="1"/>
          </p:cNvSpPr>
          <p:nvPr/>
        </p:nvSpPr>
        <p:spPr bwMode="auto">
          <a:xfrm>
            <a:off x="3148013"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r" fontAlgn="base">
              <a:spcBef>
                <a:spcPct val="0"/>
              </a:spcBef>
              <a:spcAft>
                <a:spcPct val="0"/>
              </a:spcAft>
              <a:defRPr/>
            </a:pPr>
            <a:r>
              <a:rPr lang="en-US" altLang="zh-CN" sz="3200">
                <a:solidFill>
                  <a:srgbClr val="FFFFFF"/>
                </a:solidFill>
                <a:latin typeface="Franklin Gothic Book" pitchFamily="34" charset="0"/>
                <a:sym typeface="Wingdings" panose="05000000000000000000" pitchFamily="2" charset="2"/>
              </a:rPr>
              <a:t></a:t>
            </a:r>
            <a:endParaRPr lang="en-US" altLang="zh-CN" sz="3200">
              <a:solidFill>
                <a:srgbClr val="FFFFFF"/>
              </a:solidFill>
              <a:latin typeface="Franklin Gothic Book" pitchFamily="34" charset="0"/>
            </a:endParaRPr>
          </a:p>
        </p:txBody>
      </p:sp>
      <p:pic>
        <p:nvPicPr>
          <p:cNvPr id="9" name="图片 15" descr="AGCF_Logo150透明背景1深色.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29063" y="589360"/>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8599" y="2114550"/>
            <a:ext cx="8686800" cy="1097280"/>
          </a:xfrm>
        </p:spPr>
        <p:txBody>
          <a:bodyPr anchor="b">
            <a:noAutofit/>
          </a:bodyPr>
          <a:lstStyle>
            <a:lvl1pPr algn="ctr">
              <a:defRPr sz="6000" b="0" cap="none" baseline="0"/>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571499" y="3600450"/>
            <a:ext cx="8001000" cy="41148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11" name="Footer Placeholder 4"/>
          <p:cNvSpPr>
            <a:spLocks noGrp="1"/>
          </p:cNvSpPr>
          <p:nvPr>
            <p:ph type="ftr" sz="quarter" idx="11"/>
          </p:nvPr>
        </p:nvSpPr>
        <p:spPr>
          <a:xfrm>
            <a:off x="5791200" y="4767263"/>
            <a:ext cx="2895600" cy="273844"/>
          </a:xfrm>
        </p:spPr>
        <p:txBody>
          <a:bodyPr/>
          <a:lstStyle>
            <a:lvl1pPr>
              <a:defRPr/>
            </a:lvl1pPr>
          </a:lstStyle>
          <a:p>
            <a:pPr>
              <a:defRPr/>
            </a:pPr>
            <a:endParaRPr lang="en-US" altLang="zh-CN">
              <a:solidFill>
                <a:srgbClr val="55554A"/>
              </a:solidFill>
            </a:endParaRPr>
          </a:p>
        </p:txBody>
      </p:sp>
      <p:sp>
        <p:nvSpPr>
          <p:cNvPr id="12" name="Slide Number Placeholder 5"/>
          <p:cNvSpPr>
            <a:spLocks noGrp="1"/>
          </p:cNvSpPr>
          <p:nvPr>
            <p:ph type="sldNum" sz="quarter" idx="12"/>
          </p:nvPr>
        </p:nvSpPr>
        <p:spPr>
          <a:xfrm>
            <a:off x="3959226" y="3292079"/>
            <a:ext cx="1216025" cy="273844"/>
          </a:xfrm>
        </p:spPr>
        <p:txBody>
          <a:bodyPr/>
          <a:lstStyle>
            <a:lvl1pPr algn="ctr">
              <a:defRPr sz="2400">
                <a:solidFill>
                  <a:srgbClr val="FFFFFF"/>
                </a:solidFill>
              </a:defRPr>
            </a:lvl1pPr>
          </a:lstStyle>
          <a:p>
            <a:pPr>
              <a:defRPr/>
            </a:pPr>
            <a:fld id="{580BDE66-8CD0-46E0-ADFF-C185EFD091FA}" type="slidenum">
              <a:rPr lang="en-US" altLang="zh-CN"/>
              <a:t>‹#›</a:t>
            </a:fld>
            <a:endParaRPr lang="en-US" altLang="zh-C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457200" y="1200151"/>
            <a:ext cx="4038600" cy="3394472"/>
          </a:xfrm>
        </p:spPr>
        <p:txBody>
          <a:bodyPr/>
          <a:lstStyle>
            <a:lvl1pPr>
              <a:buFont typeface="Wingdings" panose="05000000000000000000" pitchFamily="2" charset="2"/>
              <a:buChar char="Ø"/>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Content Placeholder 3"/>
          <p:cNvSpPr>
            <a:spLocks noGrp="1"/>
          </p:cNvSpPr>
          <p:nvPr>
            <p:ph sz="half" idx="2"/>
          </p:nvPr>
        </p:nvSpPr>
        <p:spPr>
          <a:xfrm>
            <a:off x="4648200" y="1200151"/>
            <a:ext cx="4038600" cy="3394472"/>
          </a:xfrm>
        </p:spPr>
        <p:txBody>
          <a:bodyPr/>
          <a:lstStyle>
            <a:lvl1pPr>
              <a:buFont typeface="Wingdings" panose="05000000000000000000" pitchFamily="2" charset="2"/>
              <a:buChar char="Ø"/>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7" name="Slide Number Placeholder 5"/>
          <p:cNvSpPr>
            <a:spLocks noGrp="1"/>
          </p:cNvSpPr>
          <p:nvPr>
            <p:ph type="sldNum" sz="quarter" idx="12"/>
          </p:nvPr>
        </p:nvSpPr>
        <p:spPr/>
        <p:txBody>
          <a:bodyPr/>
          <a:lstStyle>
            <a:lvl1pPr>
              <a:defRPr/>
            </a:lvl1pPr>
          </a:lstStyle>
          <a:p>
            <a:pPr>
              <a:defRPr/>
            </a:pPr>
            <a:fld id="{6883115C-8B76-4425-A764-DE1DC9E9066A}"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1631156"/>
            <a:ext cx="4040188" cy="2963466"/>
          </a:xfrm>
        </p:spPr>
        <p:txBody>
          <a:bodyPr/>
          <a:lstStyle>
            <a:lvl1pPr>
              <a:buFont typeface="Wingdings" panose="05000000000000000000" pitchFamily="2" charset="2"/>
              <a:buChar char="Ø"/>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5" name="Text Placeholder 4"/>
          <p:cNvSpPr>
            <a:spLocks noGrp="1"/>
          </p:cNvSpPr>
          <p:nvPr>
            <p:ph type="body" sz="quarter" idx="3"/>
          </p:nvPr>
        </p:nvSpPr>
        <p:spPr>
          <a:xfrm>
            <a:off x="4645026" y="1151335"/>
            <a:ext cx="4041775"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6" y="1631156"/>
            <a:ext cx="4041775" cy="2963466"/>
          </a:xfrm>
        </p:spPr>
        <p:txBody>
          <a:bodyPr/>
          <a:lstStyle>
            <a:lvl1pPr>
              <a:buFont typeface="Wingdings" panose="05000000000000000000" pitchFamily="2" charset="2"/>
              <a:buChar char="Ø"/>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9" name="Slide Number Placeholder 5"/>
          <p:cNvSpPr>
            <a:spLocks noGrp="1"/>
          </p:cNvSpPr>
          <p:nvPr>
            <p:ph type="sldNum" sz="quarter" idx="12"/>
          </p:nvPr>
        </p:nvSpPr>
        <p:spPr/>
        <p:txBody>
          <a:bodyPr/>
          <a:lstStyle>
            <a:lvl1pPr>
              <a:defRPr/>
            </a:lvl1pPr>
          </a:lstStyle>
          <a:p>
            <a:pPr>
              <a:defRPr/>
            </a:pPr>
            <a:fld id="{87F756FA-624A-4BC6-BA19-F78C9CA25CD7}"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9A400439-0681-4786-9A87-1A0F99C608BC}" type="datetime3">
              <a:rPr lang="zh-CN" altLang="en-US">
                <a:solidFill>
                  <a:srgbClr val="55554A"/>
                </a:solidFill>
              </a:rPr>
              <a:t>2024年3月24日星期日</a:t>
            </a:fld>
            <a:endParaRPr lang="en-US" altLang="zh-CN">
              <a:solidFill>
                <a:srgbClr val="55554A"/>
              </a:solidFill>
              <a:ea typeface="SimSun" panose="02010600030101010101" pitchFamily="2" charset="-122"/>
            </a:endParaRPr>
          </a:p>
        </p:txBody>
      </p:sp>
      <p:sp>
        <p:nvSpPr>
          <p:cNvPr id="4"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5" name="Slide Number Placeholder 5"/>
          <p:cNvSpPr>
            <a:spLocks noGrp="1"/>
          </p:cNvSpPr>
          <p:nvPr>
            <p:ph type="sldNum" sz="quarter" idx="12"/>
          </p:nvPr>
        </p:nvSpPr>
        <p:spPr/>
        <p:txBody>
          <a:bodyPr/>
          <a:lstStyle>
            <a:lvl1pPr>
              <a:defRPr/>
            </a:lvl1pPr>
          </a:lstStyle>
          <a:p>
            <a:pPr>
              <a:defRPr/>
            </a:pPr>
            <a:fld id="{F6CCCA31-49B0-44F7-9023-A88C74DD4F0E}"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a:lstStyle>
            <a:lvl1pPr>
              <a:defRPr/>
            </a:lvl1pPr>
          </a:lstStyle>
          <a:p>
            <a:pPr>
              <a:defRPr/>
            </a:pPr>
            <a:fld id="{D6BE55F9-20D3-466A-BBB9-7B310D7DB210}" type="datetime3">
              <a:rPr lang="zh-CN" altLang="en-US">
                <a:solidFill>
                  <a:srgbClr val="55554A"/>
                </a:solidFill>
              </a:rPr>
              <a:t>2024年3月24日星期日</a:t>
            </a:fld>
            <a:endParaRPr lang="en-US" altLang="zh-CN">
              <a:solidFill>
                <a:srgbClr val="55554A"/>
              </a:solidFill>
              <a:ea typeface="SimSun" panose="02010600030101010101" pitchFamily="2" charset="-122"/>
            </a:endParaRPr>
          </a:p>
        </p:txBody>
      </p:sp>
      <p:sp>
        <p:nvSpPr>
          <p:cNvPr id="3" name="Footer Placeholder 2"/>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4" name="Slide Number Placeholder 3"/>
          <p:cNvSpPr>
            <a:spLocks noGrp="1"/>
          </p:cNvSpPr>
          <p:nvPr>
            <p:ph type="sldNum" sz="quarter" idx="12"/>
          </p:nvPr>
        </p:nvSpPr>
        <p:spPr/>
        <p:txBody>
          <a:bodyPr/>
          <a:lstStyle>
            <a:lvl1pPr>
              <a:defRPr/>
            </a:lvl1pPr>
          </a:lstStyle>
          <a:p>
            <a:pPr>
              <a:defRPr/>
            </a:pPr>
            <a:fld id="{C5F8D41C-FEAD-4965-943D-A84FF7E6F7A7}"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5" name="Rectangle 7"/>
          <p:cNvSpPr/>
          <p:nvPr/>
        </p:nvSpPr>
        <p:spPr>
          <a:xfrm>
            <a:off x="6172200" y="121444"/>
            <a:ext cx="2971800" cy="8643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Rectangle 10"/>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2" name="Title 1"/>
          <p:cNvSpPr>
            <a:spLocks noGrp="1"/>
          </p:cNvSpPr>
          <p:nvPr>
            <p:ph type="title"/>
          </p:nvPr>
        </p:nvSpPr>
        <p:spPr>
          <a:xfrm>
            <a:off x="457200" y="204787"/>
            <a:ext cx="5638800" cy="709613"/>
          </a:xfrm>
        </p:spPr>
        <p:txBody>
          <a:bodyPr>
            <a:noAutofit/>
          </a:bodyPr>
          <a:lstStyle>
            <a:lvl1pPr algn="l">
              <a:defRPr sz="4000" b="0"/>
            </a:lvl1pPr>
          </a:lstStyle>
          <a:p>
            <a:r>
              <a:rPr lang="zh-CN" altLang="en-US"/>
              <a:t>单击此处编辑母版标题样式</a:t>
            </a:r>
            <a:endParaRPr lang="en-US" dirty="0"/>
          </a:p>
        </p:txBody>
      </p:sp>
      <p:sp>
        <p:nvSpPr>
          <p:cNvPr id="3" name="Content Placeholder 2"/>
          <p:cNvSpPr>
            <a:spLocks noGrp="1"/>
          </p:cNvSpPr>
          <p:nvPr>
            <p:ph idx="1"/>
          </p:nvPr>
        </p:nvSpPr>
        <p:spPr>
          <a:xfrm>
            <a:off x="438912" y="1289304"/>
            <a:ext cx="8247888" cy="3401568"/>
          </a:xfrm>
        </p:spPr>
        <p:txBody>
          <a:bodyPr/>
          <a:lstStyle>
            <a:lvl1pPr>
              <a:buFont typeface="Wingdings" panose="05000000000000000000" pitchFamily="2" charset="2"/>
              <a:buChar char="Ø"/>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Text Placeholder 3"/>
          <p:cNvSpPr>
            <a:spLocks noGrp="1"/>
          </p:cNvSpPr>
          <p:nvPr>
            <p:ph type="body" sz="half" idx="2"/>
          </p:nvPr>
        </p:nvSpPr>
        <p:spPr>
          <a:xfrm>
            <a:off x="6248400" y="205740"/>
            <a:ext cx="2743200" cy="70866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8" name="Date Placeholder 4"/>
          <p:cNvSpPr>
            <a:spLocks noGrp="1"/>
          </p:cNvSpPr>
          <p:nvPr>
            <p:ph type="dt" sz="half" idx="10"/>
          </p:nvPr>
        </p:nvSpPr>
        <p:spPr>
          <a:xfrm>
            <a:off x="457200" y="4767263"/>
            <a:ext cx="2133600" cy="273844"/>
          </a:xfrm>
          <a:prstGeom prst="rect">
            <a:avLst/>
          </a:prstGeom>
        </p:spPr>
        <p:txBody>
          <a:bodyPr/>
          <a:lstStyle>
            <a:lvl1pPr>
              <a:defRPr/>
            </a:lvl1pPr>
          </a:lstStyle>
          <a:p>
            <a:pPr>
              <a:defRPr/>
            </a:pPr>
            <a:fld id="{708C2A40-33CF-4A79-933F-B5FC3BC9902B}" type="datetime3">
              <a:rPr lang="zh-CN" altLang="en-US">
                <a:solidFill>
                  <a:srgbClr val="55554A"/>
                </a:solidFill>
              </a:rPr>
              <a:t>2024年3月24日星期日</a:t>
            </a:fld>
            <a:endParaRPr lang="en-US" altLang="zh-CN">
              <a:solidFill>
                <a:srgbClr val="55554A"/>
              </a:solidFill>
              <a:ea typeface="SimSun" panose="02010600030101010101" pitchFamily="2" charset="-122"/>
            </a:endParaRPr>
          </a:p>
        </p:txBody>
      </p:sp>
      <p:sp>
        <p:nvSpPr>
          <p:cNvPr id="9" name="Footer Placeholder 5"/>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6"/>
          <p:cNvSpPr>
            <a:spLocks noGrp="1"/>
          </p:cNvSpPr>
          <p:nvPr>
            <p:ph type="sldNum" sz="quarter" idx="12"/>
          </p:nvPr>
        </p:nvSpPr>
        <p:spPr/>
        <p:txBody>
          <a:bodyPr/>
          <a:lstStyle>
            <a:lvl1pPr>
              <a:defRPr/>
            </a:lvl1pPr>
          </a:lstStyle>
          <a:p>
            <a:pPr>
              <a:defRPr/>
            </a:pPr>
            <a:fld id="{E4CAAFEF-CB30-4EEE-AA69-1F602477EFAF}"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5" name="Rectangle 7"/>
          <p:cNvSpPr/>
          <p:nvPr/>
        </p:nvSpPr>
        <p:spPr>
          <a:xfrm>
            <a:off x="6172200" y="121444"/>
            <a:ext cx="2971800" cy="8643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Rectangle 10"/>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3" name="Picture Placeholder 2"/>
          <p:cNvSpPr>
            <a:spLocks noGrp="1"/>
          </p:cNvSpPr>
          <p:nvPr>
            <p:ph type="pic" idx="1"/>
          </p:nvPr>
        </p:nvSpPr>
        <p:spPr>
          <a:xfrm>
            <a:off x="436880" y="1287780"/>
            <a:ext cx="8249920" cy="3398520"/>
          </a:xfrm>
          <a:solidFill>
            <a:schemeClr val="bg2">
              <a:lumMod val="60000"/>
              <a:lumOff val="40000"/>
            </a:schemeClr>
          </a:solidFill>
          <a:effectLst>
            <a:outerShdw blurRad="76200" dist="38100" dir="3600000" algn="ctr" rotWithShape="0">
              <a:srgbClr val="000000">
                <a:alpha val="50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2" name="Title 1"/>
          <p:cNvSpPr>
            <a:spLocks noGrp="1"/>
          </p:cNvSpPr>
          <p:nvPr>
            <p:ph type="title"/>
          </p:nvPr>
        </p:nvSpPr>
        <p:spPr>
          <a:xfrm>
            <a:off x="381000" y="171450"/>
            <a:ext cx="5638800" cy="754380"/>
          </a:xfrm>
        </p:spPr>
        <p:txBody>
          <a:bodyPr>
            <a:noAutofit/>
          </a:bodyPr>
          <a:lstStyle>
            <a:lvl1pPr algn="l">
              <a:defRPr sz="4000" b="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6248400" y="171450"/>
            <a:ext cx="2819400" cy="7543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8" name="Date Placeholder 4"/>
          <p:cNvSpPr>
            <a:spLocks noGrp="1"/>
          </p:cNvSpPr>
          <p:nvPr>
            <p:ph type="dt" sz="half" idx="10"/>
          </p:nvPr>
        </p:nvSpPr>
        <p:spPr>
          <a:xfrm>
            <a:off x="457200" y="4767263"/>
            <a:ext cx="2133600" cy="273844"/>
          </a:xfrm>
          <a:prstGeom prst="rect">
            <a:avLst/>
          </a:prstGeom>
        </p:spPr>
        <p:txBody>
          <a:bodyPr/>
          <a:lstStyle>
            <a:lvl1pPr>
              <a:defRPr/>
            </a:lvl1pPr>
          </a:lstStyle>
          <a:p>
            <a:pPr>
              <a:defRPr/>
            </a:pPr>
            <a:fld id="{380AA213-04D5-49A6-A31A-AFB86F89DD35}" type="datetime3">
              <a:rPr lang="zh-CN" altLang="en-US">
                <a:solidFill>
                  <a:srgbClr val="55554A"/>
                </a:solidFill>
              </a:rPr>
              <a:t>2024年3月24日星期日</a:t>
            </a:fld>
            <a:endParaRPr lang="en-US" altLang="zh-CN">
              <a:solidFill>
                <a:srgbClr val="55554A"/>
              </a:solidFill>
              <a:ea typeface="SimSun" panose="02010600030101010101" pitchFamily="2" charset="-122"/>
            </a:endParaRPr>
          </a:p>
        </p:txBody>
      </p:sp>
      <p:sp>
        <p:nvSpPr>
          <p:cNvPr id="9" name="Footer Placeholder 5"/>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6"/>
          <p:cNvSpPr>
            <a:spLocks noGrp="1"/>
          </p:cNvSpPr>
          <p:nvPr>
            <p:ph type="sldNum" sz="quarter" idx="12"/>
          </p:nvPr>
        </p:nvSpPr>
        <p:spPr/>
        <p:txBody>
          <a:bodyPr/>
          <a:lstStyle>
            <a:lvl1pPr>
              <a:defRPr/>
            </a:lvl1pPr>
          </a:lstStyle>
          <a:p>
            <a:pPr>
              <a:defRPr/>
            </a:pPr>
            <a:fld id="{BE55078A-61A4-41A6-96D6-3B4F0DB86023}"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75010"/>
            <a:ext cx="9144000" cy="1090613"/>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8" name="Rectangle 7"/>
          <p:cNvSpPr/>
          <p:nvPr/>
        </p:nvSpPr>
        <p:spPr>
          <a:xfrm>
            <a:off x="0" y="126207"/>
            <a:ext cx="9144000" cy="86558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2" name="Title Placeholder 1"/>
          <p:cNvSpPr>
            <a:spLocks noGrp="1"/>
          </p:cNvSpPr>
          <p:nvPr>
            <p:ph type="title"/>
          </p:nvPr>
        </p:nvSpPr>
        <p:spPr>
          <a:xfrm>
            <a:off x="457200" y="136922"/>
            <a:ext cx="7329488" cy="833438"/>
          </a:xfrm>
          <a:prstGeom prst="rect">
            <a:avLst/>
          </a:prstGeom>
        </p:spPr>
        <p:txBody>
          <a:bodyPr vert="horz" wrap="square" lIns="91440" tIns="45720" rIns="91440" bIns="45720" numCol="1" anchor="ctr" anchorCtr="0" compatLnSpc="1">
            <a:normAutofit/>
          </a:bodyPr>
          <a:lstStyle/>
          <a:p>
            <a:pPr lvl="0"/>
            <a:r>
              <a:rPr lang="zh-CN" altLang="en-US"/>
              <a:t>单击此处编辑母版标题样式</a:t>
            </a:r>
            <a:endParaRPr lang="en-US" altLang="en-US"/>
          </a:p>
        </p:txBody>
      </p:sp>
      <p:sp>
        <p:nvSpPr>
          <p:cNvPr id="1029"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Footer Placeholder 4"/>
          <p:cNvSpPr>
            <a:spLocks noGrp="1"/>
          </p:cNvSpPr>
          <p:nvPr>
            <p:ph type="ftr" sz="quarter" idx="3"/>
          </p:nvPr>
        </p:nvSpPr>
        <p:spPr>
          <a:xfrm>
            <a:off x="3124200" y="4767263"/>
            <a:ext cx="2895600" cy="273844"/>
          </a:xfrm>
          <a:prstGeom prst="rect">
            <a:avLst/>
          </a:prstGeom>
        </p:spPr>
        <p:txBody>
          <a:bodyPr vert="horz" wrap="square" lIns="91440" tIns="45720" rIns="91440" bIns="45720" numCol="1" anchor="ctr" anchorCtr="0" compatLnSpc="1"/>
          <a:lstStyle>
            <a:lvl1pPr algn="ctr" eaLnBrk="1" hangingPunct="1">
              <a:defRPr sz="1200">
                <a:solidFill>
                  <a:schemeClr val="tx2"/>
                </a:solidFill>
                <a:latin typeface="Franklin Gothic Book"/>
              </a:defRPr>
            </a:lvl1pPr>
          </a:lstStyle>
          <a:p>
            <a:pPr fontAlgn="base">
              <a:spcBef>
                <a:spcPct val="0"/>
              </a:spcBef>
              <a:spcAft>
                <a:spcPct val="0"/>
              </a:spcAft>
              <a:defRPr/>
            </a:pPr>
            <a:endParaRPr lang="en-US" altLang="zh-CN">
              <a:solidFill>
                <a:srgbClr val="55554A"/>
              </a:solidFill>
              <a:ea typeface="SimSun" panose="02010600030101010101" pitchFamily="2" charset="-122"/>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wrap="square" lIns="91440" tIns="45720" rIns="91440" bIns="45720" numCol="1" anchor="ctr" anchorCtr="0" compatLnSpc="1"/>
          <a:lstStyle>
            <a:lvl1pPr algn="r" eaLnBrk="1" hangingPunct="1">
              <a:defRPr sz="1200">
                <a:solidFill>
                  <a:schemeClr val="tx2"/>
                </a:solidFill>
                <a:latin typeface="Franklin Gothic Book" pitchFamily="34" charset="0"/>
              </a:defRPr>
            </a:lvl1pPr>
          </a:lstStyle>
          <a:p>
            <a:pPr fontAlgn="base">
              <a:spcBef>
                <a:spcPct val="0"/>
              </a:spcBef>
              <a:spcAft>
                <a:spcPct val="0"/>
              </a:spcAft>
              <a:defRPr/>
            </a:pPr>
            <a:fld id="{B007E9B1-5DFC-408D-AEC5-D380FDDEAA58}" type="slidenum">
              <a:rPr lang="en-US" altLang="zh-CN">
                <a:solidFill>
                  <a:srgbClr val="55554A"/>
                </a:solidFill>
                <a:ea typeface="SimSun" panose="02010600030101010101" pitchFamily="2" charset="-122"/>
              </a:rPr>
              <a:t>‹#›</a:t>
            </a:fld>
            <a:endParaRPr lang="en-US" altLang="zh-CN">
              <a:solidFill>
                <a:srgbClr val="55554A"/>
              </a:solidFill>
              <a:ea typeface="SimSun" panose="02010600030101010101" pitchFamily="2" charset="-122"/>
            </a:endParaRPr>
          </a:p>
        </p:txBody>
      </p:sp>
      <p:sp>
        <p:nvSpPr>
          <p:cNvPr id="9" name="Rectangle 8"/>
          <p:cNvSpPr/>
          <p:nvPr/>
        </p:nvSpPr>
        <p:spPr>
          <a:xfrm>
            <a:off x="0" y="1026319"/>
            <a:ext cx="9144000" cy="111919"/>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pic>
        <p:nvPicPr>
          <p:cNvPr id="1034" name="图片 9" descr="AGCF_Logo150透明背景.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858126" y="214313"/>
            <a:ext cx="881063" cy="660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4400" kern="1200">
          <a:ln w="13970"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ea typeface="+mn-ea"/>
          <a:cs typeface="+mj-cs"/>
        </a:defRPr>
      </a:lvl1pPr>
      <a:lvl2pPr algn="ctr" rtl="0" eaLnBrk="0" fontAlgn="base" hangingPunct="0">
        <a:spcBef>
          <a:spcPct val="0"/>
        </a:spcBef>
        <a:spcAft>
          <a:spcPct val="0"/>
        </a:spcAft>
        <a:defRPr sz="4400">
          <a:solidFill>
            <a:srgbClr val="FFFFFF"/>
          </a:solidFill>
          <a:latin typeface="Arial" panose="020B0604020202020204" pitchFamily="34" charset="0"/>
        </a:defRPr>
      </a:lvl2pPr>
      <a:lvl3pPr algn="ctr" rtl="0" eaLnBrk="0" fontAlgn="base" hangingPunct="0">
        <a:spcBef>
          <a:spcPct val="0"/>
        </a:spcBef>
        <a:spcAft>
          <a:spcPct val="0"/>
        </a:spcAft>
        <a:defRPr sz="4400">
          <a:solidFill>
            <a:srgbClr val="FFFFFF"/>
          </a:solidFill>
          <a:latin typeface="Arial" panose="020B0604020202020204" pitchFamily="34" charset="0"/>
        </a:defRPr>
      </a:lvl3pPr>
      <a:lvl4pPr algn="ctr" rtl="0" eaLnBrk="0" fontAlgn="base" hangingPunct="0">
        <a:spcBef>
          <a:spcPct val="0"/>
        </a:spcBef>
        <a:spcAft>
          <a:spcPct val="0"/>
        </a:spcAft>
        <a:defRPr sz="4400">
          <a:solidFill>
            <a:srgbClr val="FFFFFF"/>
          </a:solidFill>
          <a:latin typeface="Arial" panose="020B0604020202020204" pitchFamily="34" charset="0"/>
        </a:defRPr>
      </a:lvl4pPr>
      <a:lvl5pPr algn="ctr" rtl="0" eaLnBrk="0" fontAlgn="base" hangingPunct="0">
        <a:spcBef>
          <a:spcPct val="0"/>
        </a:spcBef>
        <a:spcAft>
          <a:spcPct val="0"/>
        </a:spcAft>
        <a:defRPr sz="4400">
          <a:solidFill>
            <a:srgbClr val="FFFFFF"/>
          </a:solidFill>
          <a:latin typeface="Arial" panose="020B0604020202020204" pitchFamily="34" charset="0"/>
        </a:defRPr>
      </a:lvl5pPr>
      <a:lvl6pPr marL="457200" algn="ctr" rtl="0" fontAlgn="base">
        <a:spcBef>
          <a:spcPct val="0"/>
        </a:spcBef>
        <a:spcAft>
          <a:spcPct val="0"/>
        </a:spcAft>
        <a:defRPr sz="4400">
          <a:solidFill>
            <a:srgbClr val="FFFFFF"/>
          </a:solidFill>
          <a:latin typeface="Arial" panose="020B0604020202020204" pitchFamily="34" charset="0"/>
        </a:defRPr>
      </a:lvl6pPr>
      <a:lvl7pPr marL="914400" algn="ctr" rtl="0" fontAlgn="base">
        <a:spcBef>
          <a:spcPct val="0"/>
        </a:spcBef>
        <a:spcAft>
          <a:spcPct val="0"/>
        </a:spcAft>
        <a:defRPr sz="4400">
          <a:solidFill>
            <a:srgbClr val="FFFFFF"/>
          </a:solidFill>
          <a:latin typeface="Arial" panose="020B0604020202020204" pitchFamily="34" charset="0"/>
        </a:defRPr>
      </a:lvl7pPr>
      <a:lvl8pPr marL="1371600" algn="ctr" rtl="0" fontAlgn="base">
        <a:spcBef>
          <a:spcPct val="0"/>
        </a:spcBef>
        <a:spcAft>
          <a:spcPct val="0"/>
        </a:spcAft>
        <a:defRPr sz="4400">
          <a:solidFill>
            <a:srgbClr val="FFFFFF"/>
          </a:solidFill>
          <a:latin typeface="Arial" panose="020B0604020202020204" pitchFamily="34" charset="0"/>
        </a:defRPr>
      </a:lvl8pPr>
      <a:lvl9pPr marL="1828800" algn="ctr" rtl="0" fontAlgn="base">
        <a:spcBef>
          <a:spcPct val="0"/>
        </a:spcBef>
        <a:spcAft>
          <a:spcPct val="0"/>
        </a:spcAft>
        <a:defRPr sz="4400">
          <a:solidFill>
            <a:srgbClr val="FFFFFF"/>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accent1"/>
        </a:buClr>
        <a:buSzPct val="75000"/>
        <a:buFont typeface="Wingdings" panose="05000000000000000000" pitchFamily="2" charset="2"/>
        <a:buChar char=""/>
        <a:defRPr sz="24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Courier New" panose="02070309020205020404" pitchFamily="49" charset="0"/>
        <a:buChar char="o"/>
        <a:defRPr sz="2000" kern="1200">
          <a:solidFill>
            <a:schemeClr val="tx2"/>
          </a:solidFill>
          <a:latin typeface="+mn-lt"/>
          <a:ea typeface="+mn-ea"/>
          <a:cs typeface="+mn-cs"/>
        </a:defRPr>
      </a:lvl2pPr>
      <a:lvl3pPr marL="1143000" indent="-228600" algn="l" rtl="0" eaLnBrk="0" fontAlgn="base" hangingPunct="0">
        <a:spcBef>
          <a:spcPct val="20000"/>
        </a:spcBef>
        <a:spcAft>
          <a:spcPct val="0"/>
        </a:spcAft>
        <a:buClr>
          <a:srgbClr val="948774"/>
        </a:buClr>
        <a:buFont typeface="Arial" panose="020B0604020202020204" pitchFamily="34" charset="0"/>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rgbClr val="7EB8E7"/>
        </a:buClr>
        <a:buFont typeface="Arial" panose="020B0604020202020204" pitchFamily="34" charset="0"/>
        <a:buChar char="•"/>
        <a:defRPr sz="1600" kern="1200">
          <a:solidFill>
            <a:schemeClr val="tx2"/>
          </a:solidFill>
          <a:latin typeface="+mn-lt"/>
          <a:ea typeface="+mn-ea"/>
          <a:cs typeface="+mn-cs"/>
        </a:defRPr>
      </a:lvl4pPr>
      <a:lvl5pPr marL="2057400" indent="-228600" algn="l" rtl="0" eaLnBrk="0" fontAlgn="base" hangingPunct="0">
        <a:spcBef>
          <a:spcPct val="20000"/>
        </a:spcBef>
        <a:spcAft>
          <a:spcPct val="0"/>
        </a:spcAft>
        <a:buClr>
          <a:srgbClr val="E3B651"/>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anose="020B0604020202020204"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anose="020B0604020202020204"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anose="020B0604020202020204"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anose="020B0604020202020204"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1200150"/>
            <a:ext cx="9144000" cy="3943350"/>
          </a:xfrm>
        </p:spPr>
        <p:txBody>
          <a:bodyPr/>
          <a:lstStyle/>
          <a:p>
            <a:pPr marL="0" indent="0" algn="ctr">
              <a:spcBef>
                <a:spcPts val="600"/>
              </a:spcBef>
              <a:spcAft>
                <a:spcPts val="0"/>
              </a:spcAft>
              <a:buNone/>
            </a:pPr>
            <a:endParaRPr lang="en-US" altLang="zh-CN" sz="2800" b="1" kern="100" dirty="0">
              <a:latin typeface="Calibri" panose="020F0502020204030204"/>
              <a:ea typeface="HanWang WeiBeiMedium-Gb5" panose="02000000000000000000" charset="-120"/>
              <a:cs typeface="HanWang WeiBeiMedium-Gb5" panose="02000000000000000000" charset="-120"/>
            </a:endParaRPr>
          </a:p>
          <a:p>
            <a:pPr marL="0" marR="0" indent="0" algn="ctr">
              <a:spcBef>
                <a:spcPts val="600"/>
              </a:spcBef>
              <a:spcAft>
                <a:spcPts val="0"/>
              </a:spcAft>
              <a:buNone/>
            </a:pPr>
            <a:r>
              <a:rPr lang="zh-CN" altLang="en-US" sz="6000" b="1" dirty="0">
                <a:solidFill>
                  <a:srgbClr val="FF0000"/>
                </a:solidFill>
                <a:latin typeface="+mn-ea"/>
                <a:cs typeface="Times New Roman"/>
              </a:rPr>
              <a:t>耶稣门徒的学校及其体制</a:t>
            </a:r>
            <a:endParaRPr lang="en-US" altLang="zh-CN" sz="6000" b="1" kern="100" dirty="0">
              <a:solidFill>
                <a:srgbClr val="FF0000"/>
              </a:solidFill>
              <a:latin typeface="+mn-ea"/>
              <a:cs typeface="DengXian" panose="02010600030101010101" charset="-122"/>
              <a:sym typeface="+mn-ea"/>
            </a:endParaRPr>
          </a:p>
          <a:p>
            <a:pPr marL="0" marR="0" indent="0" algn="ctr">
              <a:spcBef>
                <a:spcPts val="600"/>
              </a:spcBef>
              <a:spcAft>
                <a:spcPts val="0"/>
              </a:spcAft>
              <a:buNone/>
            </a:pPr>
            <a:endParaRPr lang="en-US" altLang="zh-CN" b="1" kern="100" dirty="0">
              <a:solidFill>
                <a:srgbClr val="0070C0"/>
              </a:solidFill>
              <a:latin typeface="KaiTi" panose="02010609060101010101" charset="-122"/>
              <a:ea typeface="KaiTi" panose="02010609060101010101" charset="-122"/>
              <a:cs typeface="DengXian" panose="02010600030101010101" charset="-122"/>
              <a:sym typeface="+mn-ea"/>
            </a:endParaRPr>
          </a:p>
          <a:p>
            <a:pPr marL="0" marR="0" indent="0" algn="ctr">
              <a:spcBef>
                <a:spcPts val="600"/>
              </a:spcBef>
              <a:spcAft>
                <a:spcPts val="0"/>
              </a:spcAft>
              <a:buNone/>
            </a:pPr>
            <a:endParaRPr lang="en-US" altLang="zh-CN" b="1" kern="100" dirty="0">
              <a:solidFill>
                <a:srgbClr val="0070C0"/>
              </a:solidFill>
              <a:latin typeface="KaiTi" panose="02010609060101010101" charset="-122"/>
              <a:ea typeface="KaiTi" panose="02010609060101010101" charset="-122"/>
              <a:cs typeface="DengXian" panose="02010600030101010101" charset="-122"/>
              <a:sym typeface="+mn-ea"/>
            </a:endParaRPr>
          </a:p>
          <a:p>
            <a:pPr marL="0" marR="0" indent="0" algn="ctr">
              <a:spcBef>
                <a:spcPts val="600"/>
              </a:spcBef>
              <a:spcAft>
                <a:spcPts val="0"/>
              </a:spcAft>
              <a:buNone/>
            </a:pP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周小安牧师</a:t>
            </a:r>
            <a:endParaRPr lang="en-CA" sz="3600" b="1" kern="100" dirty="0">
              <a:solidFill>
                <a:srgbClr val="0070C0"/>
              </a:solidFill>
              <a:latin typeface="KaiTi" panose="02010609060101010101" charset="-122"/>
              <a:ea typeface="KaiTi" panose="02010609060101010101" charset="-122"/>
              <a:cs typeface="Times New Roman" panose="02020603050405020304"/>
            </a:endParaRPr>
          </a:p>
          <a:p>
            <a:pPr marL="0" indent="0" algn="ctr">
              <a:spcBef>
                <a:spcPts val="600"/>
              </a:spcBef>
              <a:spcAft>
                <a:spcPts val="0"/>
              </a:spcAft>
              <a:buNone/>
            </a:pPr>
            <a:r>
              <a:rPr lang="en-US" sz="3600" b="1" kern="100" dirty="0">
                <a:solidFill>
                  <a:srgbClr val="0070C0"/>
                </a:solidFill>
                <a:latin typeface="KaiTi" panose="02010609060101010101" charset="-122"/>
                <a:ea typeface="KaiTi" panose="02010609060101010101" charset="-122"/>
                <a:cs typeface="DengXian" panose="02010600030101010101" charset="-122"/>
                <a:sym typeface="+mn-ea"/>
              </a:rPr>
              <a:t>2024</a:t>
            </a: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年</a:t>
            </a:r>
            <a:r>
              <a:rPr lang="en-US" altLang="zh-CN" sz="3600" b="1" kern="100" dirty="0">
                <a:solidFill>
                  <a:srgbClr val="0070C0"/>
                </a:solidFill>
                <a:latin typeface="KaiTi" panose="02010609060101010101" charset="-122"/>
                <a:ea typeface="KaiTi" panose="02010609060101010101" charset="-122"/>
                <a:cs typeface="DengXian" panose="02010600030101010101" charset="-122"/>
                <a:sym typeface="+mn-ea"/>
              </a:rPr>
              <a:t>3</a:t>
            </a: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月</a:t>
            </a:r>
            <a:r>
              <a:rPr lang="en-US" altLang="zh-CN" sz="3600" b="1" kern="100" dirty="0">
                <a:solidFill>
                  <a:srgbClr val="0070C0"/>
                </a:solidFill>
                <a:latin typeface="KaiTi" panose="02010609060101010101" charset="-122"/>
                <a:ea typeface="KaiTi" panose="02010609060101010101" charset="-122"/>
                <a:cs typeface="DengXian" panose="02010600030101010101" charset="-122"/>
                <a:sym typeface="+mn-ea"/>
              </a:rPr>
              <a:t>24</a:t>
            </a: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日</a:t>
            </a:r>
            <a:endParaRPr lang="en-US" altLang="zh-CN" sz="3600" b="1" dirty="0">
              <a:solidFill>
                <a:srgbClr val="0070C0"/>
              </a:solidFill>
              <a:latin typeface="KaiTi" panose="02010609060101010101" charset="-122"/>
              <a:ea typeface="KaiTi" panose="02010609060101010101" charset="-122"/>
            </a:endParaRPr>
          </a:p>
          <a:p>
            <a:endParaRPr lang="zh-CN" altLang="en-US" sz="3600"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a:t>
            </a:fld>
            <a:endParaRPr lang="en-US" altLang="zh-CN">
              <a:solidFill>
                <a:srgbClr val="55554A"/>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b="1" kern="100" dirty="0">
                <a:solidFill>
                  <a:srgbClr val="FF0000"/>
                </a:solidFill>
                <a:effectLst/>
                <a:latin typeface="+mn-ea"/>
                <a:cs typeface="HanWang WeiBeiMedium-Gb5" panose="02000000000000000000" charset="-120"/>
                <a:sym typeface="+mn-ea"/>
              </a:rPr>
              <a:t>一、</a:t>
            </a:r>
            <a:r>
              <a:rPr lang="zh-CN" altLang="en-US" b="1" dirty="0">
                <a:solidFill>
                  <a:srgbClr val="FF0000"/>
                </a:solidFill>
                <a:effectLst/>
                <a:latin typeface="+mn-ea"/>
                <a:cs typeface="Times New Roman"/>
              </a:rPr>
              <a:t>耶稣门徒的学校</a:t>
            </a:r>
            <a:endParaRPr lang="zh-CN" altLang="en-US" dirty="0">
              <a:solidFill>
                <a:srgbClr val="FF0000"/>
              </a:solidFill>
              <a:latin typeface="+mn-ea"/>
            </a:endParaRPr>
          </a:p>
        </p:txBody>
      </p:sp>
      <p:sp>
        <p:nvSpPr>
          <p:cNvPr id="3" name="内容占位符 2"/>
          <p:cNvSpPr>
            <a:spLocks noGrp="1"/>
          </p:cNvSpPr>
          <p:nvPr>
            <p:ph idx="1"/>
          </p:nvPr>
        </p:nvSpPr>
        <p:spPr>
          <a:xfrm>
            <a:off x="1" y="1123950"/>
            <a:ext cx="9131300" cy="3974465"/>
          </a:xfrm>
        </p:spPr>
        <p:txBody>
          <a:bodyPr/>
          <a:lstStyle/>
          <a:p>
            <a:pPr marL="0" indent="0">
              <a:spcBef>
                <a:spcPts val="0"/>
              </a:spcBef>
              <a:spcAft>
                <a:spcPts val="0"/>
              </a:spcAft>
              <a:buNone/>
            </a:pPr>
            <a:r>
              <a:rPr lang="en-US" altLang="zh-CN" sz="3200" kern="100" dirty="0">
                <a:solidFill>
                  <a:schemeClr val="tx1"/>
                </a:solidFill>
                <a:latin typeface="SimSun"/>
                <a:ea typeface="DengXian"/>
                <a:cs typeface="DengXian"/>
              </a:rPr>
              <a:t>	</a:t>
            </a:r>
            <a:r>
              <a:rPr lang="zh-CN" altLang="en-US" sz="3200" b="1" kern="100" dirty="0">
                <a:solidFill>
                  <a:srgbClr val="2E24FC"/>
                </a:solidFill>
                <a:latin typeface="DengXian" panose="02010600030101010101" pitchFamily="2" charset="-122"/>
                <a:ea typeface="DengXian" panose="02010600030101010101" pitchFamily="2" charset="-122"/>
                <a:cs typeface="DengXian"/>
              </a:rPr>
              <a:t>（</a:t>
            </a:r>
            <a:r>
              <a:rPr lang="en-US" sz="3200" b="1" kern="100" dirty="0">
                <a:solidFill>
                  <a:srgbClr val="2E24FC"/>
                </a:solidFill>
                <a:latin typeface="DengXian" panose="02010600030101010101" pitchFamily="2" charset="-122"/>
                <a:ea typeface="DengXian" panose="02010600030101010101" pitchFamily="2" charset="-122"/>
                <a:cs typeface="DengXian"/>
              </a:rPr>
              <a:t>3</a:t>
            </a:r>
            <a:r>
              <a:rPr lang="zh-CN" altLang="en-US" sz="3200" b="1" kern="100" dirty="0">
                <a:solidFill>
                  <a:srgbClr val="2E24FC"/>
                </a:solidFill>
                <a:latin typeface="DengXian" panose="02010600030101010101" pitchFamily="2" charset="-122"/>
                <a:ea typeface="DengXian" panose="02010600030101010101" pitchFamily="2" charset="-122"/>
                <a:cs typeface="DengXian"/>
              </a:rPr>
              <a:t>）总之，作主门徒就是向主耶稣学习，为要把所学习的付诸实行的一群人。</a:t>
            </a:r>
            <a:endParaRPr lang="en-CA" sz="3200" b="1" kern="100" dirty="0">
              <a:solidFill>
                <a:srgbClr val="2E24FC"/>
              </a:solidFill>
              <a:latin typeface="DengXian" panose="02010600030101010101" pitchFamily="2" charset="-122"/>
              <a:ea typeface="DengXian" panose="02010600030101010101" pitchFamily="2" charset="-122"/>
              <a:cs typeface="Courier New"/>
            </a:endParaRPr>
          </a:p>
          <a:p>
            <a:pPr marL="0" indent="804863">
              <a:spcBef>
                <a:spcPts val="0"/>
              </a:spcBef>
              <a:spcAft>
                <a:spcPts val="0"/>
              </a:spcAft>
              <a:buNone/>
            </a:pPr>
            <a:r>
              <a:rPr lang="zh-CN" altLang="en-US" sz="3200" b="1" kern="100" dirty="0">
                <a:solidFill>
                  <a:schemeClr val="tx1"/>
                </a:solidFill>
                <a:latin typeface="SimSun"/>
                <a:ea typeface="DengXian"/>
                <a:cs typeface="DengXian"/>
              </a:rPr>
              <a:t>所以，无论灵修、读经，主日听道，小组讨论，我们都可以按照如下四步来进行：</a:t>
            </a:r>
            <a:endParaRPr lang="en-US" altLang="zh-CN" sz="3200" b="1" kern="100" dirty="0">
              <a:solidFill>
                <a:schemeClr val="tx1"/>
              </a:solidFill>
              <a:latin typeface="SimSun"/>
              <a:ea typeface="DengXian"/>
              <a:cs typeface="DengXian"/>
            </a:endParaRPr>
          </a:p>
          <a:p>
            <a:pPr marL="0" lvl="0" indent="0">
              <a:spcBef>
                <a:spcPts val="0"/>
              </a:spcBef>
              <a:spcAft>
                <a:spcPts val="0"/>
              </a:spcAft>
              <a:buNone/>
            </a:pPr>
            <a:r>
              <a:rPr lang="en-CA" altLang="zh-CN" sz="3200" b="1" kern="100" dirty="0">
                <a:solidFill>
                  <a:schemeClr val="tx1"/>
                </a:solidFill>
                <a:latin typeface="SimSun"/>
                <a:cs typeface="Courier New"/>
              </a:rPr>
              <a:t>	</a:t>
            </a:r>
            <a:r>
              <a:rPr lang="en-US" altLang="zh-CN" sz="3200" b="1" kern="100" dirty="0" err="1">
                <a:solidFill>
                  <a:srgbClr val="FF0000"/>
                </a:solidFill>
                <a:latin typeface="SimSun"/>
                <a:ea typeface="DengXian"/>
                <a:cs typeface="Courier New"/>
              </a:rPr>
              <a:t>i</a:t>
            </a:r>
            <a:r>
              <a:rPr lang="en-US" altLang="zh-CN" sz="3200" b="1" kern="100" dirty="0">
                <a:solidFill>
                  <a:srgbClr val="FF0000"/>
                </a:solidFill>
                <a:latin typeface="SimSun"/>
                <a:ea typeface="DengXian"/>
                <a:cs typeface="Courier New"/>
              </a:rPr>
              <a:t>. </a:t>
            </a:r>
            <a:r>
              <a:rPr lang="zh-CN" altLang="en-US" sz="3200" b="1" kern="100" dirty="0">
                <a:solidFill>
                  <a:srgbClr val="7030A0"/>
                </a:solidFill>
                <a:latin typeface="SimSun"/>
                <a:ea typeface="DengXian"/>
                <a:cs typeface="Courier New"/>
              </a:rPr>
              <a:t>你</a:t>
            </a:r>
            <a:r>
              <a:rPr lang="zh-CN" altLang="en-US" sz="3200" b="1" kern="100" dirty="0">
                <a:solidFill>
                  <a:srgbClr val="7030A0"/>
                </a:solidFill>
                <a:latin typeface="SimSun"/>
                <a:ea typeface="DengXian"/>
                <a:cs typeface="DengXian"/>
              </a:rPr>
              <a:t>有什么感动？</a:t>
            </a:r>
            <a:endParaRPr lang="en-CA" sz="3200" kern="100" dirty="0">
              <a:solidFill>
                <a:srgbClr val="7030A0"/>
              </a:solidFill>
              <a:latin typeface="SimSun"/>
              <a:cs typeface="Courier New"/>
            </a:endParaRPr>
          </a:p>
          <a:p>
            <a:pPr marL="0" lvl="0" indent="0">
              <a:spcBef>
                <a:spcPts val="0"/>
              </a:spcBef>
              <a:spcAft>
                <a:spcPts val="0"/>
              </a:spcAft>
              <a:buNone/>
            </a:pPr>
            <a:r>
              <a:rPr lang="en-US" altLang="zh-CN" sz="3200" b="1" kern="100" dirty="0">
                <a:solidFill>
                  <a:schemeClr val="tx1"/>
                </a:solidFill>
                <a:latin typeface="SimSun"/>
                <a:ea typeface="DengXian"/>
                <a:cs typeface="DengXian"/>
              </a:rPr>
              <a:t>	</a:t>
            </a:r>
            <a:r>
              <a:rPr lang="en-US" altLang="zh-CN" sz="3200" b="1" kern="100" dirty="0">
                <a:solidFill>
                  <a:srgbClr val="FF0000"/>
                </a:solidFill>
                <a:latin typeface="SimSun"/>
                <a:ea typeface="DengXian"/>
                <a:cs typeface="DengXian"/>
              </a:rPr>
              <a:t>ii.</a:t>
            </a:r>
            <a:r>
              <a:rPr lang="zh-CN" altLang="en-US" sz="3200" b="1" kern="100" dirty="0">
                <a:solidFill>
                  <a:srgbClr val="7030A0"/>
                </a:solidFill>
                <a:latin typeface="SimSun"/>
                <a:ea typeface="DengXian"/>
                <a:cs typeface="DengXian"/>
              </a:rPr>
              <a:t>有什么是针对你说的？</a:t>
            </a:r>
            <a:endParaRPr lang="en-CA" sz="3200" kern="100" dirty="0">
              <a:solidFill>
                <a:srgbClr val="7030A0"/>
              </a:solidFill>
              <a:latin typeface="SimSun"/>
              <a:cs typeface="Courier New"/>
            </a:endParaRPr>
          </a:p>
          <a:p>
            <a:pPr marL="0" lvl="0" indent="0">
              <a:spcBef>
                <a:spcPts val="0"/>
              </a:spcBef>
              <a:spcAft>
                <a:spcPts val="0"/>
              </a:spcAft>
              <a:buNone/>
            </a:pPr>
            <a:r>
              <a:rPr lang="zh-CN" altLang="en-US" sz="3200" b="1" kern="100" dirty="0">
                <a:solidFill>
                  <a:schemeClr val="tx1"/>
                </a:solidFill>
                <a:latin typeface="SimSun"/>
                <a:ea typeface="DengXian"/>
                <a:cs typeface="DengXian"/>
              </a:rPr>
              <a:t>    </a:t>
            </a:r>
            <a:r>
              <a:rPr lang="en-US" altLang="zh-CN" sz="3200" b="1" kern="100" dirty="0">
                <a:solidFill>
                  <a:srgbClr val="FF0000"/>
                </a:solidFill>
                <a:latin typeface="SimSun"/>
                <a:ea typeface="DengXian"/>
                <a:cs typeface="DengXian"/>
              </a:rPr>
              <a:t>iii.</a:t>
            </a:r>
            <a:r>
              <a:rPr lang="zh-CN" altLang="en-US" sz="3200" b="1" kern="100" dirty="0">
                <a:solidFill>
                  <a:srgbClr val="7030A0"/>
                </a:solidFill>
                <a:latin typeface="SimSun"/>
                <a:ea typeface="DengXian"/>
                <a:cs typeface="DengXian"/>
              </a:rPr>
              <a:t>你打算有什么具体的回应？</a:t>
            </a:r>
            <a:endParaRPr lang="en-CA" sz="3200" kern="100" dirty="0">
              <a:solidFill>
                <a:srgbClr val="7030A0"/>
              </a:solidFill>
              <a:latin typeface="SimSun"/>
              <a:cs typeface="Courier New"/>
            </a:endParaRPr>
          </a:p>
          <a:p>
            <a:pPr marL="0" lvl="0" indent="0">
              <a:spcBef>
                <a:spcPts val="0"/>
              </a:spcBef>
              <a:spcAft>
                <a:spcPts val="0"/>
              </a:spcAft>
              <a:buNone/>
            </a:pPr>
            <a:r>
              <a:rPr lang="zh-CN" altLang="en-US" sz="3200" b="1" kern="100" dirty="0">
                <a:solidFill>
                  <a:schemeClr val="tx1"/>
                </a:solidFill>
                <a:latin typeface="SimSun"/>
                <a:ea typeface="DengXian"/>
                <a:cs typeface="DengXian"/>
              </a:rPr>
              <a:t>    </a:t>
            </a:r>
            <a:r>
              <a:rPr lang="en-US" altLang="zh-CN" sz="3200" b="1" kern="100" dirty="0">
                <a:solidFill>
                  <a:srgbClr val="FF0000"/>
                </a:solidFill>
                <a:latin typeface="SimSun"/>
                <a:ea typeface="DengXian"/>
                <a:cs typeface="DengXian"/>
              </a:rPr>
              <a:t>iv.</a:t>
            </a:r>
            <a:r>
              <a:rPr lang="en-US" altLang="zh-CN" sz="3200" b="1" kern="100" dirty="0">
                <a:solidFill>
                  <a:schemeClr val="tx1"/>
                </a:solidFill>
                <a:latin typeface="SimSun"/>
                <a:ea typeface="DengXian"/>
                <a:cs typeface="DengXian"/>
              </a:rPr>
              <a:t> </a:t>
            </a:r>
            <a:r>
              <a:rPr lang="zh-CN" altLang="en-US" sz="3200" b="1" kern="100" dirty="0">
                <a:solidFill>
                  <a:srgbClr val="7030A0"/>
                </a:solidFill>
                <a:latin typeface="SimSun"/>
                <a:ea typeface="DengXian"/>
                <a:cs typeface="DengXian"/>
              </a:rPr>
              <a:t>你是如何实行的？有什么经历或见证？</a:t>
            </a:r>
            <a:endParaRPr lang="en-CA" sz="3200" kern="100" dirty="0">
              <a:solidFill>
                <a:srgbClr val="7030A0"/>
              </a:solidFill>
              <a:latin typeface="SimSun"/>
              <a:cs typeface="Courier New"/>
            </a:endParaRPr>
          </a:p>
          <a:p>
            <a:pPr marL="0" indent="34290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10</a:t>
            </a:fld>
            <a:endParaRPr lang="en-US" altLang="zh-CN" dirty="0">
              <a:solidFill>
                <a:srgbClr val="55554A"/>
              </a:solidFill>
            </a:endParaRPr>
          </a:p>
        </p:txBody>
      </p:sp>
    </p:spTree>
    <p:extLst>
      <p:ext uri="{BB962C8B-B14F-4D97-AF65-F5344CB8AC3E}">
        <p14:creationId xmlns:p14="http://schemas.microsoft.com/office/powerpoint/2010/main" val="915844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b="1" kern="100" dirty="0">
                <a:solidFill>
                  <a:srgbClr val="FF0000"/>
                </a:solidFill>
                <a:effectLst/>
                <a:latin typeface="+mn-ea"/>
                <a:cs typeface="HanWang WeiBeiMedium-Gb5" panose="02000000000000000000" charset="-120"/>
                <a:sym typeface="+mn-ea"/>
              </a:rPr>
              <a:t>一、</a:t>
            </a:r>
            <a:r>
              <a:rPr lang="zh-CN" altLang="en-US" b="1" dirty="0">
                <a:solidFill>
                  <a:srgbClr val="FF0000"/>
                </a:solidFill>
                <a:effectLst/>
                <a:latin typeface="+mn-ea"/>
                <a:cs typeface="Times New Roman"/>
              </a:rPr>
              <a:t>耶稣门徒的学校</a:t>
            </a:r>
            <a:endParaRPr lang="zh-CN" altLang="en-US"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indent="0">
              <a:spcBef>
                <a:spcPts val="600"/>
              </a:spcBef>
              <a:spcAft>
                <a:spcPts val="600"/>
              </a:spcAft>
              <a:buNone/>
            </a:pPr>
            <a:r>
              <a:rPr lang="zh-CN" altLang="en-US" sz="3600" b="1" kern="100" dirty="0">
                <a:solidFill>
                  <a:schemeClr val="tx1"/>
                </a:solidFill>
                <a:latin typeface="SimSun"/>
                <a:ea typeface="DengXian"/>
                <a:cs typeface="DengXian"/>
              </a:rPr>
              <a:t>    </a:t>
            </a:r>
            <a:r>
              <a:rPr lang="zh-CN" altLang="en-US" sz="3600" b="1" kern="100" dirty="0">
                <a:solidFill>
                  <a:srgbClr val="FF0000"/>
                </a:solidFill>
                <a:latin typeface="SimSun"/>
                <a:ea typeface="DengXian"/>
                <a:cs typeface="DengXian"/>
              </a:rPr>
              <a:t>（三 ）信徒皆门徒</a:t>
            </a:r>
            <a:endParaRPr lang="en-CA" sz="3600" b="1" kern="100" dirty="0">
              <a:solidFill>
                <a:srgbClr val="FF0000"/>
              </a:solidFill>
              <a:latin typeface="SimSun"/>
              <a:cs typeface="Courier New"/>
            </a:endParaRPr>
          </a:p>
          <a:p>
            <a:pPr marL="0" marR="0" indent="0">
              <a:lnSpc>
                <a:spcPct val="107000"/>
              </a:lnSpc>
              <a:spcBef>
                <a:spcPts val="600"/>
              </a:spcBef>
              <a:spcAft>
                <a:spcPts val="600"/>
              </a:spcAft>
              <a:buNone/>
            </a:pPr>
            <a:r>
              <a:rPr lang="zh-CN" altLang="en-US" sz="3600" b="1" kern="100" dirty="0">
                <a:solidFill>
                  <a:srgbClr val="FF0000"/>
                </a:solidFill>
                <a:latin typeface="KaiTi" panose="02010609060101010101" pitchFamily="49" charset="-122"/>
                <a:ea typeface="KaiTi" panose="02010609060101010101" pitchFamily="49" charset="-122"/>
                <a:cs typeface="FangSong"/>
              </a:rPr>
              <a:t>    “所以你们要去，使万民作我的门徒”</a:t>
            </a:r>
            <a:r>
              <a:rPr lang="zh-CN" altLang="en-US" sz="3600" b="1" kern="100" dirty="0">
                <a:solidFill>
                  <a:schemeClr val="tx1"/>
                </a:solidFill>
                <a:latin typeface="Calibri"/>
                <a:ea typeface="DengXian"/>
                <a:cs typeface="DengXian"/>
              </a:rPr>
              <a:t>（太二十八</a:t>
            </a:r>
            <a:r>
              <a:rPr lang="en-US" sz="3600" b="1" kern="100" dirty="0">
                <a:solidFill>
                  <a:schemeClr val="tx1"/>
                </a:solidFill>
                <a:latin typeface="DengXian"/>
                <a:ea typeface="DengXian"/>
                <a:cs typeface="DengXian"/>
              </a:rPr>
              <a:t>19</a:t>
            </a:r>
            <a:r>
              <a:rPr lang="zh-CN" altLang="en-US" sz="3600" b="1" kern="100" dirty="0">
                <a:solidFill>
                  <a:schemeClr val="tx1"/>
                </a:solidFill>
                <a:latin typeface="Calibri"/>
                <a:ea typeface="DengXian"/>
                <a:cs typeface="DengXian"/>
              </a:rPr>
              <a:t>上）。</a:t>
            </a:r>
            <a:endParaRPr lang="en-CA" sz="3600" b="1" kern="100" dirty="0">
              <a:solidFill>
                <a:schemeClr val="tx1"/>
              </a:solidFill>
              <a:latin typeface="Calibri"/>
              <a:ea typeface="DengXian"/>
              <a:cs typeface="Times New Roman"/>
            </a:endParaRPr>
          </a:p>
          <a:p>
            <a:pPr marL="0" marR="0" indent="914400">
              <a:lnSpc>
                <a:spcPct val="107000"/>
              </a:lnSpc>
              <a:spcBef>
                <a:spcPts val="600"/>
              </a:spcBef>
              <a:spcAft>
                <a:spcPts val="600"/>
              </a:spcAft>
              <a:buNone/>
            </a:pPr>
            <a:r>
              <a:rPr lang="zh-CN" altLang="en-US" sz="3600" b="1" kern="100" dirty="0">
                <a:solidFill>
                  <a:schemeClr val="tx1"/>
                </a:solidFill>
                <a:latin typeface="Calibri"/>
                <a:ea typeface="DengXian"/>
                <a:cs typeface="DengXian"/>
              </a:rPr>
              <a:t>可见，教会中所有的信徒都是耶稣的门徒。</a:t>
            </a:r>
            <a:endParaRPr lang="en-CA" sz="36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r>
              <a:rPr lang="en-US" sz="3200" kern="100" dirty="0">
                <a:solidFill>
                  <a:schemeClr val="tx1"/>
                </a:solidFill>
                <a:latin typeface="DengXian"/>
                <a:ea typeface="DengXian"/>
                <a:cs typeface="DengXian"/>
              </a:rPr>
              <a:t> </a:t>
            </a:r>
            <a:endParaRPr lang="en-CA" sz="3200" kern="100" dirty="0">
              <a:solidFill>
                <a:schemeClr val="tx1"/>
              </a:solidFill>
              <a:latin typeface="Calibri"/>
              <a:ea typeface="DengXian"/>
              <a:cs typeface="Times New Roman"/>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11</a:t>
            </a:fld>
            <a:endParaRPr lang="en-US" altLang="zh-CN" dirty="0">
              <a:solidFill>
                <a:srgbClr val="55554A"/>
              </a:solidFill>
            </a:endParaRPr>
          </a:p>
        </p:txBody>
      </p:sp>
    </p:spTree>
    <p:extLst>
      <p:ext uri="{BB962C8B-B14F-4D97-AF65-F5344CB8AC3E}">
        <p14:creationId xmlns:p14="http://schemas.microsoft.com/office/powerpoint/2010/main" val="915844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b="1" kern="100" dirty="0">
                <a:solidFill>
                  <a:srgbClr val="FF0000"/>
                </a:solidFill>
                <a:effectLst/>
                <a:latin typeface="+mn-ea"/>
                <a:cs typeface="HanWang WeiBeiMedium-Gb5" panose="02000000000000000000" charset="-120"/>
                <a:sym typeface="+mn-ea"/>
              </a:rPr>
              <a:t>一、</a:t>
            </a:r>
            <a:r>
              <a:rPr lang="zh-CN" altLang="en-US" b="1" dirty="0">
                <a:solidFill>
                  <a:srgbClr val="FF0000"/>
                </a:solidFill>
                <a:effectLst/>
                <a:latin typeface="+mn-ea"/>
                <a:cs typeface="Times New Roman"/>
              </a:rPr>
              <a:t>耶稣门徒的学校</a:t>
            </a:r>
            <a:endParaRPr lang="zh-CN" altLang="en-US"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indent="0">
              <a:spcBef>
                <a:spcPts val="600"/>
              </a:spcBef>
              <a:spcAft>
                <a:spcPts val="600"/>
              </a:spcAft>
              <a:buNone/>
            </a:pPr>
            <a:r>
              <a:rPr lang="en-US" altLang="zh-CN" sz="3200" b="1" kern="100" dirty="0">
                <a:solidFill>
                  <a:schemeClr val="tx1"/>
                </a:solidFill>
                <a:latin typeface="SimSun"/>
                <a:ea typeface="DengXian"/>
                <a:cs typeface="DengXian"/>
              </a:rPr>
              <a:t>	</a:t>
            </a:r>
            <a:r>
              <a:rPr lang="zh-CN" altLang="en-US" sz="3200" b="1" kern="100" dirty="0">
                <a:solidFill>
                  <a:srgbClr val="FF0000"/>
                </a:solidFill>
                <a:latin typeface="SimSun"/>
                <a:ea typeface="DengXian"/>
                <a:cs typeface="DengXian"/>
              </a:rPr>
              <a:t>（四）整全的救恩与耶稣门徒学校之间的类比</a:t>
            </a:r>
            <a:endParaRPr lang="en-CA" sz="3200" b="1" kern="100" dirty="0">
              <a:solidFill>
                <a:srgbClr val="FF0000"/>
              </a:solidFill>
              <a:latin typeface="SimSun"/>
              <a:cs typeface="Courier New"/>
            </a:endParaRPr>
          </a:p>
          <a:p>
            <a:pPr marL="0" indent="804863">
              <a:spcBef>
                <a:spcPts val="600"/>
              </a:spcBef>
              <a:spcAft>
                <a:spcPts val="600"/>
              </a:spcAft>
              <a:buNone/>
            </a:pPr>
            <a:r>
              <a:rPr lang="zh-CN" altLang="en-US" sz="3200" b="1" kern="100" dirty="0">
                <a:solidFill>
                  <a:schemeClr val="tx1"/>
                </a:solidFill>
                <a:latin typeface="SimSun"/>
                <a:ea typeface="DengXian"/>
                <a:cs typeface="DengXian"/>
              </a:rPr>
              <a:t> 太七</a:t>
            </a:r>
            <a:r>
              <a:rPr lang="en-US" sz="3200" b="1" kern="100" dirty="0">
                <a:solidFill>
                  <a:schemeClr val="tx1"/>
                </a:solidFill>
                <a:latin typeface="DengXian"/>
                <a:cs typeface="DengXian"/>
              </a:rPr>
              <a:t>13-14</a:t>
            </a:r>
            <a:r>
              <a:rPr lang="zh-CN" altLang="en-US" sz="3200" b="1" kern="100" dirty="0">
                <a:solidFill>
                  <a:schemeClr val="tx1"/>
                </a:solidFill>
                <a:latin typeface="SimSun"/>
                <a:ea typeface="DengXian"/>
                <a:cs typeface="DengXian"/>
              </a:rPr>
              <a:t>可以写成一个公式：</a:t>
            </a:r>
            <a:endParaRPr lang="en-US" altLang="zh-CN" sz="3200" b="1" kern="100" dirty="0">
              <a:solidFill>
                <a:schemeClr val="tx1"/>
              </a:solidFill>
              <a:latin typeface="SimSun"/>
              <a:ea typeface="DengXian"/>
              <a:cs typeface="DengXian"/>
            </a:endParaRPr>
          </a:p>
          <a:p>
            <a:pPr marL="0" indent="804863">
              <a:spcBef>
                <a:spcPts val="600"/>
              </a:spcBef>
              <a:spcAft>
                <a:spcPts val="600"/>
              </a:spcAft>
              <a:buNone/>
            </a:pPr>
            <a:endParaRPr lang="en-CA" sz="3200" b="1" kern="100" dirty="0">
              <a:solidFill>
                <a:schemeClr val="tx1"/>
              </a:solidFill>
              <a:latin typeface="SimSun"/>
              <a:cs typeface="Courier New"/>
            </a:endParaRPr>
          </a:p>
          <a:p>
            <a:pPr marL="63500" indent="0">
              <a:spcBef>
                <a:spcPts val="600"/>
              </a:spcBef>
              <a:spcAft>
                <a:spcPts val="600"/>
              </a:spcAft>
              <a:buNone/>
            </a:pPr>
            <a:r>
              <a:rPr lang="zh-CN" altLang="en-US" sz="3200" b="1" kern="100" dirty="0">
                <a:solidFill>
                  <a:schemeClr val="tx1"/>
                </a:solidFill>
                <a:latin typeface="SimSun"/>
                <a:ea typeface="DengXian"/>
                <a:cs typeface="DengXian"/>
              </a:rPr>
              <a:t>     </a:t>
            </a:r>
            <a:r>
              <a:rPr lang="zh-CN" altLang="en-US" sz="3200" b="1" kern="100" dirty="0">
                <a:solidFill>
                  <a:srgbClr val="2E24FC"/>
                </a:solidFill>
                <a:latin typeface="SimSun"/>
                <a:ea typeface="DengXian"/>
                <a:cs typeface="DengXian"/>
              </a:rPr>
              <a:t>整全的救恩</a:t>
            </a:r>
            <a:r>
              <a:rPr lang="en-US" sz="3200" b="1" kern="100" dirty="0">
                <a:solidFill>
                  <a:srgbClr val="2E24FC"/>
                </a:solidFill>
                <a:latin typeface="DengXian"/>
                <a:cs typeface="DengXian"/>
              </a:rPr>
              <a:t> = </a:t>
            </a:r>
            <a:r>
              <a:rPr lang="zh-CN" altLang="en-US" sz="3200" b="1" kern="100" dirty="0">
                <a:solidFill>
                  <a:srgbClr val="2E24FC"/>
                </a:solidFill>
                <a:latin typeface="SimSun"/>
                <a:ea typeface="DengXian"/>
                <a:cs typeface="DengXian"/>
              </a:rPr>
              <a:t>进窄门</a:t>
            </a:r>
            <a:r>
              <a:rPr lang="en-US" sz="3200" b="1" kern="100" dirty="0">
                <a:solidFill>
                  <a:srgbClr val="2E24FC"/>
                </a:solidFill>
                <a:latin typeface="DengXian"/>
                <a:cs typeface="DengXian"/>
              </a:rPr>
              <a:t>  +</a:t>
            </a:r>
            <a:r>
              <a:rPr lang="zh-CN" altLang="en-US" sz="3200" b="1" kern="100" dirty="0">
                <a:solidFill>
                  <a:srgbClr val="2E24FC"/>
                </a:solidFill>
                <a:latin typeface="SimSun"/>
                <a:ea typeface="DengXian"/>
                <a:cs typeface="DengXian"/>
              </a:rPr>
              <a:t>走小路</a:t>
            </a:r>
            <a:r>
              <a:rPr lang="en-US" sz="3200" b="1" kern="100" dirty="0">
                <a:solidFill>
                  <a:srgbClr val="2E24FC"/>
                </a:solidFill>
                <a:latin typeface="DengXian"/>
                <a:cs typeface="DengXian"/>
              </a:rPr>
              <a:t>  +  </a:t>
            </a:r>
            <a:r>
              <a:rPr lang="zh-CN" altLang="en-US" sz="3200" b="1" kern="100" dirty="0">
                <a:solidFill>
                  <a:srgbClr val="2E24FC"/>
                </a:solidFill>
                <a:latin typeface="SimSun"/>
                <a:ea typeface="DengXian"/>
                <a:cs typeface="DengXian"/>
              </a:rPr>
              <a:t>得永生</a:t>
            </a:r>
            <a:r>
              <a:rPr lang="en-US" sz="3200" b="1" kern="100" dirty="0">
                <a:solidFill>
                  <a:srgbClr val="2E24FC"/>
                </a:solidFill>
                <a:latin typeface="DengXian"/>
                <a:cs typeface="DengXian"/>
              </a:rPr>
              <a:t> </a:t>
            </a:r>
            <a:r>
              <a:rPr lang="en-US" sz="3200" b="1" kern="100" dirty="0">
                <a:solidFill>
                  <a:schemeClr val="tx1"/>
                </a:solidFill>
                <a:latin typeface="DengXian"/>
                <a:cs typeface="DengXian"/>
              </a:rPr>
              <a:t>	</a:t>
            </a:r>
            <a:endParaRPr lang="en-CA" sz="3200" b="1" kern="100" dirty="0">
              <a:solidFill>
                <a:schemeClr val="tx1"/>
              </a:solidFill>
              <a:latin typeface="SimSun"/>
              <a:cs typeface="Courier New"/>
            </a:endParaRPr>
          </a:p>
          <a:p>
            <a:pPr marL="0" indent="34290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12</a:t>
            </a:fld>
            <a:endParaRPr lang="en-US" altLang="zh-CN" dirty="0">
              <a:solidFill>
                <a:srgbClr val="55554A"/>
              </a:solidFill>
            </a:endParaRPr>
          </a:p>
        </p:txBody>
      </p:sp>
    </p:spTree>
    <p:extLst>
      <p:ext uri="{BB962C8B-B14F-4D97-AF65-F5344CB8AC3E}">
        <p14:creationId xmlns:p14="http://schemas.microsoft.com/office/powerpoint/2010/main" val="915844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b="1" kern="100" dirty="0">
                <a:solidFill>
                  <a:srgbClr val="FF0000"/>
                </a:solidFill>
                <a:effectLst/>
                <a:latin typeface="+mn-ea"/>
                <a:cs typeface="HanWang WeiBeiMedium-Gb5" panose="02000000000000000000" charset="-120"/>
                <a:sym typeface="+mn-ea"/>
              </a:rPr>
              <a:t>一、</a:t>
            </a:r>
            <a:r>
              <a:rPr lang="zh-CN" altLang="en-US" b="1" dirty="0">
                <a:solidFill>
                  <a:srgbClr val="FF0000"/>
                </a:solidFill>
                <a:effectLst/>
                <a:latin typeface="+mn-ea"/>
                <a:cs typeface="Times New Roman"/>
              </a:rPr>
              <a:t>耶稣门徒的学校</a:t>
            </a:r>
            <a:endParaRPr lang="zh-CN" altLang="en-US" dirty="0">
              <a:solidFill>
                <a:srgbClr val="FF0000"/>
              </a:solidFill>
              <a:latin typeface="+mn-ea"/>
            </a:endParaRPr>
          </a:p>
        </p:txBody>
      </p:sp>
      <p:sp>
        <p:nvSpPr>
          <p:cNvPr id="3" name="内容占位符 2"/>
          <p:cNvSpPr>
            <a:spLocks noGrp="1"/>
          </p:cNvSpPr>
          <p:nvPr>
            <p:ph idx="1"/>
          </p:nvPr>
        </p:nvSpPr>
        <p:spPr>
          <a:xfrm>
            <a:off x="1" y="1200150"/>
            <a:ext cx="9131300" cy="3943350"/>
          </a:xfrm>
        </p:spPr>
        <p:txBody>
          <a:bodyPr/>
          <a:lstStyle/>
          <a:p>
            <a:pPr marL="0" indent="914400">
              <a:spcBef>
                <a:spcPts val="600"/>
              </a:spcBef>
              <a:spcAft>
                <a:spcPts val="600"/>
              </a:spcAft>
              <a:buNone/>
            </a:pPr>
            <a:r>
              <a:rPr lang="zh-CN" altLang="en-US" sz="3600" b="1" kern="100" dirty="0">
                <a:solidFill>
                  <a:schemeClr val="tx1"/>
                </a:solidFill>
                <a:latin typeface="SimSun"/>
                <a:ea typeface="DengXian"/>
                <a:cs typeface="DengXian"/>
              </a:rPr>
              <a:t>我们不难发现上述耶稣门徒的学校与整全的救恩之间存在如下的对应关系：</a:t>
            </a:r>
            <a:endParaRPr lang="en-CA" sz="3600" b="1" kern="100" dirty="0">
              <a:solidFill>
                <a:schemeClr val="tx1"/>
              </a:solidFill>
              <a:latin typeface="SimSun"/>
              <a:cs typeface="Courier New"/>
            </a:endParaRPr>
          </a:p>
          <a:p>
            <a:pPr marL="0" indent="0">
              <a:spcBef>
                <a:spcPts val="600"/>
              </a:spcBef>
              <a:spcAft>
                <a:spcPts val="600"/>
              </a:spcAft>
              <a:buNone/>
            </a:pPr>
            <a:r>
              <a:rPr lang="zh-CN" altLang="en-US" sz="3600" b="1" kern="100" dirty="0">
                <a:solidFill>
                  <a:schemeClr val="tx1"/>
                </a:solidFill>
                <a:latin typeface="SimSun"/>
                <a:ea typeface="DengXian"/>
                <a:cs typeface="DengXian"/>
              </a:rPr>
              <a:t>  </a:t>
            </a:r>
            <a:r>
              <a:rPr lang="zh-CN" altLang="en-US" sz="3600" b="1" kern="100" dirty="0">
                <a:solidFill>
                  <a:srgbClr val="FF0000"/>
                </a:solidFill>
                <a:latin typeface="SimSun"/>
                <a:ea typeface="DengXian"/>
                <a:cs typeface="DengXian"/>
              </a:rPr>
              <a:t>整全的救恩</a:t>
            </a:r>
            <a:r>
              <a:rPr lang="en-US" sz="3600" b="1" kern="100" dirty="0">
                <a:solidFill>
                  <a:srgbClr val="FF0000"/>
                </a:solidFill>
                <a:latin typeface="DengXian"/>
                <a:cs typeface="DengXian"/>
              </a:rPr>
              <a:t>  ~     </a:t>
            </a:r>
            <a:r>
              <a:rPr lang="zh-CN" altLang="en-US" sz="3600" b="1" kern="100" dirty="0">
                <a:solidFill>
                  <a:srgbClr val="FF0000"/>
                </a:solidFill>
                <a:latin typeface="SimSun"/>
                <a:ea typeface="DengXian"/>
                <a:cs typeface="DengXian"/>
              </a:rPr>
              <a:t>耶稣门徒的学校</a:t>
            </a:r>
            <a:endParaRPr lang="en-CA" sz="3600" b="1" kern="100" dirty="0">
              <a:solidFill>
                <a:srgbClr val="FF0000"/>
              </a:solidFill>
              <a:latin typeface="SimSun"/>
              <a:cs typeface="Courier New"/>
            </a:endParaRPr>
          </a:p>
          <a:p>
            <a:pPr marL="0" indent="0">
              <a:spcBef>
                <a:spcPts val="600"/>
              </a:spcBef>
              <a:spcAft>
                <a:spcPts val="600"/>
              </a:spcAft>
              <a:buNone/>
            </a:pPr>
            <a:r>
              <a:rPr lang="en-US" sz="3600" b="1" kern="100" dirty="0">
                <a:solidFill>
                  <a:schemeClr val="tx1"/>
                </a:solidFill>
                <a:latin typeface="DengXian"/>
                <a:cs typeface="DengXian"/>
              </a:rPr>
              <a:t>     	</a:t>
            </a:r>
            <a:r>
              <a:rPr lang="zh-CN" altLang="en-US" sz="3600" b="1" kern="100" dirty="0">
                <a:solidFill>
                  <a:srgbClr val="2E24FC"/>
                </a:solidFill>
                <a:latin typeface="SimSun"/>
                <a:ea typeface="DengXian"/>
                <a:cs typeface="DengXian"/>
              </a:rPr>
              <a:t>进窄门</a:t>
            </a:r>
            <a:r>
              <a:rPr lang="en-US" sz="3600" b="1" kern="100" dirty="0">
                <a:solidFill>
                  <a:srgbClr val="2E24FC"/>
                </a:solidFill>
                <a:latin typeface="DengXian"/>
                <a:cs typeface="DengXian"/>
              </a:rPr>
              <a:t>     ~        </a:t>
            </a:r>
            <a:r>
              <a:rPr lang="zh-CN" altLang="en-US" sz="3600" b="1" kern="100" dirty="0">
                <a:solidFill>
                  <a:srgbClr val="2E24FC"/>
                </a:solidFill>
                <a:latin typeface="SimSun"/>
                <a:ea typeface="DengXian"/>
                <a:cs typeface="DengXian"/>
              </a:rPr>
              <a:t>入学</a:t>
            </a:r>
            <a:endParaRPr lang="en-CA" sz="3600" kern="100" dirty="0">
              <a:solidFill>
                <a:srgbClr val="2E24FC"/>
              </a:solidFill>
              <a:latin typeface="SimSun"/>
              <a:cs typeface="Courier New"/>
            </a:endParaRPr>
          </a:p>
          <a:p>
            <a:pPr marL="0" indent="0">
              <a:spcBef>
                <a:spcPts val="600"/>
              </a:spcBef>
              <a:spcAft>
                <a:spcPts val="600"/>
              </a:spcAft>
              <a:buNone/>
            </a:pPr>
            <a:r>
              <a:rPr lang="en-US" sz="3600" b="1" kern="100" dirty="0">
                <a:solidFill>
                  <a:srgbClr val="2E24FC"/>
                </a:solidFill>
                <a:latin typeface="DengXian"/>
                <a:cs typeface="DengXian"/>
              </a:rPr>
              <a:t>       </a:t>
            </a:r>
            <a:r>
              <a:rPr lang="zh-CN" altLang="en-US" sz="3600" b="1" kern="100" dirty="0">
                <a:solidFill>
                  <a:srgbClr val="2E24FC"/>
                </a:solidFill>
                <a:latin typeface="SimSun"/>
                <a:ea typeface="DengXian"/>
                <a:cs typeface="DengXian"/>
              </a:rPr>
              <a:t>走小路</a:t>
            </a:r>
            <a:r>
              <a:rPr lang="en-US" sz="3600" b="1" kern="100" dirty="0">
                <a:solidFill>
                  <a:srgbClr val="2E24FC"/>
                </a:solidFill>
                <a:latin typeface="DengXian"/>
                <a:cs typeface="DengXian"/>
              </a:rPr>
              <a:t>     ~        </a:t>
            </a:r>
            <a:r>
              <a:rPr lang="zh-CN" altLang="en-US" sz="3600" b="1" kern="100" dirty="0">
                <a:solidFill>
                  <a:srgbClr val="2E24FC"/>
                </a:solidFill>
                <a:latin typeface="SimSun"/>
                <a:ea typeface="DengXian"/>
                <a:cs typeface="DengXian"/>
              </a:rPr>
              <a:t>修课</a:t>
            </a:r>
            <a:endParaRPr lang="en-CA" sz="3600" kern="100" dirty="0">
              <a:solidFill>
                <a:srgbClr val="2E24FC"/>
              </a:solidFill>
              <a:latin typeface="SimSun"/>
              <a:cs typeface="Courier New"/>
            </a:endParaRPr>
          </a:p>
          <a:p>
            <a:pPr marL="0" indent="0">
              <a:spcBef>
                <a:spcPts val="600"/>
              </a:spcBef>
              <a:spcAft>
                <a:spcPts val="600"/>
              </a:spcAft>
              <a:buNone/>
            </a:pPr>
            <a:r>
              <a:rPr lang="en-US" sz="3600" b="1" kern="100" dirty="0">
                <a:solidFill>
                  <a:srgbClr val="2E24FC"/>
                </a:solidFill>
                <a:latin typeface="DengXian"/>
                <a:cs typeface="DengXian"/>
              </a:rPr>
              <a:t> 	</a:t>
            </a:r>
            <a:r>
              <a:rPr lang="zh-CN" altLang="en-US" sz="3600" b="1" kern="100" dirty="0">
                <a:solidFill>
                  <a:srgbClr val="2E24FC"/>
                </a:solidFill>
                <a:latin typeface="SimSun"/>
                <a:ea typeface="DengXian"/>
                <a:cs typeface="DengXian"/>
              </a:rPr>
              <a:t>得永生</a:t>
            </a:r>
            <a:r>
              <a:rPr lang="en-US" sz="3600" b="1" kern="100" dirty="0">
                <a:solidFill>
                  <a:srgbClr val="2E24FC"/>
                </a:solidFill>
                <a:latin typeface="DengXian"/>
                <a:cs typeface="DengXian"/>
              </a:rPr>
              <a:t>     ~        </a:t>
            </a:r>
            <a:r>
              <a:rPr lang="zh-CN" altLang="en-US" sz="3600" b="1" kern="100" dirty="0">
                <a:solidFill>
                  <a:srgbClr val="2E24FC"/>
                </a:solidFill>
                <a:latin typeface="SimSun"/>
                <a:ea typeface="DengXian"/>
                <a:cs typeface="DengXian"/>
              </a:rPr>
              <a:t>毕业</a:t>
            </a:r>
            <a:endParaRPr lang="en-CA" sz="3600" kern="100" dirty="0">
              <a:solidFill>
                <a:srgbClr val="2E24FC"/>
              </a:solidFill>
              <a:latin typeface="SimSun"/>
              <a:cs typeface="Courier New"/>
            </a:endParaRPr>
          </a:p>
          <a:p>
            <a:pPr marL="0" indent="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13</a:t>
            </a:fld>
            <a:endParaRPr lang="en-US" altLang="zh-CN" dirty="0">
              <a:solidFill>
                <a:srgbClr val="55554A"/>
              </a:solidFill>
            </a:endParaRPr>
          </a:p>
        </p:txBody>
      </p:sp>
    </p:spTree>
    <p:extLst>
      <p:ext uri="{BB962C8B-B14F-4D97-AF65-F5344CB8AC3E}">
        <p14:creationId xmlns:p14="http://schemas.microsoft.com/office/powerpoint/2010/main" val="915844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b="1" kern="100" dirty="0">
                <a:solidFill>
                  <a:srgbClr val="FF0000"/>
                </a:solidFill>
                <a:effectLst/>
                <a:latin typeface="+mn-ea"/>
                <a:cs typeface="HanWang WeiBeiMedium-Gb5" panose="02000000000000000000" charset="-120"/>
                <a:sym typeface="+mn-ea"/>
              </a:rPr>
              <a:t>二、</a:t>
            </a:r>
            <a:r>
              <a:rPr lang="zh-CN" altLang="en-US" b="1" dirty="0">
                <a:solidFill>
                  <a:srgbClr val="FF0000"/>
                </a:solidFill>
                <a:effectLst/>
                <a:latin typeface="+mn-ea"/>
                <a:cs typeface="Times New Roman"/>
              </a:rPr>
              <a:t>耶稣门徒学校的体制</a:t>
            </a:r>
            <a:endParaRPr lang="zh-CN" altLang="en-US"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indent="0">
              <a:spcBef>
                <a:spcPts val="600"/>
              </a:spcBef>
              <a:spcAft>
                <a:spcPts val="600"/>
              </a:spcAft>
              <a:buNone/>
            </a:pPr>
            <a:r>
              <a:rPr lang="zh-CN" altLang="en-US" sz="3600" b="1" kern="100" dirty="0">
                <a:solidFill>
                  <a:schemeClr val="tx1"/>
                </a:solidFill>
                <a:latin typeface="SimSun"/>
                <a:ea typeface="DengXian"/>
                <a:cs typeface="DengXian"/>
              </a:rPr>
              <a:t>  </a:t>
            </a:r>
            <a:r>
              <a:rPr lang="zh-CN" altLang="en-US" sz="3600" b="1" kern="100" dirty="0">
                <a:solidFill>
                  <a:srgbClr val="FF0000"/>
                </a:solidFill>
                <a:latin typeface="SimSun"/>
                <a:ea typeface="DengXian"/>
                <a:cs typeface="DengXian"/>
              </a:rPr>
              <a:t>（一）关于耶稣门徒学校体制的两种观点</a:t>
            </a:r>
            <a:endParaRPr lang="en-CA" altLang="zh-CN" sz="3600" b="1" kern="100" dirty="0">
              <a:solidFill>
                <a:srgbClr val="FF0000"/>
              </a:solidFill>
              <a:latin typeface="SimSun"/>
              <a:cs typeface="Courier New"/>
            </a:endParaRPr>
          </a:p>
          <a:p>
            <a:pPr marL="0" indent="914400">
              <a:spcBef>
                <a:spcPts val="600"/>
              </a:spcBef>
              <a:spcAft>
                <a:spcPts val="600"/>
              </a:spcAft>
              <a:buNone/>
            </a:pPr>
            <a:r>
              <a:rPr lang="zh-CN" altLang="en-US" sz="3600" b="1" kern="100" dirty="0">
                <a:solidFill>
                  <a:schemeClr val="tx1"/>
                </a:solidFill>
                <a:latin typeface="SimSun"/>
                <a:ea typeface="DengXian"/>
                <a:cs typeface="DengXian"/>
              </a:rPr>
              <a:t>一种观点是：入学的条件就是毕业的条件；这就是所谓“入学包分配”的体制。</a:t>
            </a:r>
            <a:endParaRPr lang="en-CA" altLang="zh-CN" sz="3600" b="1" kern="100" dirty="0">
              <a:solidFill>
                <a:schemeClr val="tx1"/>
              </a:solidFill>
              <a:latin typeface="SimSun"/>
              <a:cs typeface="Courier New"/>
            </a:endParaRPr>
          </a:p>
          <a:p>
            <a:pPr marL="0" indent="914400">
              <a:spcBef>
                <a:spcPts val="600"/>
              </a:spcBef>
              <a:spcAft>
                <a:spcPts val="600"/>
              </a:spcAft>
              <a:buNone/>
            </a:pPr>
            <a:r>
              <a:rPr lang="zh-CN" altLang="en-US" sz="3600" b="1" kern="100" dirty="0">
                <a:solidFill>
                  <a:schemeClr val="tx1"/>
                </a:solidFill>
                <a:latin typeface="SimSun"/>
                <a:ea typeface="DengXian"/>
                <a:cs typeface="DengXian"/>
              </a:rPr>
              <a:t>另一种观点则相反，即：毕业的条件不同于入学的条件；这就是所谓“合格才能毕业”的体制。</a:t>
            </a:r>
            <a:endParaRPr lang="zh-CN" altLang="en-US" sz="3600"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14</a:t>
            </a:fld>
            <a:endParaRPr lang="en-US" altLang="zh-CN" dirty="0">
              <a:solidFill>
                <a:srgbClr val="55554A"/>
              </a:solidFill>
            </a:endParaRPr>
          </a:p>
        </p:txBody>
      </p:sp>
    </p:spTree>
    <p:extLst>
      <p:ext uri="{BB962C8B-B14F-4D97-AF65-F5344CB8AC3E}">
        <p14:creationId xmlns:p14="http://schemas.microsoft.com/office/powerpoint/2010/main" val="915844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b="1" kern="100" dirty="0">
                <a:solidFill>
                  <a:srgbClr val="FF0000"/>
                </a:solidFill>
                <a:effectLst/>
                <a:latin typeface="+mn-ea"/>
                <a:cs typeface="HanWang WeiBeiMedium-Gb5" panose="02000000000000000000" charset="-120"/>
                <a:sym typeface="+mn-ea"/>
              </a:rPr>
              <a:t>二、</a:t>
            </a:r>
            <a:r>
              <a:rPr lang="zh-CN" altLang="en-US" b="1" dirty="0">
                <a:solidFill>
                  <a:srgbClr val="FF0000"/>
                </a:solidFill>
                <a:effectLst/>
                <a:latin typeface="+mn-ea"/>
                <a:cs typeface="Times New Roman"/>
              </a:rPr>
              <a:t>耶稣门徒学校的体制</a:t>
            </a:r>
            <a:endParaRPr lang="zh-CN" altLang="en-US"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indent="0">
              <a:spcBef>
                <a:spcPts val="600"/>
              </a:spcBef>
              <a:spcAft>
                <a:spcPts val="600"/>
              </a:spcAft>
              <a:buNone/>
            </a:pPr>
            <a:r>
              <a:rPr lang="zh-CN" altLang="en-US" sz="3600" b="1" kern="100" dirty="0">
                <a:solidFill>
                  <a:srgbClr val="FF0000"/>
                </a:solidFill>
                <a:latin typeface="SimSun"/>
                <a:ea typeface="DengXian"/>
                <a:cs typeface="DengXian"/>
              </a:rPr>
              <a:t>    （二）关于入学条件</a:t>
            </a:r>
            <a:endParaRPr lang="en-CA" sz="3600" b="1" kern="100" dirty="0">
              <a:solidFill>
                <a:srgbClr val="FF0000"/>
              </a:solidFill>
              <a:latin typeface="SimSun"/>
              <a:cs typeface="Courier New"/>
            </a:endParaRPr>
          </a:p>
          <a:p>
            <a:pPr marL="0" indent="914400">
              <a:spcBef>
                <a:spcPts val="600"/>
              </a:spcBef>
              <a:spcAft>
                <a:spcPts val="600"/>
              </a:spcAft>
              <a:buNone/>
            </a:pPr>
            <a:r>
              <a:rPr lang="zh-CN" altLang="en-US" sz="3600" b="1" kern="100" dirty="0">
                <a:solidFill>
                  <a:schemeClr val="tx1"/>
                </a:solidFill>
                <a:latin typeface="SimSun"/>
                <a:ea typeface="DengXian"/>
                <a:cs typeface="DengXian"/>
              </a:rPr>
              <a:t>我们在</a:t>
            </a:r>
            <a:r>
              <a:rPr lang="en-US" altLang="zh-CN" sz="3600" b="1" kern="100" dirty="0">
                <a:solidFill>
                  <a:schemeClr val="tx1"/>
                </a:solidFill>
                <a:latin typeface="SimSun"/>
                <a:ea typeface="DengXian"/>
                <a:cs typeface="DengXian"/>
              </a:rPr>
              <a:t>《</a:t>
            </a:r>
            <a:r>
              <a:rPr lang="zh-CN" altLang="en-US" sz="3600" b="1" kern="100" dirty="0">
                <a:solidFill>
                  <a:schemeClr val="tx1"/>
                </a:solidFill>
                <a:latin typeface="SimSun"/>
                <a:ea typeface="DengXian"/>
                <a:cs typeface="DengXian"/>
              </a:rPr>
              <a:t>丰盛的救恩</a:t>
            </a:r>
            <a:r>
              <a:rPr lang="en-US" sz="3600" b="1" kern="100" dirty="0">
                <a:solidFill>
                  <a:schemeClr val="tx1"/>
                </a:solidFill>
                <a:latin typeface="DengXian"/>
                <a:cs typeface="DengXian"/>
              </a:rPr>
              <a:t>A</a:t>
            </a:r>
            <a:r>
              <a:rPr lang="en-US" altLang="zh-CN" sz="3600" b="1" kern="100" dirty="0">
                <a:solidFill>
                  <a:schemeClr val="tx1"/>
                </a:solidFill>
                <a:latin typeface="SimSun"/>
                <a:ea typeface="DengXian"/>
                <a:cs typeface="DengXian"/>
              </a:rPr>
              <a:t>——</a:t>
            </a:r>
            <a:r>
              <a:rPr lang="zh-CN" altLang="en-US" sz="3600" b="1" kern="100" dirty="0">
                <a:solidFill>
                  <a:schemeClr val="tx1"/>
                </a:solidFill>
                <a:latin typeface="SimSun"/>
                <a:ea typeface="DengXian"/>
                <a:cs typeface="DengXian"/>
              </a:rPr>
              <a:t>新生命</a:t>
            </a:r>
            <a:r>
              <a:rPr lang="en-US" altLang="zh-CN" sz="3600" b="1" kern="100" dirty="0">
                <a:solidFill>
                  <a:schemeClr val="tx1"/>
                </a:solidFill>
                <a:latin typeface="SimSun"/>
                <a:ea typeface="DengXian"/>
                <a:cs typeface="DengXian"/>
              </a:rPr>
              <a:t>》</a:t>
            </a:r>
            <a:r>
              <a:rPr lang="zh-CN" altLang="en-US" sz="3600" b="1" kern="100" dirty="0">
                <a:solidFill>
                  <a:schemeClr val="tx1"/>
                </a:solidFill>
                <a:latin typeface="SimSun"/>
                <a:ea typeface="DengXian"/>
                <a:cs typeface="DengXian"/>
              </a:rPr>
              <a:t>中得出的结论是：“四个救恩环节”构成救恩入门的调条件：</a:t>
            </a:r>
            <a:endParaRPr lang="en-CA" sz="3600" b="1" kern="100" dirty="0">
              <a:solidFill>
                <a:schemeClr val="tx1"/>
              </a:solidFill>
              <a:latin typeface="SimSun"/>
              <a:cs typeface="Courier New"/>
            </a:endParaRPr>
          </a:p>
          <a:p>
            <a:pPr marL="0" indent="0">
              <a:spcBef>
                <a:spcPts val="600"/>
              </a:spcBef>
              <a:spcAft>
                <a:spcPts val="600"/>
              </a:spcAft>
              <a:buNone/>
            </a:pPr>
            <a:r>
              <a:rPr lang="en-US" altLang="zh-CN" sz="3600" kern="100" dirty="0">
                <a:solidFill>
                  <a:schemeClr val="tx1"/>
                </a:solidFill>
                <a:latin typeface="SimSun"/>
                <a:ea typeface="DengXian"/>
                <a:cs typeface="DengXian"/>
              </a:rPr>
              <a:t>	</a:t>
            </a:r>
            <a:r>
              <a:rPr lang="en-US" altLang="zh-CN" sz="3600" b="1" kern="100" dirty="0">
                <a:solidFill>
                  <a:srgbClr val="2E24FC"/>
                </a:solidFill>
                <a:latin typeface="SimSun"/>
                <a:ea typeface="DengXian"/>
                <a:cs typeface="DengXian"/>
              </a:rPr>
              <a:t>1</a:t>
            </a:r>
            <a:r>
              <a:rPr lang="zh-CN" altLang="en-US" sz="3600" b="1" kern="100" dirty="0">
                <a:solidFill>
                  <a:srgbClr val="2E24FC"/>
                </a:solidFill>
                <a:latin typeface="SimSun"/>
                <a:ea typeface="DengXian"/>
                <a:cs typeface="DengXian"/>
              </a:rPr>
              <a:t>、相信耶稣，</a:t>
            </a:r>
            <a:r>
              <a:rPr lang="en-US" sz="3600" b="1" kern="100" dirty="0">
                <a:solidFill>
                  <a:srgbClr val="2E24FC"/>
                </a:solidFill>
                <a:latin typeface="DengXian"/>
                <a:cs typeface="DengXian"/>
              </a:rPr>
              <a:t>2</a:t>
            </a:r>
            <a:r>
              <a:rPr lang="zh-CN" altLang="en-US" sz="3600" b="1" kern="100" dirty="0">
                <a:solidFill>
                  <a:srgbClr val="2E24FC"/>
                </a:solidFill>
                <a:latin typeface="SimSun"/>
                <a:ea typeface="DengXian"/>
                <a:cs typeface="DengXian"/>
              </a:rPr>
              <a:t>、认罪悔改，</a:t>
            </a:r>
            <a:r>
              <a:rPr lang="en-US" sz="3600" b="1" kern="100" dirty="0">
                <a:solidFill>
                  <a:srgbClr val="2E24FC"/>
                </a:solidFill>
                <a:latin typeface="DengXian"/>
                <a:cs typeface="DengXian"/>
              </a:rPr>
              <a:t>3</a:t>
            </a:r>
            <a:r>
              <a:rPr lang="zh-CN" altLang="en-US" sz="3600" b="1" kern="100" dirty="0">
                <a:solidFill>
                  <a:srgbClr val="2E24FC"/>
                </a:solidFill>
                <a:latin typeface="SimSun"/>
                <a:ea typeface="DengXian"/>
                <a:cs typeface="DengXian"/>
              </a:rPr>
              <a:t>、接受水礼，</a:t>
            </a:r>
            <a:r>
              <a:rPr lang="en-US" sz="3600" b="1" kern="100" dirty="0">
                <a:solidFill>
                  <a:srgbClr val="2E24FC"/>
                </a:solidFill>
                <a:latin typeface="DengXian"/>
                <a:cs typeface="DengXian"/>
              </a:rPr>
              <a:t>4</a:t>
            </a:r>
            <a:r>
              <a:rPr lang="zh-CN" altLang="en-US" sz="3600" b="1" kern="100" dirty="0">
                <a:solidFill>
                  <a:srgbClr val="2E24FC"/>
                </a:solidFill>
                <a:latin typeface="SimSun"/>
                <a:ea typeface="DengXian"/>
                <a:cs typeface="DengXian"/>
              </a:rPr>
              <a:t>、圣灵内住。</a:t>
            </a:r>
            <a:endParaRPr lang="en-CA" sz="3600" b="1" kern="100" dirty="0">
              <a:solidFill>
                <a:srgbClr val="2E24FC"/>
              </a:solidFill>
              <a:latin typeface="SimSun"/>
              <a:cs typeface="Courier New"/>
            </a:endParaRPr>
          </a:p>
          <a:p>
            <a:pPr marL="0" indent="0">
              <a:spcBef>
                <a:spcPts val="600"/>
              </a:spcBef>
              <a:spcAft>
                <a:spcPts val="600"/>
              </a:spcAft>
              <a:buNone/>
            </a:pPr>
            <a:endParaRPr lang="zh-CN" altLang="en-US" sz="3600"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15</a:t>
            </a:fld>
            <a:endParaRPr lang="en-US" altLang="zh-CN" dirty="0">
              <a:solidFill>
                <a:srgbClr val="55554A"/>
              </a:solidFill>
            </a:endParaRPr>
          </a:p>
        </p:txBody>
      </p:sp>
    </p:spTree>
    <p:extLst>
      <p:ext uri="{BB962C8B-B14F-4D97-AF65-F5344CB8AC3E}">
        <p14:creationId xmlns:p14="http://schemas.microsoft.com/office/powerpoint/2010/main" val="2478837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b="1" kern="100" dirty="0">
                <a:solidFill>
                  <a:srgbClr val="FF0000"/>
                </a:solidFill>
                <a:effectLst/>
                <a:latin typeface="+mn-ea"/>
                <a:cs typeface="HanWang WeiBeiMedium-Gb5" panose="02000000000000000000" charset="-120"/>
                <a:sym typeface="+mn-ea"/>
              </a:rPr>
              <a:t>二、</a:t>
            </a:r>
            <a:r>
              <a:rPr lang="zh-CN" altLang="en-US" b="1" dirty="0">
                <a:solidFill>
                  <a:srgbClr val="FF0000"/>
                </a:solidFill>
                <a:effectLst/>
                <a:latin typeface="+mn-ea"/>
                <a:cs typeface="Times New Roman"/>
              </a:rPr>
              <a:t>耶稣门徒学校的体制</a:t>
            </a:r>
            <a:endParaRPr lang="zh-CN" altLang="en-US" dirty="0">
              <a:solidFill>
                <a:srgbClr val="FF0000"/>
              </a:solidFill>
              <a:latin typeface="+mn-ea"/>
            </a:endParaRPr>
          </a:p>
        </p:txBody>
      </p:sp>
      <p:sp>
        <p:nvSpPr>
          <p:cNvPr id="3" name="内容占位符 2"/>
          <p:cNvSpPr>
            <a:spLocks noGrp="1"/>
          </p:cNvSpPr>
          <p:nvPr>
            <p:ph idx="1"/>
          </p:nvPr>
        </p:nvSpPr>
        <p:spPr>
          <a:xfrm>
            <a:off x="0" y="1123950"/>
            <a:ext cx="9296399" cy="3974465"/>
          </a:xfrm>
        </p:spPr>
        <p:txBody>
          <a:bodyPr/>
          <a:lstStyle/>
          <a:p>
            <a:pPr marL="0" indent="0">
              <a:spcBef>
                <a:spcPts val="600"/>
              </a:spcBef>
              <a:spcAft>
                <a:spcPts val="600"/>
              </a:spcAft>
              <a:buNone/>
            </a:pPr>
            <a:r>
              <a:rPr lang="zh-CN" altLang="en-US" sz="3200" b="1" kern="100" dirty="0">
                <a:solidFill>
                  <a:schemeClr val="tx1"/>
                </a:solidFill>
                <a:latin typeface="SimSun"/>
                <a:ea typeface="DengXian"/>
                <a:cs typeface="DengXian"/>
              </a:rPr>
              <a:t>    （三）关于毕业条件</a:t>
            </a:r>
            <a:endParaRPr lang="en-CA" sz="3200" b="1" kern="100" dirty="0">
              <a:solidFill>
                <a:schemeClr val="tx1"/>
              </a:solidFill>
              <a:latin typeface="SimSun"/>
              <a:cs typeface="Courier New"/>
            </a:endParaRPr>
          </a:p>
          <a:p>
            <a:pPr marL="0" indent="804863">
              <a:spcBef>
                <a:spcPts val="600"/>
              </a:spcBef>
              <a:spcAft>
                <a:spcPts val="600"/>
              </a:spcAft>
              <a:buNone/>
            </a:pPr>
            <a:r>
              <a:rPr lang="zh-CN" altLang="en-US" sz="3200" b="1" kern="100" dirty="0">
                <a:solidFill>
                  <a:schemeClr val="tx1"/>
                </a:solidFill>
                <a:latin typeface="SimSun"/>
                <a:ea typeface="DengXian"/>
                <a:cs typeface="DengXian"/>
              </a:rPr>
              <a:t>关于毕业的条件，我们来看耶稣在登山宝训中的两处教导：</a:t>
            </a:r>
            <a:endParaRPr lang="en-CA" sz="3200" b="1" kern="100" dirty="0">
              <a:solidFill>
                <a:schemeClr val="tx1"/>
              </a:solidFill>
              <a:latin typeface="SimSun"/>
              <a:cs typeface="Courier New"/>
            </a:endParaRPr>
          </a:p>
          <a:p>
            <a:pPr marL="0" indent="0">
              <a:spcBef>
                <a:spcPts val="600"/>
              </a:spcBef>
              <a:spcAft>
                <a:spcPts val="600"/>
              </a:spcAft>
              <a:buNone/>
            </a:pPr>
            <a:r>
              <a:rPr lang="zh-CN" altLang="en-US" sz="3200" b="1" kern="100" dirty="0">
                <a:solidFill>
                  <a:schemeClr val="tx1"/>
                </a:solidFill>
                <a:latin typeface="KaiTi" panose="02010609060101010101" pitchFamily="49" charset="-122"/>
                <a:ea typeface="KaiTi" panose="02010609060101010101" pitchFamily="49" charset="-122"/>
                <a:cs typeface="FangSong"/>
              </a:rPr>
              <a:t>太五</a:t>
            </a:r>
            <a:r>
              <a:rPr lang="en-US" sz="3200" b="1" kern="100" dirty="0">
                <a:solidFill>
                  <a:schemeClr val="tx1"/>
                </a:solidFill>
                <a:latin typeface="KaiTi" panose="02010609060101010101" pitchFamily="49" charset="-122"/>
                <a:ea typeface="KaiTi" panose="02010609060101010101" pitchFamily="49" charset="-122"/>
                <a:cs typeface="FangSong"/>
              </a:rPr>
              <a:t>20</a:t>
            </a:r>
            <a:r>
              <a:rPr lang="zh-CN" altLang="en-US" sz="3200" b="1" kern="100" dirty="0">
                <a:solidFill>
                  <a:srgbClr val="FF0000"/>
                </a:solidFill>
                <a:latin typeface="KaiTi" panose="02010609060101010101" pitchFamily="49" charset="-122"/>
                <a:ea typeface="KaiTi" panose="02010609060101010101" pitchFamily="49" charset="-122"/>
                <a:cs typeface="FangSong"/>
              </a:rPr>
              <a:t>“我告诉你们：你们的义若不胜于文士和法利赛人的义，断不能进天国。”</a:t>
            </a:r>
            <a:endParaRPr lang="en-CA" sz="3200" b="1" kern="100" dirty="0">
              <a:solidFill>
                <a:srgbClr val="FF0000"/>
              </a:solidFill>
              <a:latin typeface="KaiTi" panose="02010609060101010101" pitchFamily="49" charset="-122"/>
              <a:ea typeface="KaiTi" panose="02010609060101010101" pitchFamily="49" charset="-122"/>
              <a:cs typeface="Courier New"/>
            </a:endParaRPr>
          </a:p>
          <a:p>
            <a:pPr marL="0" indent="0">
              <a:spcBef>
                <a:spcPts val="600"/>
              </a:spcBef>
              <a:spcAft>
                <a:spcPts val="600"/>
              </a:spcAft>
              <a:buNone/>
            </a:pPr>
            <a:r>
              <a:rPr lang="zh-CN" altLang="en-US" sz="3200" b="1" kern="100" dirty="0">
                <a:solidFill>
                  <a:schemeClr val="tx1"/>
                </a:solidFill>
                <a:latin typeface="KaiTi" panose="02010609060101010101" pitchFamily="49" charset="-122"/>
                <a:ea typeface="KaiTi" panose="02010609060101010101" pitchFamily="49" charset="-122"/>
                <a:cs typeface="FangSong"/>
              </a:rPr>
              <a:t>太七</a:t>
            </a:r>
            <a:r>
              <a:rPr lang="en-US" sz="3200" b="1" kern="100" dirty="0">
                <a:solidFill>
                  <a:schemeClr val="tx1"/>
                </a:solidFill>
                <a:latin typeface="KaiTi" panose="02010609060101010101" pitchFamily="49" charset="-122"/>
                <a:ea typeface="KaiTi" panose="02010609060101010101" pitchFamily="49" charset="-122"/>
                <a:cs typeface="FangSong"/>
              </a:rPr>
              <a:t>21</a:t>
            </a:r>
            <a:r>
              <a:rPr lang="zh-CN" altLang="en-US" sz="3200" b="1" kern="100" dirty="0">
                <a:solidFill>
                  <a:srgbClr val="FF0000"/>
                </a:solidFill>
                <a:latin typeface="KaiTi" panose="02010609060101010101" pitchFamily="49" charset="-122"/>
                <a:ea typeface="KaiTi" panose="02010609060101010101" pitchFamily="49" charset="-122"/>
                <a:cs typeface="FangSong"/>
              </a:rPr>
              <a:t>“凡称呼我‘主啊，主啊’的人，不能都进天国，唯独遵行我天父旨意的人，才能进去。”</a:t>
            </a:r>
            <a:endParaRPr lang="en-CA" sz="3200" kern="100" dirty="0">
              <a:solidFill>
                <a:srgbClr val="FF0000"/>
              </a:solidFill>
              <a:latin typeface="KaiTi" panose="02010609060101010101" pitchFamily="49" charset="-122"/>
              <a:ea typeface="KaiTi" panose="02010609060101010101" pitchFamily="49" charset="-122"/>
              <a:cs typeface="Courier New"/>
            </a:endParaRPr>
          </a:p>
          <a:p>
            <a:pPr marL="0" indent="0">
              <a:spcBef>
                <a:spcPts val="600"/>
              </a:spcBef>
              <a:spcAft>
                <a:spcPts val="600"/>
              </a:spcAft>
              <a:buNone/>
            </a:pPr>
            <a:endParaRPr lang="zh-CN" altLang="en-US" sz="3600"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16</a:t>
            </a:fld>
            <a:endParaRPr lang="en-US" altLang="zh-CN" dirty="0">
              <a:solidFill>
                <a:srgbClr val="55554A"/>
              </a:solidFill>
            </a:endParaRPr>
          </a:p>
        </p:txBody>
      </p:sp>
    </p:spTree>
    <p:extLst>
      <p:ext uri="{BB962C8B-B14F-4D97-AF65-F5344CB8AC3E}">
        <p14:creationId xmlns:p14="http://schemas.microsoft.com/office/powerpoint/2010/main" val="2478837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b="1" kern="100" dirty="0">
                <a:solidFill>
                  <a:srgbClr val="FF0000"/>
                </a:solidFill>
                <a:effectLst/>
                <a:latin typeface="+mn-ea"/>
                <a:cs typeface="HanWang WeiBeiMedium-Gb5" panose="02000000000000000000" charset="-120"/>
                <a:sym typeface="+mn-ea"/>
              </a:rPr>
              <a:t>二、</a:t>
            </a:r>
            <a:r>
              <a:rPr lang="zh-CN" altLang="en-US" b="1" dirty="0">
                <a:solidFill>
                  <a:srgbClr val="FF0000"/>
                </a:solidFill>
                <a:effectLst/>
                <a:latin typeface="+mn-ea"/>
                <a:cs typeface="Times New Roman"/>
              </a:rPr>
              <a:t>耶稣门徒学校的体制</a:t>
            </a:r>
            <a:endParaRPr lang="zh-CN" altLang="en-US"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indent="914400">
              <a:spcBef>
                <a:spcPts val="600"/>
              </a:spcBef>
              <a:spcAft>
                <a:spcPts val="600"/>
              </a:spcAft>
              <a:buNone/>
            </a:pPr>
            <a:r>
              <a:rPr lang="zh-CN" altLang="en-US" sz="3600" b="1" kern="100" dirty="0">
                <a:solidFill>
                  <a:schemeClr val="tx1"/>
                </a:solidFill>
                <a:latin typeface="SimSun"/>
                <a:ea typeface="DengXian"/>
                <a:cs typeface="DengXian"/>
              </a:rPr>
              <a:t>主耶稣上述两处经文将颠覆我们当中许多人有关救恩或耶稣门徒学校的成见。</a:t>
            </a:r>
            <a:endParaRPr lang="en-CA" sz="3600" b="1" kern="100" dirty="0">
              <a:solidFill>
                <a:schemeClr val="tx1"/>
              </a:solidFill>
              <a:latin typeface="SimSun"/>
              <a:cs typeface="Courier New"/>
            </a:endParaRPr>
          </a:p>
          <a:p>
            <a:pPr marL="0" indent="914400">
              <a:spcBef>
                <a:spcPts val="600"/>
              </a:spcBef>
              <a:spcAft>
                <a:spcPts val="600"/>
              </a:spcAft>
              <a:buNone/>
            </a:pPr>
            <a:r>
              <a:rPr lang="zh-CN" altLang="en-US" sz="3600" b="1" kern="100" dirty="0">
                <a:solidFill>
                  <a:schemeClr val="tx1"/>
                </a:solidFill>
                <a:latin typeface="SimSun"/>
                <a:ea typeface="DengXian"/>
                <a:cs typeface="DengXian"/>
              </a:rPr>
              <a:t>首先，两处经文都说到了</a:t>
            </a:r>
            <a:r>
              <a:rPr lang="zh-CN" altLang="en-US" sz="3600" b="1" kern="100" dirty="0">
                <a:solidFill>
                  <a:srgbClr val="FF0000"/>
                </a:solidFill>
                <a:latin typeface="KaiTi" panose="02010609060101010101" pitchFamily="49" charset="-122"/>
                <a:ea typeface="KaiTi" panose="02010609060101010101" pitchFamily="49" charset="-122"/>
                <a:cs typeface="FangSong"/>
              </a:rPr>
              <a:t>“进天国”</a:t>
            </a:r>
            <a:r>
              <a:rPr lang="zh-CN" altLang="en-US" sz="3600" b="1" kern="100" dirty="0">
                <a:solidFill>
                  <a:schemeClr val="tx1"/>
                </a:solidFill>
                <a:latin typeface="SimSun"/>
                <a:ea typeface="DengXian"/>
                <a:cs typeface="DengXian"/>
              </a:rPr>
              <a:t>，它不是指进耶稣第一次降临时带下的天国  （</a:t>
            </a:r>
            <a:r>
              <a:rPr lang="zh-CN" altLang="en-US" sz="3600" b="1" kern="100" dirty="0">
                <a:solidFill>
                  <a:srgbClr val="2E24FC"/>
                </a:solidFill>
                <a:latin typeface="SimSun"/>
                <a:ea typeface="DengXian"/>
                <a:cs typeface="DengXian"/>
              </a:rPr>
              <a:t>入学</a:t>
            </a:r>
            <a:r>
              <a:rPr lang="zh-CN" altLang="en-US" sz="3600" b="1" kern="100" dirty="0">
                <a:solidFill>
                  <a:schemeClr val="tx1"/>
                </a:solidFill>
                <a:latin typeface="SimSun"/>
                <a:ea typeface="DengXian"/>
                <a:cs typeface="DengXian"/>
              </a:rPr>
              <a:t>），而是指</a:t>
            </a:r>
            <a:r>
              <a:rPr lang="zh-CN" altLang="en-US" sz="3600" b="1" kern="100" dirty="0">
                <a:solidFill>
                  <a:srgbClr val="FF0000"/>
                </a:solidFill>
                <a:latin typeface="KaiTi" panose="02010609060101010101" pitchFamily="49" charset="-122"/>
                <a:ea typeface="KaiTi" panose="02010609060101010101" pitchFamily="49" charset="-122"/>
                <a:cs typeface="DengXian"/>
              </a:rPr>
              <a:t>“当那日”</a:t>
            </a:r>
            <a:r>
              <a:rPr lang="zh-CN" altLang="en-US" sz="3600" b="1" kern="100" dirty="0">
                <a:solidFill>
                  <a:schemeClr val="tx1"/>
                </a:solidFill>
                <a:latin typeface="SimSun"/>
                <a:ea typeface="DengXian"/>
                <a:cs typeface="DengXian"/>
              </a:rPr>
              <a:t>，就是主耶稣二次再临时带下的天国（</a:t>
            </a:r>
            <a:r>
              <a:rPr lang="zh-CN" altLang="en-US" sz="3600" b="1" kern="100" dirty="0">
                <a:solidFill>
                  <a:srgbClr val="2E24FC"/>
                </a:solidFill>
                <a:latin typeface="SimSun"/>
                <a:ea typeface="DengXian"/>
                <a:cs typeface="DengXian"/>
              </a:rPr>
              <a:t>毕业</a:t>
            </a:r>
            <a:r>
              <a:rPr lang="zh-CN" altLang="en-US" sz="3600" b="1" kern="100" dirty="0">
                <a:solidFill>
                  <a:schemeClr val="tx1"/>
                </a:solidFill>
                <a:latin typeface="SimSun"/>
                <a:ea typeface="DengXian"/>
                <a:cs typeface="DengXian"/>
              </a:rPr>
              <a:t>）。</a:t>
            </a:r>
            <a:endParaRPr lang="en-CA" sz="3600" b="1" kern="100" dirty="0">
              <a:solidFill>
                <a:schemeClr val="tx1"/>
              </a:solidFill>
              <a:latin typeface="SimSun"/>
              <a:cs typeface="Courier New"/>
            </a:endParaRPr>
          </a:p>
          <a:p>
            <a:pPr marL="0" indent="0">
              <a:spcBef>
                <a:spcPts val="600"/>
              </a:spcBef>
              <a:spcAft>
                <a:spcPts val="600"/>
              </a:spcAft>
              <a:buNone/>
            </a:pPr>
            <a:endParaRPr lang="zh-CN" altLang="en-US" sz="3600"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17</a:t>
            </a:fld>
            <a:endParaRPr lang="en-US" altLang="zh-CN" dirty="0">
              <a:solidFill>
                <a:srgbClr val="55554A"/>
              </a:solidFill>
            </a:endParaRPr>
          </a:p>
        </p:txBody>
      </p:sp>
    </p:spTree>
    <p:extLst>
      <p:ext uri="{BB962C8B-B14F-4D97-AF65-F5344CB8AC3E}">
        <p14:creationId xmlns:p14="http://schemas.microsoft.com/office/powerpoint/2010/main" val="2478837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b="1" kern="100" dirty="0">
                <a:solidFill>
                  <a:srgbClr val="FF0000"/>
                </a:solidFill>
                <a:effectLst/>
                <a:latin typeface="+mn-ea"/>
                <a:cs typeface="HanWang WeiBeiMedium-Gb5" panose="02000000000000000000" charset="-120"/>
                <a:sym typeface="+mn-ea"/>
              </a:rPr>
              <a:t>二、</a:t>
            </a:r>
            <a:r>
              <a:rPr lang="zh-CN" altLang="en-US" b="1" dirty="0">
                <a:solidFill>
                  <a:srgbClr val="FF0000"/>
                </a:solidFill>
                <a:effectLst/>
                <a:latin typeface="+mn-ea"/>
                <a:cs typeface="Times New Roman"/>
              </a:rPr>
              <a:t>耶稣门徒学校的体制</a:t>
            </a:r>
            <a:endParaRPr lang="zh-CN" altLang="en-US"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indent="914400">
              <a:spcBef>
                <a:spcPts val="600"/>
              </a:spcBef>
              <a:spcAft>
                <a:spcPts val="600"/>
              </a:spcAft>
              <a:buNone/>
            </a:pPr>
            <a:r>
              <a:rPr lang="zh-CN" altLang="en-US" sz="3600" b="1" kern="100" dirty="0">
                <a:solidFill>
                  <a:schemeClr val="tx1"/>
                </a:solidFill>
                <a:latin typeface="SimSun"/>
                <a:ea typeface="DengXian"/>
                <a:cs typeface="DengXian"/>
              </a:rPr>
              <a:t>其次，太五</a:t>
            </a:r>
            <a:r>
              <a:rPr lang="en-US" sz="3600" b="1" kern="100" dirty="0">
                <a:solidFill>
                  <a:schemeClr val="tx1"/>
                </a:solidFill>
                <a:latin typeface="DengXian"/>
                <a:cs typeface="DengXian"/>
              </a:rPr>
              <a:t>20</a:t>
            </a:r>
            <a:r>
              <a:rPr lang="zh-CN" altLang="en-US" sz="3600" b="1" kern="100" dirty="0">
                <a:solidFill>
                  <a:schemeClr val="tx1"/>
                </a:solidFill>
                <a:latin typeface="SimSun"/>
                <a:ea typeface="DengXian"/>
                <a:cs typeface="DengXian"/>
              </a:rPr>
              <a:t>中所说的门徒的</a:t>
            </a:r>
            <a:r>
              <a:rPr lang="zh-CN" altLang="en-US" sz="3600" b="1" kern="100" dirty="0">
                <a:solidFill>
                  <a:srgbClr val="FF0000"/>
                </a:solidFill>
                <a:latin typeface="KaiTi" panose="02010609060101010101" pitchFamily="49" charset="-122"/>
                <a:ea typeface="KaiTi" panose="02010609060101010101" pitchFamily="49" charset="-122"/>
                <a:cs typeface="FangSong"/>
              </a:rPr>
              <a:t>“义”</a:t>
            </a:r>
            <a:r>
              <a:rPr lang="zh-CN" altLang="en-US" sz="3600" b="1" kern="100" dirty="0">
                <a:solidFill>
                  <a:schemeClr val="tx1"/>
                </a:solidFill>
                <a:latin typeface="SimSun"/>
                <a:ea typeface="DengXian"/>
                <a:cs typeface="DengXian"/>
              </a:rPr>
              <a:t>，就是太七</a:t>
            </a:r>
            <a:r>
              <a:rPr lang="en-US" sz="3600" b="1" kern="100" dirty="0">
                <a:solidFill>
                  <a:schemeClr val="tx1"/>
                </a:solidFill>
                <a:latin typeface="DengXian"/>
                <a:cs typeface="DengXian"/>
              </a:rPr>
              <a:t>21</a:t>
            </a:r>
            <a:r>
              <a:rPr lang="zh-CN" altLang="en-US" sz="3600" b="1" kern="100" dirty="0">
                <a:solidFill>
                  <a:schemeClr val="tx1"/>
                </a:solidFill>
                <a:latin typeface="SimSun"/>
                <a:ea typeface="DengXian"/>
                <a:cs typeface="DengXian"/>
              </a:rPr>
              <a:t>中所说的</a:t>
            </a:r>
            <a:r>
              <a:rPr lang="zh-CN" altLang="en-US" sz="3600" b="1" kern="100" dirty="0">
                <a:solidFill>
                  <a:srgbClr val="FF0000"/>
                </a:solidFill>
                <a:latin typeface="KaiTi" panose="02010609060101010101" pitchFamily="49" charset="-122"/>
                <a:ea typeface="KaiTi" panose="02010609060101010101" pitchFamily="49" charset="-122"/>
                <a:cs typeface="FangSong"/>
              </a:rPr>
              <a:t>“遵行我天父的旨意”</a:t>
            </a:r>
            <a:r>
              <a:rPr lang="zh-CN" altLang="en-US" sz="3600" b="1" kern="100" dirty="0">
                <a:solidFill>
                  <a:schemeClr val="tx1"/>
                </a:solidFill>
                <a:latin typeface="SimSun"/>
                <a:ea typeface="DengXian"/>
                <a:cs typeface="DengXian"/>
              </a:rPr>
              <a:t>。</a:t>
            </a:r>
            <a:endParaRPr lang="en-CA" sz="3600" b="1" kern="100" dirty="0">
              <a:solidFill>
                <a:schemeClr val="tx1"/>
              </a:solidFill>
              <a:latin typeface="SimSun"/>
              <a:cs typeface="Courier New"/>
            </a:endParaRPr>
          </a:p>
          <a:p>
            <a:pPr marL="0" indent="914400">
              <a:spcBef>
                <a:spcPts val="600"/>
              </a:spcBef>
              <a:spcAft>
                <a:spcPts val="600"/>
              </a:spcAft>
              <a:buNone/>
            </a:pPr>
            <a:r>
              <a:rPr lang="zh-CN" altLang="en-US" sz="3600" b="1" kern="100" dirty="0">
                <a:solidFill>
                  <a:schemeClr val="tx1"/>
                </a:solidFill>
                <a:latin typeface="SimSun"/>
                <a:ea typeface="DengXian"/>
                <a:cs typeface="DengXian"/>
              </a:rPr>
              <a:t>这种</a:t>
            </a:r>
            <a:r>
              <a:rPr lang="zh-CN" altLang="en-US" sz="3600" b="1" kern="100" dirty="0">
                <a:solidFill>
                  <a:srgbClr val="FF0000"/>
                </a:solidFill>
                <a:latin typeface="KaiTi" panose="02010609060101010101" pitchFamily="49" charset="-122"/>
                <a:ea typeface="KaiTi" panose="02010609060101010101" pitchFamily="49" charset="-122"/>
                <a:cs typeface="DengXian"/>
              </a:rPr>
              <a:t>“义”</a:t>
            </a:r>
            <a:r>
              <a:rPr lang="zh-CN" altLang="en-US" sz="3600" b="1" kern="100" dirty="0">
                <a:solidFill>
                  <a:schemeClr val="tx1"/>
                </a:solidFill>
                <a:latin typeface="SimSun"/>
                <a:ea typeface="DengXian"/>
                <a:cs typeface="DengXian"/>
              </a:rPr>
              <a:t>显然不同于救恩入门的条件</a:t>
            </a:r>
            <a:r>
              <a:rPr lang="en-US" altLang="zh-CN" sz="3600" b="1" kern="100" dirty="0">
                <a:solidFill>
                  <a:schemeClr val="tx1"/>
                </a:solidFill>
                <a:latin typeface="SimSun"/>
                <a:ea typeface="DengXian"/>
                <a:cs typeface="DengXian"/>
              </a:rPr>
              <a:t>——</a:t>
            </a:r>
            <a:r>
              <a:rPr lang="zh-CN" altLang="en-US" sz="3600" b="1" kern="100" dirty="0">
                <a:solidFill>
                  <a:srgbClr val="FF0000"/>
                </a:solidFill>
                <a:latin typeface="SimSun"/>
                <a:ea typeface="KaiTi"/>
                <a:cs typeface="DengXian"/>
              </a:rPr>
              <a:t>“基督的义”</a:t>
            </a:r>
            <a:r>
              <a:rPr lang="zh-CN" altLang="en-US" sz="3600" b="1" kern="100" dirty="0">
                <a:solidFill>
                  <a:schemeClr val="tx1"/>
                </a:solidFill>
                <a:latin typeface="SimSun"/>
                <a:ea typeface="DengXian"/>
                <a:cs typeface="DengXian"/>
              </a:rPr>
              <a:t>或</a:t>
            </a:r>
            <a:r>
              <a:rPr lang="zh-CN" altLang="en-US" sz="3600" b="1" kern="100" dirty="0">
                <a:solidFill>
                  <a:srgbClr val="FF0000"/>
                </a:solidFill>
                <a:latin typeface="SimSun"/>
                <a:ea typeface="KaiTi"/>
                <a:cs typeface="DengXian"/>
              </a:rPr>
              <a:t>“因信称义”</a:t>
            </a:r>
            <a:r>
              <a:rPr lang="zh-CN" altLang="en-US" sz="3600" b="1" kern="100" dirty="0">
                <a:solidFill>
                  <a:schemeClr val="tx1"/>
                </a:solidFill>
                <a:latin typeface="SimSun"/>
                <a:ea typeface="DengXian"/>
                <a:cs typeface="DengXian"/>
              </a:rPr>
              <a:t>，而是救恩目标的条件</a:t>
            </a:r>
            <a:r>
              <a:rPr lang="en-US" altLang="zh-CN" sz="3600" b="1" kern="100" dirty="0">
                <a:solidFill>
                  <a:schemeClr val="tx1"/>
                </a:solidFill>
                <a:latin typeface="SimSun"/>
                <a:ea typeface="DengXian"/>
                <a:cs typeface="DengXian"/>
              </a:rPr>
              <a:t>——</a:t>
            </a:r>
            <a:r>
              <a:rPr lang="zh-CN" altLang="en-US" sz="3600" b="1" kern="100" dirty="0">
                <a:solidFill>
                  <a:srgbClr val="FF0000"/>
                </a:solidFill>
                <a:latin typeface="SimSun"/>
                <a:ea typeface="KaiTi"/>
                <a:cs typeface="DengXian"/>
              </a:rPr>
              <a:t>“门徒的义”</a:t>
            </a:r>
            <a:r>
              <a:rPr lang="zh-CN" altLang="en-US" sz="3600" b="1" kern="100" dirty="0">
                <a:solidFill>
                  <a:schemeClr val="tx1"/>
                </a:solidFill>
                <a:latin typeface="SimSun"/>
                <a:ea typeface="DengXian"/>
                <a:cs typeface="DengXian"/>
              </a:rPr>
              <a:t>。</a:t>
            </a:r>
            <a:endParaRPr lang="en-CA" sz="3600" b="1" kern="100" dirty="0">
              <a:solidFill>
                <a:schemeClr val="tx1"/>
              </a:solidFill>
              <a:latin typeface="SimSun"/>
              <a:cs typeface="Courier New"/>
            </a:endParaRPr>
          </a:p>
          <a:p>
            <a:pPr marL="0" indent="0">
              <a:spcBef>
                <a:spcPts val="600"/>
              </a:spcBef>
              <a:spcAft>
                <a:spcPts val="600"/>
              </a:spcAft>
              <a:buNone/>
            </a:pPr>
            <a:endParaRPr lang="zh-CN" altLang="en-US" sz="3600"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18</a:t>
            </a:fld>
            <a:endParaRPr lang="en-US" altLang="zh-CN" dirty="0">
              <a:solidFill>
                <a:srgbClr val="55554A"/>
              </a:solidFill>
            </a:endParaRPr>
          </a:p>
        </p:txBody>
      </p:sp>
    </p:spTree>
    <p:extLst>
      <p:ext uri="{BB962C8B-B14F-4D97-AF65-F5344CB8AC3E}">
        <p14:creationId xmlns:p14="http://schemas.microsoft.com/office/powerpoint/2010/main" val="24788377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DengXian"/>
              </a:rPr>
              <a:t>三、最令人震惊、使人悔改的信息</a:t>
            </a:r>
            <a:endParaRPr lang="zh-CN" altLang="en-US" dirty="0">
              <a:solidFill>
                <a:srgbClr val="FF0000"/>
              </a:solidFill>
              <a:latin typeface="+mn-ea"/>
            </a:endParaRPr>
          </a:p>
        </p:txBody>
      </p:sp>
      <p:sp>
        <p:nvSpPr>
          <p:cNvPr id="3" name="内容占位符 2"/>
          <p:cNvSpPr>
            <a:spLocks noGrp="1"/>
          </p:cNvSpPr>
          <p:nvPr>
            <p:ph idx="1"/>
          </p:nvPr>
        </p:nvSpPr>
        <p:spPr>
          <a:xfrm>
            <a:off x="1" y="1123950"/>
            <a:ext cx="9131300" cy="3974465"/>
          </a:xfrm>
        </p:spPr>
        <p:txBody>
          <a:bodyPr/>
          <a:lstStyle/>
          <a:p>
            <a:pPr marL="0" marR="0" indent="804863">
              <a:spcBef>
                <a:spcPts val="600"/>
              </a:spcBef>
              <a:spcAft>
                <a:spcPts val="600"/>
              </a:spcAft>
              <a:buNone/>
            </a:pPr>
            <a:r>
              <a:rPr lang="zh-CN" altLang="en-US" sz="3200" b="1" kern="100" dirty="0">
                <a:solidFill>
                  <a:schemeClr val="tx1"/>
                </a:solidFill>
                <a:latin typeface="DengXian" panose="02010600030101010101" pitchFamily="2" charset="-122"/>
                <a:ea typeface="DengXian" panose="02010600030101010101" pitchFamily="2" charset="-122"/>
                <a:cs typeface="SimSun"/>
              </a:rPr>
              <a:t>太七</a:t>
            </a:r>
            <a:r>
              <a:rPr lang="en-US" altLang="zh-CN" sz="3200" b="1" kern="100" dirty="0">
                <a:solidFill>
                  <a:schemeClr val="tx1"/>
                </a:solidFill>
                <a:latin typeface="DengXian" panose="02010600030101010101" pitchFamily="2" charset="-122"/>
                <a:ea typeface="DengXian" panose="02010600030101010101" pitchFamily="2" charset="-122"/>
                <a:cs typeface="SimSun"/>
              </a:rPr>
              <a:t>21-23</a:t>
            </a:r>
            <a:r>
              <a:rPr lang="zh-CN" altLang="en-US" sz="3200" b="1" kern="100" dirty="0">
                <a:solidFill>
                  <a:schemeClr val="tx1"/>
                </a:solidFill>
                <a:latin typeface="DengXian" panose="02010600030101010101" pitchFamily="2" charset="-122"/>
                <a:ea typeface="DengXian" panose="02010600030101010101" pitchFamily="2" charset="-122"/>
                <a:cs typeface="SimSun"/>
              </a:rPr>
              <a:t>是对五</a:t>
            </a:r>
            <a:r>
              <a:rPr lang="en-US" altLang="zh-CN" sz="3200" b="1" kern="100" dirty="0">
                <a:solidFill>
                  <a:schemeClr val="tx1"/>
                </a:solidFill>
                <a:latin typeface="DengXian" panose="02010600030101010101" pitchFamily="2" charset="-122"/>
                <a:ea typeface="DengXian" panose="02010600030101010101" pitchFamily="2" charset="-122"/>
                <a:cs typeface="SimSun"/>
              </a:rPr>
              <a:t>20</a:t>
            </a:r>
            <a:r>
              <a:rPr lang="zh-CN" altLang="en-US" sz="3200" b="1" kern="100" dirty="0">
                <a:solidFill>
                  <a:schemeClr val="tx1"/>
                </a:solidFill>
                <a:latin typeface="DengXian" panose="02010600030101010101" pitchFamily="2" charset="-122"/>
                <a:ea typeface="DengXian" panose="02010600030101010101" pitchFamily="2" charset="-122"/>
                <a:cs typeface="SimSun"/>
              </a:rPr>
              <a:t>，七</a:t>
            </a:r>
            <a:r>
              <a:rPr lang="en-US" altLang="zh-CN" sz="3200" b="1" kern="100" dirty="0">
                <a:solidFill>
                  <a:schemeClr val="tx1"/>
                </a:solidFill>
                <a:latin typeface="DengXian" panose="02010600030101010101" pitchFamily="2" charset="-122"/>
                <a:ea typeface="DengXian" panose="02010600030101010101" pitchFamily="2" charset="-122"/>
                <a:cs typeface="SimSun"/>
              </a:rPr>
              <a:t>13-14</a:t>
            </a:r>
            <a:r>
              <a:rPr lang="zh-CN" altLang="en-US" sz="3200" b="1" kern="100" dirty="0">
                <a:solidFill>
                  <a:schemeClr val="tx1"/>
                </a:solidFill>
                <a:latin typeface="DengXian" panose="02010600030101010101" pitchFamily="2" charset="-122"/>
                <a:ea typeface="DengXian" panose="02010600030101010101" pitchFamily="2" charset="-122"/>
                <a:cs typeface="SimSun"/>
              </a:rPr>
              <a:t>更进一步的解说，其中包括了三个要点：</a:t>
            </a:r>
            <a:endParaRPr lang="en-CA" sz="3200" b="1" kern="100" dirty="0">
              <a:solidFill>
                <a:schemeClr val="tx1"/>
              </a:solidFill>
              <a:latin typeface="DengXian" panose="02010600030101010101" pitchFamily="2" charset="-122"/>
              <a:ea typeface="DengXian" panose="02010600030101010101" pitchFamily="2" charset="-122"/>
              <a:cs typeface="Times New Roman"/>
            </a:endParaRPr>
          </a:p>
          <a:p>
            <a:pPr marL="0" marR="0" indent="0">
              <a:spcBef>
                <a:spcPts val="600"/>
              </a:spcBef>
              <a:spcAft>
                <a:spcPts val="600"/>
              </a:spcAft>
              <a:buNone/>
            </a:pPr>
            <a:r>
              <a:rPr lang="en-US" altLang="zh-CN" sz="3200" b="1" kern="100" dirty="0">
                <a:solidFill>
                  <a:schemeClr val="tx1"/>
                </a:solidFill>
                <a:latin typeface="Calibri"/>
                <a:ea typeface="SimSun"/>
                <a:cs typeface="SimSun"/>
              </a:rPr>
              <a:t>       </a:t>
            </a:r>
            <a:r>
              <a:rPr lang="zh-CN" altLang="en-US" sz="3200" b="1" kern="100" dirty="0">
                <a:solidFill>
                  <a:srgbClr val="FF0000"/>
                </a:solidFill>
                <a:latin typeface="DengXian" panose="02010600030101010101" pitchFamily="2" charset="-122"/>
                <a:ea typeface="DengXian" panose="02010600030101010101" pitchFamily="2" charset="-122"/>
                <a:cs typeface="SimSun"/>
              </a:rPr>
              <a:t>（一）谁是</a:t>
            </a:r>
            <a:r>
              <a:rPr lang="zh-CN" altLang="en-US" sz="3200" b="1" kern="100" dirty="0">
                <a:solidFill>
                  <a:srgbClr val="FF0000"/>
                </a:solidFill>
                <a:latin typeface="Calibri"/>
                <a:ea typeface="KaiTi"/>
                <a:cs typeface="SimSun"/>
              </a:rPr>
              <a:t>“称呼我‘主啊，主啊’的人”</a:t>
            </a:r>
            <a:r>
              <a:rPr lang="zh-CN" altLang="en-US" sz="3200" b="1" kern="100" dirty="0">
                <a:solidFill>
                  <a:schemeClr val="tx1"/>
                </a:solidFill>
                <a:latin typeface="Calibri"/>
                <a:ea typeface="KaiTi"/>
                <a:cs typeface="SimSun"/>
              </a:rPr>
              <a:t>？</a:t>
            </a:r>
            <a:endParaRPr lang="en-CA" sz="3200" b="1" kern="100" dirty="0">
              <a:solidFill>
                <a:schemeClr val="tx1"/>
              </a:solidFill>
              <a:latin typeface="Calibri"/>
              <a:ea typeface="DengXian"/>
              <a:cs typeface="Times New Roman"/>
            </a:endParaRPr>
          </a:p>
          <a:p>
            <a:pPr marL="0" marR="0" indent="804863">
              <a:spcBef>
                <a:spcPts val="600"/>
              </a:spcBef>
              <a:spcAft>
                <a:spcPts val="600"/>
              </a:spcAft>
              <a:buNone/>
            </a:pPr>
            <a:r>
              <a:rPr lang="zh-CN" altLang="en-US" sz="3200" b="1" kern="100" dirty="0">
                <a:solidFill>
                  <a:schemeClr val="tx1"/>
                </a:solidFill>
                <a:latin typeface="DengXian" panose="02010600030101010101" pitchFamily="2" charset="-122"/>
                <a:ea typeface="DengXian" panose="02010600030101010101" pitchFamily="2" charset="-122"/>
                <a:cs typeface="SimSun"/>
              </a:rPr>
              <a:t>第</a:t>
            </a:r>
            <a:r>
              <a:rPr lang="en-US" altLang="zh-CN" sz="3200" b="1" kern="100" dirty="0">
                <a:solidFill>
                  <a:schemeClr val="tx1"/>
                </a:solidFill>
                <a:latin typeface="DengXian" panose="02010600030101010101" pitchFamily="2" charset="-122"/>
                <a:ea typeface="DengXian" panose="02010600030101010101" pitchFamily="2" charset="-122"/>
                <a:cs typeface="SimSun"/>
              </a:rPr>
              <a:t>21</a:t>
            </a:r>
            <a:r>
              <a:rPr lang="zh-CN" altLang="en-US" sz="3200" b="1" kern="100" dirty="0">
                <a:solidFill>
                  <a:schemeClr val="tx1"/>
                </a:solidFill>
                <a:latin typeface="DengXian" panose="02010600030101010101" pitchFamily="2" charset="-122"/>
                <a:ea typeface="DengXian" panose="02010600030101010101" pitchFamily="2" charset="-122"/>
                <a:cs typeface="SimSun"/>
              </a:rPr>
              <a:t>节上：</a:t>
            </a:r>
            <a:r>
              <a:rPr lang="zh-CN" altLang="en-US" sz="3200" b="1" kern="100" dirty="0">
                <a:solidFill>
                  <a:srgbClr val="FF0000"/>
                </a:solidFill>
                <a:latin typeface="Calibri"/>
                <a:ea typeface="KaiTi"/>
                <a:cs typeface="SimSun"/>
              </a:rPr>
              <a:t>“凡称呼我‘主啊，主啊’的人，不能都进天国”。</a:t>
            </a:r>
            <a:endParaRPr lang="en-CA" altLang="zh-CN" sz="3200" b="1" kern="100" dirty="0">
              <a:solidFill>
                <a:srgbClr val="FF0000"/>
              </a:solidFill>
              <a:latin typeface="Calibri"/>
              <a:ea typeface="DengXian"/>
              <a:cs typeface="Times New Roman"/>
            </a:endParaRPr>
          </a:p>
          <a:p>
            <a:pPr marL="0" marR="0" indent="804863">
              <a:spcBef>
                <a:spcPts val="600"/>
              </a:spcBef>
              <a:spcAft>
                <a:spcPts val="600"/>
              </a:spcAft>
              <a:buNone/>
            </a:pPr>
            <a:r>
              <a:rPr lang="zh-CN" altLang="en-US" sz="3200" b="1" kern="100" dirty="0">
                <a:solidFill>
                  <a:schemeClr val="tx1"/>
                </a:solidFill>
                <a:latin typeface="DengXian" panose="02010600030101010101" pitchFamily="2" charset="-122"/>
                <a:ea typeface="DengXian" panose="02010600030101010101" pitchFamily="2" charset="-122"/>
                <a:cs typeface="SimSun"/>
              </a:rPr>
              <a:t>称呼耶稣基督为主是整个救恩的开始，人若不称呼主耶稣基督为</a:t>
            </a:r>
            <a:r>
              <a:rPr lang="zh-CN" altLang="en-US" sz="3200" b="1" kern="100" dirty="0">
                <a:solidFill>
                  <a:srgbClr val="FF0000"/>
                </a:solidFill>
                <a:latin typeface="Calibri"/>
                <a:ea typeface="KaiTi"/>
                <a:cs typeface="SimSun"/>
              </a:rPr>
              <a:t>“主”</a:t>
            </a:r>
            <a:r>
              <a:rPr lang="zh-CN" altLang="en-US" sz="3200" b="1" kern="100" dirty="0">
                <a:solidFill>
                  <a:schemeClr val="tx1"/>
                </a:solidFill>
                <a:latin typeface="DengXian" panose="02010600030101010101" pitchFamily="2" charset="-122"/>
                <a:ea typeface="DengXian" panose="02010600030101010101" pitchFamily="2" charset="-122"/>
                <a:cs typeface="SimSun"/>
              </a:rPr>
              <a:t>，就不会是基督徒。</a:t>
            </a:r>
            <a:endParaRPr lang="en-CA" sz="3200" b="1" kern="100" dirty="0">
              <a:solidFill>
                <a:schemeClr val="tx1"/>
              </a:solidFill>
              <a:latin typeface="DengXian" panose="02010600030101010101" pitchFamily="2" charset="-122"/>
              <a:ea typeface="DengXian" panose="02010600030101010101" pitchFamily="2" charset="-122"/>
              <a:cs typeface="Times New Roman"/>
            </a:endParaRPr>
          </a:p>
          <a:p>
            <a:pPr marL="0" indent="0">
              <a:spcBef>
                <a:spcPts val="600"/>
              </a:spcBef>
              <a:spcAft>
                <a:spcPts val="600"/>
              </a:spcAft>
              <a:buNone/>
            </a:pPr>
            <a:endParaRPr lang="zh-CN" altLang="en-US" sz="3600"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19</a:t>
            </a:fld>
            <a:endParaRPr lang="en-US" altLang="zh-CN" dirty="0">
              <a:solidFill>
                <a:srgbClr val="55554A"/>
              </a:solidFill>
            </a:endParaRPr>
          </a:p>
        </p:txBody>
      </p:sp>
    </p:spTree>
    <p:extLst>
      <p:ext uri="{BB962C8B-B14F-4D97-AF65-F5344CB8AC3E}">
        <p14:creationId xmlns:p14="http://schemas.microsoft.com/office/powerpoint/2010/main" val="2478837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200150"/>
            <a:ext cx="8991600" cy="3943350"/>
          </a:xfrm>
        </p:spPr>
        <p:txBody>
          <a:bodyPr/>
          <a:lstStyle/>
          <a:p>
            <a:pPr marL="0" indent="0">
              <a:buNone/>
            </a:pPr>
            <a:r>
              <a:rPr lang="en-US" altLang="zh-CN" sz="3200" b="1" dirty="0">
                <a:solidFill>
                  <a:schemeClr val="tx1"/>
                </a:solidFill>
                <a:ea typeface="KaiTi"/>
                <a:cs typeface="Times New Roman"/>
              </a:rPr>
              <a:t>	</a:t>
            </a:r>
            <a:r>
              <a:rPr lang="zh-CN" altLang="en-US" sz="3200" b="1" dirty="0">
                <a:solidFill>
                  <a:schemeClr val="tx1"/>
                </a:solidFill>
                <a:ea typeface="KaiTi"/>
                <a:cs typeface="Times New Roman"/>
              </a:rPr>
              <a:t>太七</a:t>
            </a:r>
            <a:r>
              <a:rPr lang="en-US" sz="3200" b="1" dirty="0">
                <a:solidFill>
                  <a:schemeClr val="tx1"/>
                </a:solidFill>
                <a:latin typeface="KaiTi"/>
                <a:cs typeface="Times New Roman"/>
              </a:rPr>
              <a:t>21-23</a:t>
            </a:r>
            <a:r>
              <a:rPr lang="zh-CN" altLang="en-US" sz="3200" b="1" dirty="0">
                <a:solidFill>
                  <a:srgbClr val="FF0000"/>
                </a:solidFill>
                <a:ea typeface="KaiTi"/>
                <a:cs typeface="Times New Roman"/>
              </a:rPr>
              <a:t>“凡称呼我‘主啊，主啊</a:t>
            </a:r>
            <a:r>
              <a:rPr lang="en-US" sz="3200" b="1" dirty="0">
                <a:solidFill>
                  <a:srgbClr val="FF0000"/>
                </a:solidFill>
                <a:latin typeface="KaiTi"/>
                <a:cs typeface="Times New Roman"/>
              </a:rPr>
              <a:t>’</a:t>
            </a:r>
            <a:r>
              <a:rPr lang="zh-CN" altLang="en-US" sz="3200" b="1" dirty="0">
                <a:solidFill>
                  <a:srgbClr val="FF0000"/>
                </a:solidFill>
                <a:ea typeface="KaiTi"/>
                <a:cs typeface="Times New Roman"/>
              </a:rPr>
              <a:t>的人，不能都进天国，唯独遵行我天父旨意的人，才能进去。当那日，必有许多的人对我说：’主啊，主啊，我们不是奉你的名传道，奉你的名赶鬼，奉你的名行许多的异能吗？’我就明明地告诉他们说：‘我从来不认识你们，你们这些作恶的人，离开我去吧！’”</a:t>
            </a:r>
            <a:endParaRPr lang="en-US" altLang="zh-CN" sz="3200" b="1" kern="100" dirty="0">
              <a:solidFill>
                <a:srgbClr val="FF0000"/>
              </a:solidFill>
              <a:latin typeface="KaiTi" panose="02010609060101010101" charset="-122"/>
              <a:ea typeface="KaiTi" panose="02010609060101010101" charset="-122"/>
              <a:cs typeface="KaiTi" panose="02010609060101010101" charset="-122"/>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t>2</a:t>
            </a:fld>
            <a:endParaRPr lang="en-US" altLang="zh-CN">
              <a:solidFill>
                <a:srgbClr val="55554A"/>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DengXian"/>
              </a:rPr>
              <a:t>三、最令人震惊、使人悔改的信息</a:t>
            </a:r>
            <a:endParaRPr lang="zh-CN" altLang="en-US" dirty="0">
              <a:solidFill>
                <a:srgbClr val="FF0000"/>
              </a:solidFill>
              <a:latin typeface="+mn-ea"/>
            </a:endParaRPr>
          </a:p>
        </p:txBody>
      </p:sp>
      <p:sp>
        <p:nvSpPr>
          <p:cNvPr id="3" name="内容占位符 2"/>
          <p:cNvSpPr>
            <a:spLocks noGrp="1"/>
          </p:cNvSpPr>
          <p:nvPr>
            <p:ph idx="1"/>
          </p:nvPr>
        </p:nvSpPr>
        <p:spPr>
          <a:xfrm>
            <a:off x="1" y="1047750"/>
            <a:ext cx="9131300" cy="4095750"/>
          </a:xfrm>
        </p:spPr>
        <p:txBody>
          <a:bodyPr/>
          <a:lstStyle/>
          <a:p>
            <a:pPr marL="0" marR="0" indent="914400">
              <a:lnSpc>
                <a:spcPct val="107000"/>
              </a:lnSpc>
              <a:spcBef>
                <a:spcPts val="0"/>
              </a:spcBef>
              <a:spcAft>
                <a:spcPts val="0"/>
              </a:spcAft>
              <a:buNone/>
            </a:pPr>
            <a:r>
              <a:rPr lang="zh-CN" altLang="en-US" sz="3200" b="1" kern="100" dirty="0">
                <a:solidFill>
                  <a:schemeClr val="tx1"/>
                </a:solidFill>
                <a:latin typeface="DengXian" panose="02010600030101010101" pitchFamily="2" charset="-122"/>
                <a:ea typeface="DengXian" panose="02010600030101010101" pitchFamily="2" charset="-122"/>
                <a:cs typeface="SimSun"/>
              </a:rPr>
              <a:t>作基督徒的意思，就是认信耶稣基督是主，即把整个生命、救赎，和永恒的归属，交在主耶稣的手里。</a:t>
            </a:r>
            <a:endParaRPr lang="en-CA" sz="3200" b="1" kern="100" dirty="0">
              <a:solidFill>
                <a:schemeClr val="tx1"/>
              </a:solidFill>
              <a:latin typeface="DengXian" panose="02010600030101010101" pitchFamily="2" charset="-122"/>
              <a:ea typeface="DengXian" panose="02010600030101010101" pitchFamily="2" charset="-122"/>
              <a:cs typeface="Times New Roman"/>
            </a:endParaRPr>
          </a:p>
          <a:p>
            <a:pPr marL="0" marR="0" indent="914400">
              <a:lnSpc>
                <a:spcPct val="107000"/>
              </a:lnSpc>
              <a:spcBef>
                <a:spcPts val="0"/>
              </a:spcBef>
              <a:spcAft>
                <a:spcPts val="0"/>
              </a:spcAft>
              <a:buNone/>
            </a:pPr>
            <a:r>
              <a:rPr lang="zh-CN" altLang="en-US" sz="3200" b="1" kern="100" dirty="0">
                <a:solidFill>
                  <a:schemeClr val="tx1"/>
                </a:solidFill>
                <a:latin typeface="DengXian" panose="02010600030101010101" pitchFamily="2" charset="-122"/>
                <a:ea typeface="DengXian" panose="02010600030101010101" pitchFamily="2" charset="-122"/>
                <a:cs typeface="SimSun"/>
              </a:rPr>
              <a:t>虽称耶稣为主、却不能进天国的人，指的就是那些信仰与行为脱节的人。</a:t>
            </a:r>
            <a:endParaRPr lang="en-CA" sz="3200" b="1" kern="100" dirty="0">
              <a:solidFill>
                <a:schemeClr val="tx1"/>
              </a:solidFill>
              <a:latin typeface="DengXian" panose="02010600030101010101" pitchFamily="2" charset="-122"/>
              <a:ea typeface="DengXian" panose="02010600030101010101" pitchFamily="2" charset="-122"/>
              <a:cs typeface="Times New Roman"/>
            </a:endParaRPr>
          </a:p>
          <a:p>
            <a:pPr marL="0" indent="914400">
              <a:spcBef>
                <a:spcPts val="0"/>
              </a:spcBef>
              <a:spcAft>
                <a:spcPts val="0"/>
              </a:spcAft>
              <a:buNone/>
            </a:pPr>
            <a:r>
              <a:rPr lang="zh-CN" altLang="en-US" sz="3200" b="1" dirty="0">
                <a:solidFill>
                  <a:schemeClr val="tx1"/>
                </a:solidFill>
                <a:latin typeface="DengXian" panose="02010600030101010101" pitchFamily="2" charset="-122"/>
                <a:ea typeface="DengXian" panose="02010600030101010101" pitchFamily="2" charset="-122"/>
                <a:cs typeface="SimSun"/>
              </a:rPr>
              <a:t>只有那些既称呼耶稣为主，又</a:t>
            </a:r>
            <a:r>
              <a:rPr lang="zh-CN" altLang="en-US" sz="3200" b="1" dirty="0">
                <a:solidFill>
                  <a:srgbClr val="FF0000"/>
                </a:solidFill>
                <a:latin typeface="KaiTi" panose="02010609060101010101" pitchFamily="49" charset="-122"/>
                <a:ea typeface="KaiTi" panose="02010609060101010101" pitchFamily="49" charset="-122"/>
                <a:cs typeface="SimSun"/>
              </a:rPr>
              <a:t>“遵行我天父旨意的人”</a:t>
            </a:r>
            <a:r>
              <a:rPr lang="zh-CN" altLang="en-US" sz="3200" b="1" dirty="0">
                <a:solidFill>
                  <a:schemeClr val="tx1"/>
                </a:solidFill>
                <a:latin typeface="DengXian" panose="02010600030101010101" pitchFamily="2" charset="-122"/>
                <a:ea typeface="DengXian" panose="02010600030101010101" pitchFamily="2" charset="-122"/>
                <a:cs typeface="SimSun"/>
              </a:rPr>
              <a:t>，才是信仰与行为统一的人，他们才能进入神的国。</a:t>
            </a:r>
            <a:endParaRPr lang="zh-CN" altLang="en-US" sz="3600" b="1" dirty="0">
              <a:solidFill>
                <a:schemeClr val="tx1"/>
              </a:solidFill>
              <a:latin typeface="DengXian" panose="02010600030101010101" pitchFamily="2" charset="-122"/>
              <a:ea typeface="DengXian" panose="02010600030101010101" pitchFamily="2"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20</a:t>
            </a:fld>
            <a:endParaRPr lang="en-US" altLang="zh-CN" dirty="0">
              <a:solidFill>
                <a:srgbClr val="55554A"/>
              </a:solidFill>
            </a:endParaRPr>
          </a:p>
        </p:txBody>
      </p:sp>
    </p:spTree>
    <p:extLst>
      <p:ext uri="{BB962C8B-B14F-4D97-AF65-F5344CB8AC3E}">
        <p14:creationId xmlns:p14="http://schemas.microsoft.com/office/powerpoint/2010/main" val="4032886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DengXian"/>
              </a:rPr>
              <a:t>三、最令人震惊、使人悔改的信息</a:t>
            </a:r>
            <a:endParaRPr lang="zh-CN" altLang="en-US"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57150" marR="0" indent="0">
              <a:lnSpc>
                <a:spcPct val="107000"/>
              </a:lnSpc>
              <a:spcBef>
                <a:spcPts val="600"/>
              </a:spcBef>
              <a:spcAft>
                <a:spcPts val="600"/>
              </a:spcAft>
              <a:buNone/>
            </a:pPr>
            <a:r>
              <a:rPr lang="en-US" altLang="zh-CN" sz="3200" b="1" kern="100" dirty="0">
                <a:solidFill>
                  <a:schemeClr val="tx1"/>
                </a:solidFill>
                <a:latin typeface="SimSun"/>
                <a:ea typeface="DengXian"/>
                <a:cs typeface="SimSun"/>
              </a:rPr>
              <a:t>	</a:t>
            </a:r>
            <a:r>
              <a:rPr lang="zh-CN" altLang="en-US" sz="3200" b="1" kern="100" dirty="0">
                <a:solidFill>
                  <a:srgbClr val="FF0000"/>
                </a:solidFill>
                <a:latin typeface="SimSun"/>
                <a:ea typeface="DengXian"/>
                <a:cs typeface="SimSun"/>
              </a:rPr>
              <a:t>（二）遵行天父旨意的重要性：信心的行为是进天国的条件</a:t>
            </a:r>
            <a:endParaRPr lang="en-CA" sz="3200" b="1" kern="100" dirty="0">
              <a:solidFill>
                <a:srgbClr val="FF0000"/>
              </a:solidFill>
              <a:latin typeface="Calibri"/>
              <a:ea typeface="DengXian"/>
              <a:cs typeface="Times New Roman"/>
            </a:endParaRPr>
          </a:p>
          <a:p>
            <a:pPr marL="0" marR="0" indent="804863">
              <a:lnSpc>
                <a:spcPct val="107000"/>
              </a:lnSpc>
              <a:spcBef>
                <a:spcPts val="600"/>
              </a:spcBef>
              <a:spcAft>
                <a:spcPts val="600"/>
              </a:spcAft>
              <a:buNone/>
            </a:pPr>
            <a:r>
              <a:rPr lang="zh-CN" altLang="en-US" sz="3200" b="1" kern="100" dirty="0">
                <a:solidFill>
                  <a:schemeClr val="tx1"/>
                </a:solidFill>
                <a:latin typeface="DengXian" panose="02010600030101010101" pitchFamily="2" charset="-122"/>
                <a:ea typeface="DengXian" panose="02010600030101010101" pitchFamily="2" charset="-122"/>
                <a:cs typeface="SimSun"/>
              </a:rPr>
              <a:t>第</a:t>
            </a:r>
            <a:r>
              <a:rPr lang="en-US" altLang="zh-CN" sz="3200" b="1" kern="100" dirty="0">
                <a:solidFill>
                  <a:schemeClr val="tx1"/>
                </a:solidFill>
                <a:latin typeface="DengXian" panose="02010600030101010101" pitchFamily="2" charset="-122"/>
                <a:ea typeface="DengXian" panose="02010600030101010101" pitchFamily="2" charset="-122"/>
                <a:cs typeface="SimSun"/>
              </a:rPr>
              <a:t>21</a:t>
            </a:r>
            <a:r>
              <a:rPr lang="zh-CN" altLang="en-US" sz="3200" b="1" kern="100" dirty="0">
                <a:solidFill>
                  <a:schemeClr val="tx1"/>
                </a:solidFill>
                <a:latin typeface="DengXian" panose="02010600030101010101" pitchFamily="2" charset="-122"/>
                <a:ea typeface="DengXian" panose="02010600030101010101" pitchFamily="2" charset="-122"/>
                <a:cs typeface="SimSun"/>
              </a:rPr>
              <a:t>节下：</a:t>
            </a:r>
            <a:r>
              <a:rPr lang="zh-CN" altLang="en-US" sz="3200" b="1" kern="100" dirty="0">
                <a:solidFill>
                  <a:srgbClr val="FF0000"/>
                </a:solidFill>
                <a:latin typeface="Calibri"/>
                <a:ea typeface="KaiTi"/>
                <a:cs typeface="SimSun"/>
              </a:rPr>
              <a:t>“唯独遵行我天父旨意的人，才能进去。”</a:t>
            </a:r>
            <a:endParaRPr lang="en-CA" sz="3200" kern="100" dirty="0">
              <a:solidFill>
                <a:srgbClr val="FF0000"/>
              </a:solidFill>
              <a:latin typeface="Calibri"/>
              <a:ea typeface="DengXian"/>
              <a:cs typeface="Times New Roman"/>
            </a:endParaRPr>
          </a:p>
          <a:p>
            <a:pPr marL="0" marR="0" indent="804863">
              <a:lnSpc>
                <a:spcPct val="107000"/>
              </a:lnSpc>
              <a:spcBef>
                <a:spcPts val="600"/>
              </a:spcBef>
              <a:spcAft>
                <a:spcPts val="600"/>
              </a:spcAft>
              <a:buNone/>
            </a:pPr>
            <a:r>
              <a:rPr lang="zh-CN" altLang="en-US" sz="3200" b="1" kern="100" dirty="0">
                <a:solidFill>
                  <a:schemeClr val="tx1"/>
                </a:solidFill>
                <a:latin typeface="Calibri"/>
                <a:ea typeface="DengXian"/>
                <a:cs typeface="SimSun"/>
              </a:rPr>
              <a:t>在这里，</a:t>
            </a:r>
            <a:r>
              <a:rPr lang="zh-CN" altLang="en-US" sz="3200" b="1" kern="100" dirty="0">
                <a:solidFill>
                  <a:srgbClr val="FF0000"/>
                </a:solidFill>
                <a:latin typeface="Calibri"/>
                <a:ea typeface="KaiTi"/>
                <a:cs typeface="SimSun"/>
              </a:rPr>
              <a:t>“遵行我天父的旨意”</a:t>
            </a:r>
            <a:r>
              <a:rPr lang="zh-CN" altLang="en-US" sz="3200" b="1" kern="100" dirty="0">
                <a:solidFill>
                  <a:schemeClr val="tx1"/>
                </a:solidFill>
                <a:latin typeface="Calibri"/>
                <a:ea typeface="DengXian"/>
                <a:cs typeface="SimSun"/>
              </a:rPr>
              <a:t>就是遵行三大诫命：尽心尽力爱神、彼此相爱、火热爱灵魂。</a:t>
            </a:r>
            <a:endParaRPr lang="zh-CN" altLang="en-US" sz="3600"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21</a:t>
            </a:fld>
            <a:endParaRPr lang="en-US" altLang="zh-CN" dirty="0">
              <a:solidFill>
                <a:srgbClr val="55554A"/>
              </a:solidFill>
            </a:endParaRPr>
          </a:p>
        </p:txBody>
      </p:sp>
    </p:spTree>
    <p:extLst>
      <p:ext uri="{BB962C8B-B14F-4D97-AF65-F5344CB8AC3E}">
        <p14:creationId xmlns:p14="http://schemas.microsoft.com/office/powerpoint/2010/main" val="4032886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DengXian"/>
              </a:rPr>
              <a:t>三、最令人震惊、使人悔改的信息</a:t>
            </a:r>
            <a:endParaRPr lang="zh-CN" altLang="en-US" dirty="0">
              <a:solidFill>
                <a:srgbClr val="FF0000"/>
              </a:solidFill>
              <a:latin typeface="+mn-ea"/>
            </a:endParaRPr>
          </a:p>
        </p:txBody>
      </p:sp>
      <p:sp>
        <p:nvSpPr>
          <p:cNvPr id="3" name="内容占位符 2"/>
          <p:cNvSpPr>
            <a:spLocks noGrp="1"/>
          </p:cNvSpPr>
          <p:nvPr>
            <p:ph idx="1"/>
          </p:nvPr>
        </p:nvSpPr>
        <p:spPr>
          <a:xfrm>
            <a:off x="1" y="1276350"/>
            <a:ext cx="9131300" cy="3822065"/>
          </a:xfrm>
        </p:spPr>
        <p:txBody>
          <a:bodyPr/>
          <a:lstStyle/>
          <a:p>
            <a:pPr marL="0" marR="0" indent="860425">
              <a:lnSpc>
                <a:spcPct val="107000"/>
              </a:lnSpc>
              <a:spcBef>
                <a:spcPts val="600"/>
              </a:spcBef>
              <a:spcAft>
                <a:spcPts val="600"/>
              </a:spcAft>
              <a:buNone/>
            </a:pPr>
            <a:r>
              <a:rPr lang="zh-CN" altLang="en-US" sz="3600" b="1" kern="100" dirty="0">
                <a:solidFill>
                  <a:schemeClr val="tx1"/>
                </a:solidFill>
                <a:latin typeface="DengXian" panose="02010600030101010101" pitchFamily="2" charset="-122"/>
                <a:ea typeface="DengXian" panose="02010600030101010101" pitchFamily="2" charset="-122"/>
                <a:cs typeface="SimSun"/>
              </a:rPr>
              <a:t>主耶稣来到世上的首要目的是：遵行天父的旨意。（</a:t>
            </a:r>
            <a:r>
              <a:rPr lang="zh-CN" altLang="en-US" sz="3600" b="1" kern="0" dirty="0">
                <a:solidFill>
                  <a:schemeClr val="tx1"/>
                </a:solidFill>
                <a:latin typeface="DengXian" panose="02010600030101010101" pitchFamily="2" charset="-122"/>
                <a:ea typeface="DengXian" panose="02010600030101010101" pitchFamily="2" charset="-122"/>
                <a:cs typeface="SimSun"/>
              </a:rPr>
              <a:t>来十</a:t>
            </a:r>
            <a:r>
              <a:rPr lang="en-US" altLang="zh-CN" sz="3600" b="1" kern="0" dirty="0">
                <a:solidFill>
                  <a:schemeClr val="tx1"/>
                </a:solidFill>
                <a:latin typeface="DengXian" panose="02010600030101010101" pitchFamily="2" charset="-122"/>
                <a:ea typeface="DengXian" panose="02010600030101010101" pitchFamily="2" charset="-122"/>
                <a:cs typeface="SimSun"/>
              </a:rPr>
              <a:t>5-7</a:t>
            </a:r>
            <a:r>
              <a:rPr lang="zh-CN" altLang="en-US" sz="3600" b="1" kern="0" dirty="0">
                <a:solidFill>
                  <a:schemeClr val="tx1"/>
                </a:solidFill>
                <a:latin typeface="DengXian" panose="02010600030101010101" pitchFamily="2" charset="-122"/>
                <a:ea typeface="DengXian" panose="02010600030101010101" pitchFamily="2" charset="-122"/>
                <a:cs typeface="SimSun"/>
              </a:rPr>
              <a:t>） </a:t>
            </a:r>
            <a:r>
              <a:rPr lang="zh-CN" altLang="en-US" sz="3600" b="1" kern="100" dirty="0">
                <a:solidFill>
                  <a:schemeClr val="tx1"/>
                </a:solidFill>
                <a:latin typeface="DengXian" panose="02010600030101010101" pitchFamily="2" charset="-122"/>
                <a:ea typeface="DengXian" panose="02010600030101010101" pitchFamily="2" charset="-122"/>
                <a:cs typeface="SimSun"/>
              </a:rPr>
              <a:t> </a:t>
            </a:r>
            <a:endParaRPr lang="en-CA" sz="3600" b="1" kern="100" dirty="0">
              <a:solidFill>
                <a:schemeClr val="tx1"/>
              </a:solidFill>
              <a:latin typeface="DengXian" panose="02010600030101010101" pitchFamily="2" charset="-122"/>
              <a:ea typeface="DengXian" panose="02010600030101010101" pitchFamily="2" charset="-122"/>
              <a:cs typeface="Times New Roman"/>
            </a:endParaRPr>
          </a:p>
          <a:p>
            <a:pPr marL="0" marR="0" indent="860425">
              <a:lnSpc>
                <a:spcPct val="107000"/>
              </a:lnSpc>
              <a:spcBef>
                <a:spcPts val="600"/>
              </a:spcBef>
              <a:spcAft>
                <a:spcPts val="600"/>
              </a:spcAft>
              <a:buNone/>
            </a:pPr>
            <a:r>
              <a:rPr lang="zh-CN" altLang="en-US" sz="3600" b="1" kern="100" dirty="0">
                <a:solidFill>
                  <a:schemeClr val="tx1"/>
                </a:solidFill>
                <a:latin typeface="DengXian" panose="02010600030101010101" pitchFamily="2" charset="-122"/>
                <a:ea typeface="DengXian" panose="02010600030101010101" pitchFamily="2" charset="-122"/>
                <a:cs typeface="SimSun"/>
              </a:rPr>
              <a:t>主耶稣基督受死和复活，不单是为叫我们得救，更是为叫我们蒙召过圣洁的生活。</a:t>
            </a:r>
            <a:endParaRPr lang="en-CA" sz="3600" b="1" kern="100" dirty="0">
              <a:solidFill>
                <a:schemeClr val="tx1"/>
              </a:solidFill>
              <a:latin typeface="DengXian" panose="02010600030101010101" pitchFamily="2" charset="-122"/>
              <a:ea typeface="DengXian" panose="02010600030101010101" pitchFamily="2" charset="-122"/>
              <a:cs typeface="Times New Roman"/>
            </a:endParaRPr>
          </a:p>
          <a:p>
            <a:pPr marL="0" indent="0">
              <a:spcBef>
                <a:spcPts val="600"/>
              </a:spcBef>
              <a:spcAft>
                <a:spcPts val="600"/>
              </a:spcAft>
              <a:buNone/>
            </a:pPr>
            <a:endParaRPr lang="zh-CN" altLang="en-US" sz="3600"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22</a:t>
            </a:fld>
            <a:endParaRPr lang="en-US" altLang="zh-CN" dirty="0">
              <a:solidFill>
                <a:srgbClr val="55554A"/>
              </a:solidFill>
            </a:endParaRPr>
          </a:p>
        </p:txBody>
      </p:sp>
    </p:spTree>
    <p:extLst>
      <p:ext uri="{BB962C8B-B14F-4D97-AF65-F5344CB8AC3E}">
        <p14:creationId xmlns:p14="http://schemas.microsoft.com/office/powerpoint/2010/main" val="4032886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DengXian"/>
              </a:rPr>
              <a:t>三、最令人震惊、使人悔改的信息</a:t>
            </a:r>
            <a:endParaRPr lang="zh-CN" altLang="en-US" dirty="0">
              <a:solidFill>
                <a:srgbClr val="FF0000"/>
              </a:solidFill>
              <a:latin typeface="+mn-ea"/>
            </a:endParaRPr>
          </a:p>
        </p:txBody>
      </p:sp>
      <p:sp>
        <p:nvSpPr>
          <p:cNvPr id="3" name="内容占位符 2"/>
          <p:cNvSpPr>
            <a:spLocks noGrp="1"/>
          </p:cNvSpPr>
          <p:nvPr>
            <p:ph idx="1"/>
          </p:nvPr>
        </p:nvSpPr>
        <p:spPr>
          <a:xfrm>
            <a:off x="1" y="1123950"/>
            <a:ext cx="9131300" cy="4019550"/>
          </a:xfrm>
        </p:spPr>
        <p:txBody>
          <a:bodyPr/>
          <a:lstStyle/>
          <a:p>
            <a:pPr marL="0" marR="0" indent="804863">
              <a:spcBef>
                <a:spcPts val="600"/>
              </a:spcBef>
              <a:spcAft>
                <a:spcPts val="600"/>
              </a:spcAft>
              <a:buNone/>
            </a:pPr>
            <a:r>
              <a:rPr lang="zh-CN" altLang="en-US" sz="3200" b="1" kern="100" dirty="0">
                <a:solidFill>
                  <a:schemeClr val="tx1"/>
                </a:solidFill>
                <a:latin typeface="DengXian" panose="02010600030101010101" pitchFamily="2" charset="-122"/>
                <a:ea typeface="DengXian" panose="02010600030101010101" pitchFamily="2" charset="-122"/>
                <a:cs typeface="SimSun"/>
              </a:rPr>
              <a:t>基督住在我里面，神的灵也住在我里面，我是一个重生的人，一个新造的人，一个有意愿也有能力遵行天父旨意的人。 </a:t>
            </a:r>
            <a:endParaRPr lang="en-CA" sz="3200" b="1" kern="100" dirty="0">
              <a:solidFill>
                <a:schemeClr val="tx1"/>
              </a:solidFill>
              <a:latin typeface="DengXian" panose="02010600030101010101" pitchFamily="2" charset="-122"/>
              <a:ea typeface="DengXian" panose="02010600030101010101" pitchFamily="2" charset="-122"/>
              <a:cs typeface="Times New Roman"/>
            </a:endParaRPr>
          </a:p>
          <a:p>
            <a:pPr marL="0" marR="0" indent="804863">
              <a:spcBef>
                <a:spcPts val="600"/>
              </a:spcBef>
              <a:spcAft>
                <a:spcPts val="600"/>
              </a:spcAft>
              <a:buNone/>
            </a:pPr>
            <a:r>
              <a:rPr lang="zh-CN" altLang="en-US" sz="3200" b="1" kern="100" dirty="0">
                <a:solidFill>
                  <a:schemeClr val="tx1"/>
                </a:solidFill>
                <a:latin typeface="DengXian" panose="02010600030101010101" pitchFamily="2" charset="-122"/>
                <a:ea typeface="DengXian" panose="02010600030101010101" pitchFamily="2" charset="-122"/>
                <a:cs typeface="SimSun"/>
              </a:rPr>
              <a:t>所以，我们称义和得救是凭信心，不靠行为；</a:t>
            </a:r>
            <a:endParaRPr lang="en-CA" sz="3200" b="1" kern="100" dirty="0">
              <a:solidFill>
                <a:schemeClr val="tx1"/>
              </a:solidFill>
              <a:latin typeface="DengXian" panose="02010600030101010101" pitchFamily="2" charset="-122"/>
              <a:ea typeface="DengXian" panose="02010600030101010101" pitchFamily="2" charset="-122"/>
              <a:cs typeface="Times New Roman"/>
            </a:endParaRPr>
          </a:p>
          <a:p>
            <a:pPr marL="0" marR="0" indent="804863">
              <a:spcBef>
                <a:spcPts val="600"/>
              </a:spcBef>
              <a:spcAft>
                <a:spcPts val="600"/>
              </a:spcAft>
              <a:buNone/>
            </a:pPr>
            <a:r>
              <a:rPr lang="zh-CN" altLang="en-US" sz="3200" b="1" kern="100" dirty="0">
                <a:solidFill>
                  <a:schemeClr val="tx1"/>
                </a:solidFill>
                <a:latin typeface="DengXian" panose="02010600030101010101" pitchFamily="2" charset="-122"/>
                <a:ea typeface="DengXian" panose="02010600030101010101" pitchFamily="2" charset="-122"/>
                <a:cs typeface="SimSun"/>
              </a:rPr>
              <a:t>但我们进入将来的天国，却离不开信心的行为，称义和得救的果实。</a:t>
            </a:r>
            <a:endParaRPr lang="en-CA" altLang="zh-CN" sz="3200" b="1" kern="100" dirty="0">
              <a:solidFill>
                <a:schemeClr val="tx1"/>
              </a:solidFill>
              <a:latin typeface="DengXian" panose="02010600030101010101" pitchFamily="2" charset="-122"/>
              <a:ea typeface="DengXian" panose="02010600030101010101" pitchFamily="2" charset="-122"/>
              <a:cs typeface="Times New Roman"/>
            </a:endParaRPr>
          </a:p>
          <a:p>
            <a:pPr marL="0" marR="0" indent="804863">
              <a:spcBef>
                <a:spcPts val="600"/>
              </a:spcBef>
              <a:spcAft>
                <a:spcPts val="600"/>
              </a:spcAft>
              <a:buNone/>
            </a:pPr>
            <a:r>
              <a:rPr lang="zh-CN" altLang="en-US" sz="3200" b="1" kern="100" dirty="0">
                <a:solidFill>
                  <a:schemeClr val="tx1"/>
                </a:solidFill>
                <a:latin typeface="DengXian" panose="02010600030101010101" pitchFamily="2" charset="-122"/>
                <a:ea typeface="DengXian" panose="02010600030101010101" pitchFamily="2" charset="-122"/>
                <a:cs typeface="SimSun"/>
              </a:rPr>
              <a:t>没有这种信心的行为，我们断不能进天国。</a:t>
            </a:r>
            <a:endParaRPr lang="en-CA" sz="3200" b="1" kern="100" dirty="0">
              <a:solidFill>
                <a:schemeClr val="tx1"/>
              </a:solidFill>
              <a:latin typeface="DengXian" panose="02010600030101010101" pitchFamily="2" charset="-122"/>
              <a:ea typeface="DengXian" panose="02010600030101010101" pitchFamily="2" charset="-122"/>
              <a:cs typeface="Times New Roman"/>
            </a:endParaRPr>
          </a:p>
          <a:p>
            <a:pPr marL="0" indent="0">
              <a:spcBef>
                <a:spcPts val="600"/>
              </a:spcBef>
              <a:spcAft>
                <a:spcPts val="600"/>
              </a:spcAft>
              <a:buNone/>
            </a:pPr>
            <a:endParaRPr lang="zh-CN" altLang="en-US" sz="3600"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23</a:t>
            </a:fld>
            <a:endParaRPr lang="en-US" altLang="zh-CN" dirty="0">
              <a:solidFill>
                <a:srgbClr val="55554A"/>
              </a:solidFill>
            </a:endParaRPr>
          </a:p>
        </p:txBody>
      </p:sp>
    </p:spTree>
    <p:extLst>
      <p:ext uri="{BB962C8B-B14F-4D97-AF65-F5344CB8AC3E}">
        <p14:creationId xmlns:p14="http://schemas.microsoft.com/office/powerpoint/2010/main" val="4032886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DengXian"/>
              </a:rPr>
              <a:t>三、最令人震惊、使人悔改的信息</a:t>
            </a:r>
            <a:endParaRPr lang="zh-CN" altLang="en-US" dirty="0">
              <a:solidFill>
                <a:srgbClr val="FF0000"/>
              </a:solidFill>
              <a:latin typeface="+mn-ea"/>
            </a:endParaRPr>
          </a:p>
        </p:txBody>
      </p:sp>
      <p:sp>
        <p:nvSpPr>
          <p:cNvPr id="3" name="内容占位符 2"/>
          <p:cNvSpPr>
            <a:spLocks noGrp="1"/>
          </p:cNvSpPr>
          <p:nvPr>
            <p:ph idx="1"/>
          </p:nvPr>
        </p:nvSpPr>
        <p:spPr>
          <a:xfrm>
            <a:off x="1" y="1276350"/>
            <a:ext cx="9131300" cy="3822065"/>
          </a:xfrm>
        </p:spPr>
        <p:txBody>
          <a:bodyPr/>
          <a:lstStyle/>
          <a:p>
            <a:pPr marL="0" marR="0" indent="0">
              <a:lnSpc>
                <a:spcPct val="107000"/>
              </a:lnSpc>
              <a:spcBef>
                <a:spcPts val="600"/>
              </a:spcBef>
              <a:spcAft>
                <a:spcPts val="600"/>
              </a:spcAft>
              <a:buNone/>
            </a:pPr>
            <a:r>
              <a:rPr lang="en-US" altLang="zh-CN" sz="3600" b="1" kern="100" dirty="0">
                <a:solidFill>
                  <a:schemeClr val="tx1"/>
                </a:solidFill>
                <a:latin typeface="Calibri"/>
                <a:ea typeface="DengXian"/>
                <a:cs typeface="Microsoft YaHei"/>
              </a:rPr>
              <a:t>	</a:t>
            </a:r>
            <a:r>
              <a:rPr lang="zh-CN" altLang="en-US" sz="3600" b="1" kern="100" dirty="0">
                <a:solidFill>
                  <a:srgbClr val="FF0000"/>
                </a:solidFill>
                <a:latin typeface="Calibri"/>
                <a:ea typeface="DengXian"/>
                <a:cs typeface="Microsoft YaHei"/>
              </a:rPr>
              <a:t>（三</a:t>
            </a:r>
            <a:r>
              <a:rPr lang="zh-CN" altLang="en-US" sz="3600" b="1" kern="100" dirty="0">
                <a:solidFill>
                  <a:srgbClr val="FF0000"/>
                </a:solidFill>
                <a:latin typeface="Calibri"/>
                <a:ea typeface="DengXian"/>
                <a:cs typeface="STXinwei"/>
              </a:rPr>
              <a:t>）</a:t>
            </a:r>
            <a:r>
              <a:rPr lang="zh-CN" altLang="en-US" sz="3600" b="1" kern="100" dirty="0">
                <a:solidFill>
                  <a:srgbClr val="FF0000"/>
                </a:solidFill>
                <a:latin typeface="Calibri"/>
                <a:ea typeface="DengXian"/>
                <a:cs typeface="Microsoft YaHei"/>
              </a:rPr>
              <a:t>侍奉或服侍不能取代信心的行为或遵行天父的旨意</a:t>
            </a:r>
            <a:endParaRPr lang="en-CA" sz="3600" b="1" kern="100" dirty="0">
              <a:solidFill>
                <a:srgbClr val="FF0000"/>
              </a:solidFill>
              <a:latin typeface="Calibri"/>
              <a:ea typeface="DengXian"/>
              <a:cs typeface="Times New Roman"/>
            </a:endParaRPr>
          </a:p>
          <a:p>
            <a:pPr marL="0" marR="0" indent="914400">
              <a:lnSpc>
                <a:spcPct val="107000"/>
              </a:lnSpc>
              <a:spcBef>
                <a:spcPts val="600"/>
              </a:spcBef>
              <a:spcAft>
                <a:spcPts val="600"/>
              </a:spcAft>
              <a:buNone/>
            </a:pPr>
            <a:r>
              <a:rPr lang="zh-CN" altLang="en-US" sz="3600" b="1" kern="100" dirty="0">
                <a:solidFill>
                  <a:schemeClr val="tx1"/>
                </a:solidFill>
                <a:latin typeface="DengXian" panose="02010600030101010101" pitchFamily="2" charset="-122"/>
                <a:ea typeface="DengXian" panose="02010600030101010101" pitchFamily="2" charset="-122"/>
                <a:cs typeface="SimSun"/>
              </a:rPr>
              <a:t>随后的</a:t>
            </a:r>
            <a:r>
              <a:rPr lang="en-US" altLang="zh-CN" sz="3600" b="1" kern="100" dirty="0">
                <a:solidFill>
                  <a:schemeClr val="tx1"/>
                </a:solidFill>
                <a:latin typeface="DengXian" panose="02010600030101010101" pitchFamily="2" charset="-122"/>
                <a:ea typeface="DengXian" panose="02010600030101010101" pitchFamily="2" charset="-122"/>
                <a:cs typeface="SimSun"/>
              </a:rPr>
              <a:t>2</a:t>
            </a:r>
            <a:r>
              <a:rPr lang="zh-CN" altLang="en-US" sz="3600" b="1" kern="100" dirty="0">
                <a:solidFill>
                  <a:schemeClr val="tx1"/>
                </a:solidFill>
                <a:latin typeface="DengXian" panose="02010600030101010101" pitchFamily="2" charset="-122"/>
                <a:ea typeface="DengXian" panose="02010600030101010101" pitchFamily="2" charset="-122"/>
                <a:cs typeface="SimSun"/>
              </a:rPr>
              <a:t>节，第</a:t>
            </a:r>
            <a:r>
              <a:rPr lang="en-US" altLang="zh-CN" sz="3600" b="1" kern="100" dirty="0">
                <a:solidFill>
                  <a:schemeClr val="tx1"/>
                </a:solidFill>
                <a:latin typeface="DengXian" panose="02010600030101010101" pitchFamily="2" charset="-122"/>
                <a:ea typeface="DengXian" panose="02010600030101010101" pitchFamily="2" charset="-122"/>
                <a:cs typeface="SimSun"/>
              </a:rPr>
              <a:t>22-23</a:t>
            </a:r>
            <a:r>
              <a:rPr lang="zh-CN" altLang="en-US" sz="3600" b="1" kern="100" dirty="0">
                <a:solidFill>
                  <a:schemeClr val="tx1"/>
                </a:solidFill>
                <a:latin typeface="DengXian" panose="02010600030101010101" pitchFamily="2" charset="-122"/>
                <a:ea typeface="DengXian" panose="02010600030101010101" pitchFamily="2" charset="-122"/>
                <a:cs typeface="SimSun"/>
              </a:rPr>
              <a:t>节，是整个登山宝训中最令人震撼、并且令人悔改的经文：</a:t>
            </a:r>
            <a:endParaRPr lang="en-CA" sz="3600" b="1" kern="100" dirty="0">
              <a:solidFill>
                <a:schemeClr val="tx1"/>
              </a:solidFill>
              <a:latin typeface="DengXian" panose="02010600030101010101" pitchFamily="2" charset="-122"/>
              <a:ea typeface="DengXian" panose="02010600030101010101" pitchFamily="2" charset="-122"/>
              <a:cs typeface="Times New Roman"/>
            </a:endParaRPr>
          </a:p>
          <a:p>
            <a:pPr marL="0" indent="0">
              <a:spcBef>
                <a:spcPts val="600"/>
              </a:spcBef>
              <a:spcAft>
                <a:spcPts val="600"/>
              </a:spcAft>
              <a:buNone/>
            </a:pPr>
            <a:endParaRPr lang="zh-CN" altLang="en-US" sz="3600"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24</a:t>
            </a:fld>
            <a:endParaRPr lang="en-US" altLang="zh-CN" dirty="0">
              <a:solidFill>
                <a:srgbClr val="55554A"/>
              </a:solidFill>
            </a:endParaRPr>
          </a:p>
        </p:txBody>
      </p:sp>
    </p:spTree>
    <p:extLst>
      <p:ext uri="{BB962C8B-B14F-4D97-AF65-F5344CB8AC3E}">
        <p14:creationId xmlns:p14="http://schemas.microsoft.com/office/powerpoint/2010/main" val="4032886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DengXian"/>
              </a:rPr>
              <a:t>三、最令人震惊、使人悔改的信息</a:t>
            </a:r>
            <a:endParaRPr lang="zh-CN" altLang="en-US"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indent="0">
              <a:spcBef>
                <a:spcPts val="600"/>
              </a:spcBef>
              <a:spcAft>
                <a:spcPts val="600"/>
              </a:spcAft>
              <a:buNone/>
            </a:pPr>
            <a:r>
              <a:rPr lang="zh-CN" altLang="en-US" sz="3600" dirty="0">
                <a:solidFill>
                  <a:srgbClr val="FF0000"/>
                </a:solidFill>
                <a:ea typeface="SimSun"/>
                <a:cs typeface="SimSun"/>
              </a:rPr>
              <a:t>       “</a:t>
            </a:r>
            <a:r>
              <a:rPr lang="zh-CN" altLang="en-US" sz="3600" b="1" dirty="0">
                <a:solidFill>
                  <a:srgbClr val="FF0000"/>
                </a:solidFill>
                <a:ea typeface="KaiTi"/>
                <a:cs typeface="Times New Roman"/>
              </a:rPr>
              <a:t>当那日，必有许多的人对我说：’主啊，主啊，我们不是奉你的名传道，奉你的名赶鬼，奉你的名行许多的异能吗？’我就明明地告诉他们说：‘我从来不认识你们，你们这些作恶的人，离开我去吧！’”</a:t>
            </a:r>
            <a:endParaRPr lang="zh-CN" altLang="en-US" sz="3600"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25</a:t>
            </a:fld>
            <a:endParaRPr lang="en-US" altLang="zh-CN" dirty="0">
              <a:solidFill>
                <a:srgbClr val="55554A"/>
              </a:solidFill>
            </a:endParaRPr>
          </a:p>
        </p:txBody>
      </p:sp>
    </p:spTree>
    <p:extLst>
      <p:ext uri="{BB962C8B-B14F-4D97-AF65-F5344CB8AC3E}">
        <p14:creationId xmlns:p14="http://schemas.microsoft.com/office/powerpoint/2010/main" val="4032886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DengXian"/>
              </a:rPr>
              <a:t>三、最令人震惊、使人悔改的信息</a:t>
            </a:r>
            <a:endParaRPr lang="zh-CN" altLang="en-US" dirty="0">
              <a:solidFill>
                <a:srgbClr val="FF0000"/>
              </a:solidFill>
              <a:latin typeface="+mn-ea"/>
            </a:endParaRPr>
          </a:p>
        </p:txBody>
      </p:sp>
      <p:sp>
        <p:nvSpPr>
          <p:cNvPr id="3" name="内容占位符 2"/>
          <p:cNvSpPr>
            <a:spLocks noGrp="1"/>
          </p:cNvSpPr>
          <p:nvPr>
            <p:ph idx="1"/>
          </p:nvPr>
        </p:nvSpPr>
        <p:spPr>
          <a:xfrm>
            <a:off x="1" y="1276350"/>
            <a:ext cx="9131300" cy="3822065"/>
          </a:xfrm>
        </p:spPr>
        <p:txBody>
          <a:bodyPr/>
          <a:lstStyle/>
          <a:p>
            <a:pPr marL="0" marR="0" indent="914400">
              <a:lnSpc>
                <a:spcPct val="107000"/>
              </a:lnSpc>
              <a:spcBef>
                <a:spcPts val="600"/>
              </a:spcBef>
              <a:spcAft>
                <a:spcPts val="600"/>
              </a:spcAft>
              <a:buNone/>
            </a:pPr>
            <a:r>
              <a:rPr lang="zh-CN" altLang="en-US" sz="3600" b="1" kern="100" dirty="0">
                <a:solidFill>
                  <a:schemeClr val="tx1"/>
                </a:solidFill>
                <a:latin typeface="Calibri"/>
                <a:ea typeface="DengXian"/>
                <a:cs typeface="Times New Roman"/>
              </a:rPr>
              <a:t>这</a:t>
            </a:r>
            <a:r>
              <a:rPr lang="en-US" sz="3600" b="1" kern="100" dirty="0">
                <a:solidFill>
                  <a:schemeClr val="tx1"/>
                </a:solidFill>
                <a:latin typeface="DengXian"/>
                <a:ea typeface="DengXian"/>
                <a:cs typeface="Times New Roman"/>
              </a:rPr>
              <a:t>2</a:t>
            </a:r>
            <a:r>
              <a:rPr lang="zh-CN" altLang="en-US" sz="3600" b="1" kern="100" dirty="0">
                <a:solidFill>
                  <a:schemeClr val="tx1"/>
                </a:solidFill>
                <a:latin typeface="Calibri"/>
                <a:ea typeface="DengXian"/>
                <a:cs typeface="Times New Roman"/>
              </a:rPr>
              <a:t>节经文中列举了教会中三样极受重视的事情，它们是：传道人的职分、赶鬼的事工和超然的恩赐。</a:t>
            </a:r>
            <a:endParaRPr lang="en-CA" sz="3600" b="1" kern="100" dirty="0">
              <a:solidFill>
                <a:schemeClr val="tx1"/>
              </a:solidFill>
              <a:latin typeface="Calibri"/>
              <a:ea typeface="DengXian"/>
              <a:cs typeface="Times New Roman"/>
            </a:endParaRPr>
          </a:p>
          <a:p>
            <a:pPr marL="0" marR="0" indent="914400">
              <a:lnSpc>
                <a:spcPct val="107000"/>
              </a:lnSpc>
              <a:spcBef>
                <a:spcPts val="600"/>
              </a:spcBef>
              <a:spcAft>
                <a:spcPts val="600"/>
              </a:spcAft>
              <a:buNone/>
            </a:pPr>
            <a:r>
              <a:rPr lang="zh-CN" altLang="en-US" sz="3600" b="1" kern="100" dirty="0">
                <a:solidFill>
                  <a:schemeClr val="tx1"/>
                </a:solidFill>
                <a:latin typeface="Calibri"/>
                <a:ea typeface="DengXian"/>
                <a:cs typeface="Times New Roman"/>
              </a:rPr>
              <a:t>这三样事情其实代表了所有教会的事奉或服侍，然而它们都不能取代信心的行为，或遵行天父的旨意。</a:t>
            </a:r>
            <a:endParaRPr lang="en-CA" sz="3600" b="1" kern="100" dirty="0">
              <a:solidFill>
                <a:schemeClr val="tx1"/>
              </a:solidFill>
              <a:latin typeface="Calibri"/>
              <a:ea typeface="DengXian"/>
              <a:cs typeface="Times New Roman"/>
            </a:endParaRPr>
          </a:p>
          <a:p>
            <a:pPr marL="0" indent="0">
              <a:spcBef>
                <a:spcPts val="600"/>
              </a:spcBef>
              <a:spcAft>
                <a:spcPts val="600"/>
              </a:spcAft>
              <a:buNone/>
            </a:pPr>
            <a:endParaRPr lang="zh-CN" altLang="en-US" sz="3600"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26</a:t>
            </a:fld>
            <a:endParaRPr lang="en-US" altLang="zh-CN" dirty="0">
              <a:solidFill>
                <a:srgbClr val="55554A"/>
              </a:solidFill>
            </a:endParaRPr>
          </a:p>
        </p:txBody>
      </p:sp>
    </p:spTree>
    <p:extLst>
      <p:ext uri="{BB962C8B-B14F-4D97-AF65-F5344CB8AC3E}">
        <p14:creationId xmlns:p14="http://schemas.microsoft.com/office/powerpoint/2010/main" val="4032886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2E52DF24-C1F8-E1B5-761B-2DF529A2CDD7}"/>
              </a:ext>
            </a:extLst>
          </p:cNvPr>
          <p:cNvSpPr>
            <a:spLocks noGrp="1"/>
          </p:cNvSpPr>
          <p:nvPr>
            <p:ph type="title"/>
          </p:nvPr>
        </p:nvSpPr>
        <p:spPr>
          <a:xfrm>
            <a:off x="457200" y="136922"/>
            <a:ext cx="7848600" cy="833438"/>
          </a:xfrm>
        </p:spPr>
        <p:txBody>
          <a:bodyPr>
            <a:normAutofit fontScale="90000"/>
          </a:bodyPr>
          <a:lstStyle/>
          <a:p>
            <a:r>
              <a:rPr lang="zh-CN" altLang="en-US" sz="4400" b="1" dirty="0">
                <a:solidFill>
                  <a:srgbClr val="FF0000"/>
                </a:solidFill>
                <a:effectLst/>
                <a:latin typeface="+mn-ea"/>
                <a:cs typeface="DengXian"/>
              </a:rPr>
              <a:t>三、最令人震惊、使人悔改的信息</a:t>
            </a:r>
            <a:endParaRPr lang="en-US" dirty="0"/>
          </a:p>
        </p:txBody>
      </p:sp>
      <p:sp>
        <p:nvSpPr>
          <p:cNvPr id="3" name="内容占位符 2">
            <a:extLst>
              <a:ext uri="{FF2B5EF4-FFF2-40B4-BE49-F238E27FC236}">
                <a16:creationId xmlns:a16="http://schemas.microsoft.com/office/drawing/2014/main" xmlns="" id="{088FB2D1-F905-D0C5-A905-79E7AF74DAF1}"/>
              </a:ext>
            </a:extLst>
          </p:cNvPr>
          <p:cNvSpPr>
            <a:spLocks noGrp="1"/>
          </p:cNvSpPr>
          <p:nvPr>
            <p:ph idx="1"/>
          </p:nvPr>
        </p:nvSpPr>
        <p:spPr>
          <a:xfrm>
            <a:off x="76200" y="1123949"/>
            <a:ext cx="8991600" cy="4019551"/>
          </a:xfrm>
        </p:spPr>
        <p:txBody>
          <a:bodyPr/>
          <a:lstStyle/>
          <a:p>
            <a:pPr marL="0" indent="0">
              <a:spcBef>
                <a:spcPts val="600"/>
              </a:spcBef>
              <a:spcAft>
                <a:spcPts val="600"/>
              </a:spcAft>
              <a:buNone/>
            </a:pPr>
            <a:r>
              <a:rPr lang="zh-CN" sz="3200" b="1" kern="100" dirty="0" smtClean="0">
                <a:solidFill>
                  <a:srgbClr val="2E24FC"/>
                </a:solidFill>
                <a:effectLst/>
                <a:latin typeface="Calibri" panose="020F0502020204030204" pitchFamily="34" charset="0"/>
                <a:ea typeface="SimSun" panose="02010600030101010101" pitchFamily="2" charset="-122"/>
                <a:cs typeface="SimSun" panose="02010600030101010101" pitchFamily="2" charset="-122"/>
              </a:rPr>
              <a:t>1</a:t>
            </a:r>
            <a:r>
              <a:rPr lang="zh-CN" sz="3200" b="1" kern="100" dirty="0">
                <a:solidFill>
                  <a:srgbClr val="2E24FC"/>
                </a:solidFill>
                <a:effectLst/>
                <a:latin typeface="Calibri" panose="020F0502020204030204" pitchFamily="34" charset="0"/>
                <a:ea typeface="SimSun" panose="02010600030101010101" pitchFamily="2" charset="-122"/>
                <a:cs typeface="SimSun" panose="02010600030101010101" pitchFamily="2" charset="-122"/>
              </a:rPr>
              <a:t>、</a:t>
            </a:r>
            <a:r>
              <a:rPr lang="zh-CN" sz="3200" b="1" kern="100" dirty="0">
                <a:solidFill>
                  <a:srgbClr val="2E24FC"/>
                </a:solidFill>
                <a:effectLst/>
                <a:latin typeface="Calibri" panose="020F0502020204030204" pitchFamily="34" charset="0"/>
                <a:ea typeface="KaiTi" panose="02010609060101010101" pitchFamily="49" charset="-122"/>
                <a:cs typeface="SimSun" panose="02010600030101010101" pitchFamily="2" charset="-122"/>
              </a:rPr>
              <a:t>“奉主的名传道”</a:t>
            </a:r>
            <a:r>
              <a:rPr lang="zh-CN" sz="3200" b="1" kern="100" dirty="0">
                <a:solidFill>
                  <a:srgbClr val="2E24FC"/>
                </a:solidFill>
                <a:effectLst/>
                <a:latin typeface="Calibri" panose="020F0502020204030204" pitchFamily="34" charset="0"/>
                <a:ea typeface="SimSun" panose="02010600030101010101" pitchFamily="2" charset="-122"/>
                <a:cs typeface="SimSun" panose="02010600030101010101" pitchFamily="2" charset="-122"/>
              </a:rPr>
              <a:t>：传道人的</a:t>
            </a:r>
            <a:r>
              <a:rPr lang="zh-CN" sz="3200" b="1" kern="100" dirty="0" smtClean="0">
                <a:solidFill>
                  <a:srgbClr val="2E24FC"/>
                </a:solidFill>
                <a:effectLst/>
                <a:latin typeface="Calibri" panose="020F0502020204030204" pitchFamily="34" charset="0"/>
                <a:ea typeface="SimSun" panose="02010600030101010101" pitchFamily="2" charset="-122"/>
                <a:cs typeface="SimSun" panose="02010600030101010101" pitchFamily="2" charset="-122"/>
              </a:rPr>
              <a:t>职分</a:t>
            </a:r>
            <a:endParaRPr lang="en-US" altLang="zh-CN" sz="3200" b="1" kern="100" dirty="0" smtClean="0">
              <a:solidFill>
                <a:srgbClr val="2E24FC"/>
              </a:solidFill>
              <a:effectLst/>
              <a:latin typeface="Calibri" panose="020F0502020204030204" pitchFamily="34" charset="0"/>
              <a:ea typeface="SimSun" panose="02010600030101010101" pitchFamily="2" charset="-122"/>
              <a:cs typeface="SimSun" panose="02010600030101010101" pitchFamily="2" charset="-122"/>
            </a:endParaRPr>
          </a:p>
          <a:p>
            <a:pPr marL="0" indent="798513">
              <a:spcBef>
                <a:spcPts val="0"/>
              </a:spcBef>
              <a:spcAft>
                <a:spcPts val="600"/>
              </a:spcAft>
              <a:buNone/>
            </a:pPr>
            <a:r>
              <a:rPr lang="zh-CN" sz="3200" b="1" kern="100" dirty="0" smtClean="0">
                <a:solidFill>
                  <a:schemeClr val="tx1"/>
                </a:solidFill>
                <a:effectLst/>
                <a:latin typeface="DengXian" panose="02010600030101010101" pitchFamily="2" charset="-122"/>
                <a:ea typeface="DengXian" panose="02010600030101010101" pitchFamily="2" charset="-122"/>
                <a:cs typeface="SimSun" panose="02010600030101010101" pitchFamily="2" charset="-122"/>
              </a:rPr>
              <a:t>第22</a:t>
            </a:r>
            <a:r>
              <a:rPr lang="zh-CN" sz="3200" b="1" kern="100" dirty="0">
                <a:solidFill>
                  <a:schemeClr val="tx1"/>
                </a:solidFill>
                <a:effectLst/>
                <a:latin typeface="DengXian" panose="02010600030101010101" pitchFamily="2" charset="-122"/>
                <a:ea typeface="DengXian" panose="02010600030101010101" pitchFamily="2" charset="-122"/>
                <a:cs typeface="SimSun" panose="02010600030101010101" pitchFamily="2" charset="-122"/>
              </a:rPr>
              <a:t>节上：</a:t>
            </a:r>
            <a:r>
              <a:rPr lang="zh-CN" sz="3200" b="1" kern="100" dirty="0">
                <a:solidFill>
                  <a:srgbClr val="FF0000"/>
                </a:solidFill>
                <a:effectLst/>
                <a:latin typeface="KaiTi" panose="02010609060101010101" pitchFamily="49" charset="-122"/>
                <a:ea typeface="KaiTi" panose="02010609060101010101" pitchFamily="49" charset="-122"/>
                <a:cs typeface="SimSun" panose="02010600030101010101" pitchFamily="2" charset="-122"/>
              </a:rPr>
              <a:t>“当那日必有许多人对我说，‘主啊，主啊，我们不是奉你的名传道？’”</a:t>
            </a:r>
            <a:r>
              <a:rPr lang="zh-CN" sz="3200" b="1" kern="100" dirty="0">
                <a:solidFill>
                  <a:schemeClr val="tx1"/>
                </a:solidFill>
                <a:effectLst/>
                <a:latin typeface="DengXian" panose="02010600030101010101" pitchFamily="2" charset="-122"/>
                <a:ea typeface="DengXian" panose="02010600030101010101" pitchFamily="2" charset="-122"/>
                <a:cs typeface="SimSun" panose="02010600030101010101" pitchFamily="2" charset="-122"/>
              </a:rPr>
              <a:t>传道就是传讲神的话，传讲福音。主说，那日会有很多人来向主说，他们奉祂的名传道——不是奉自己的名，而是奉主的名——但是，主对他们说：</a:t>
            </a:r>
            <a:r>
              <a:rPr lang="zh-CN" sz="3200" b="1" kern="100" dirty="0">
                <a:solidFill>
                  <a:srgbClr val="FF0000"/>
                </a:solidFill>
                <a:effectLst/>
                <a:latin typeface="KaiTi" panose="02010609060101010101" pitchFamily="49" charset="-122"/>
                <a:ea typeface="KaiTi" panose="02010609060101010101" pitchFamily="49" charset="-122"/>
                <a:cs typeface="SimSun" panose="02010600030101010101" pitchFamily="2" charset="-122"/>
              </a:rPr>
              <a:t>“我从来不认识你们，你们这些作恶的人，离开我去罢。”</a:t>
            </a:r>
            <a:r>
              <a:rPr lang="zh-CN" sz="3200" b="1" kern="100" dirty="0">
                <a:solidFill>
                  <a:schemeClr val="tx1"/>
                </a:solidFill>
                <a:effectLst/>
                <a:latin typeface="DengXian" panose="02010600030101010101" pitchFamily="2" charset="-122"/>
                <a:ea typeface="DengXian" panose="02010600030101010101" pitchFamily="2" charset="-122"/>
                <a:cs typeface="SimSun" panose="02010600030101010101" pitchFamily="2" charset="-122"/>
              </a:rPr>
              <a:t>（第23节）</a:t>
            </a:r>
            <a:endParaRPr lang="en-US" sz="3200" b="1" dirty="0">
              <a:solidFill>
                <a:schemeClr val="tx1"/>
              </a:solidFill>
              <a:latin typeface="DengXian" panose="02010600030101010101" pitchFamily="2" charset="-122"/>
              <a:ea typeface="DengXian" panose="02010600030101010101" pitchFamily="2" charset="-122"/>
            </a:endParaRPr>
          </a:p>
        </p:txBody>
      </p:sp>
      <p:sp>
        <p:nvSpPr>
          <p:cNvPr id="4" name="灯片编号占位符 3">
            <a:extLst>
              <a:ext uri="{FF2B5EF4-FFF2-40B4-BE49-F238E27FC236}">
                <a16:creationId xmlns:a16="http://schemas.microsoft.com/office/drawing/2014/main" xmlns="" id="{05B3A117-393D-FDEE-D2E9-5554B6E88B81}"/>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27</a:t>
            </a:fld>
            <a:endParaRPr lang="en-US" altLang="zh-CN">
              <a:solidFill>
                <a:srgbClr val="55554A"/>
              </a:solidFill>
            </a:endParaRPr>
          </a:p>
        </p:txBody>
      </p:sp>
    </p:spTree>
    <p:extLst>
      <p:ext uri="{BB962C8B-B14F-4D97-AF65-F5344CB8AC3E}">
        <p14:creationId xmlns:p14="http://schemas.microsoft.com/office/powerpoint/2010/main" val="38468701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CCE9489D-F0F6-B0D6-00A0-7C38190679C4}"/>
              </a:ext>
            </a:extLst>
          </p:cNvPr>
          <p:cNvSpPr>
            <a:spLocks noGrp="1"/>
          </p:cNvSpPr>
          <p:nvPr>
            <p:ph type="title"/>
          </p:nvPr>
        </p:nvSpPr>
        <p:spPr>
          <a:xfrm>
            <a:off x="457200" y="136922"/>
            <a:ext cx="8001000" cy="833438"/>
          </a:xfrm>
        </p:spPr>
        <p:txBody>
          <a:bodyPr>
            <a:normAutofit fontScale="90000"/>
          </a:bodyPr>
          <a:lstStyle/>
          <a:p>
            <a:r>
              <a:rPr lang="zh-CN" altLang="en-US" sz="4400" b="1" dirty="0">
                <a:solidFill>
                  <a:srgbClr val="FF0000"/>
                </a:solidFill>
                <a:effectLst/>
                <a:latin typeface="+mn-ea"/>
                <a:cs typeface="DengXian"/>
              </a:rPr>
              <a:t>三、最令人震惊、使人悔改的信息</a:t>
            </a:r>
            <a:endParaRPr lang="en-US" dirty="0"/>
          </a:p>
        </p:txBody>
      </p:sp>
      <p:sp>
        <p:nvSpPr>
          <p:cNvPr id="3" name="内容占位符 2">
            <a:extLst>
              <a:ext uri="{FF2B5EF4-FFF2-40B4-BE49-F238E27FC236}">
                <a16:creationId xmlns:a16="http://schemas.microsoft.com/office/drawing/2014/main" xmlns="" id="{9C48DBD3-2659-BF46-4976-9C3F21BB2F6C}"/>
              </a:ext>
            </a:extLst>
          </p:cNvPr>
          <p:cNvSpPr>
            <a:spLocks noGrp="1"/>
          </p:cNvSpPr>
          <p:nvPr>
            <p:ph idx="1"/>
          </p:nvPr>
        </p:nvSpPr>
        <p:spPr>
          <a:xfrm>
            <a:off x="0" y="1047750"/>
            <a:ext cx="9144000" cy="4095749"/>
          </a:xfrm>
        </p:spPr>
        <p:txBody>
          <a:bodyPr/>
          <a:lstStyle/>
          <a:p>
            <a:pPr marL="0" indent="0">
              <a:spcBef>
                <a:spcPts val="0"/>
              </a:spcBef>
              <a:spcAft>
                <a:spcPts val="0"/>
              </a:spcAft>
              <a:buNone/>
            </a:pPr>
            <a:r>
              <a:rPr lang="en-US" altLang="zh-CN" b="1" kern="100" dirty="0">
                <a:effectLst/>
                <a:latin typeface="DengXian" panose="02010600030101010101" pitchFamily="2" charset="-122"/>
                <a:ea typeface="DengXian" panose="02010600030101010101" pitchFamily="2" charset="-122"/>
                <a:cs typeface="SimSun" panose="02010600030101010101" pitchFamily="2" charset="-122"/>
              </a:rPr>
              <a:t>	</a:t>
            </a:r>
            <a:r>
              <a:rPr lang="zh-CN" sz="3000" b="1" kern="100" dirty="0">
                <a:solidFill>
                  <a:schemeClr val="tx1"/>
                </a:solidFill>
                <a:effectLst/>
                <a:latin typeface="DengXian" panose="02010600030101010101" pitchFamily="2" charset="-122"/>
                <a:ea typeface="DengXian" panose="02010600030101010101" pitchFamily="2" charset="-122"/>
                <a:cs typeface="SimSun" panose="02010600030101010101" pitchFamily="2" charset="-122"/>
              </a:rPr>
              <a:t>意思是：人可以奉基督的名传讲正确的道理，却仍然不能进入将来永远的天国。若不是主耶稣基督自己说这话，我们都不敢相信将有这样的事情，但这话却是主亲口说的。</a:t>
            </a:r>
            <a:r>
              <a:rPr lang="en-US" altLang="zh-CN" sz="3000" b="1" kern="100" dirty="0">
                <a:solidFill>
                  <a:schemeClr val="tx1"/>
                </a:solidFill>
                <a:effectLst/>
                <a:latin typeface="DengXian" panose="02010600030101010101" pitchFamily="2" charset="-122"/>
                <a:ea typeface="DengXian" panose="02010600030101010101" pitchFamily="2" charset="-122"/>
                <a:cs typeface="SimSun" panose="02010600030101010101" pitchFamily="2" charset="-122"/>
              </a:rPr>
              <a:t>	 </a:t>
            </a:r>
          </a:p>
          <a:p>
            <a:pPr marL="0" indent="0">
              <a:spcBef>
                <a:spcPts val="0"/>
              </a:spcBef>
              <a:spcAft>
                <a:spcPts val="0"/>
              </a:spcAft>
              <a:buNone/>
            </a:pPr>
            <a:r>
              <a:rPr lang="en-US" altLang="zh-CN" sz="3000" b="1" kern="100" dirty="0">
                <a:solidFill>
                  <a:schemeClr val="tx1"/>
                </a:solidFill>
                <a:effectLst/>
                <a:latin typeface="DengXian" panose="02010600030101010101" pitchFamily="2" charset="-122"/>
                <a:ea typeface="DengXian" panose="02010600030101010101" pitchFamily="2" charset="-122"/>
                <a:cs typeface="SimSun" panose="02010600030101010101" pitchFamily="2" charset="-122"/>
              </a:rPr>
              <a:t>	</a:t>
            </a:r>
            <a:r>
              <a:rPr lang="zh-CN" sz="3000" b="1" kern="100" dirty="0">
                <a:solidFill>
                  <a:schemeClr val="tx1"/>
                </a:solidFill>
                <a:effectLst/>
                <a:latin typeface="DengXian" panose="02010600030101010101" pitchFamily="2" charset="-122"/>
                <a:ea typeface="DengXian" panose="02010600030101010101" pitchFamily="2" charset="-122"/>
                <a:cs typeface="SimSun" panose="02010600030101010101" pitchFamily="2" charset="-122"/>
              </a:rPr>
              <a:t>不过，使徒保罗也印证主的教训，他在林前九27中说：</a:t>
            </a:r>
            <a:r>
              <a:rPr lang="zh-CN" sz="3000" b="1" kern="100" dirty="0">
                <a:solidFill>
                  <a:srgbClr val="FF0000"/>
                </a:solidFill>
                <a:effectLst/>
                <a:latin typeface="KaiTi" panose="02010609060101010101" pitchFamily="49" charset="-122"/>
                <a:ea typeface="KaiTi" panose="02010609060101010101" pitchFamily="49" charset="-122"/>
                <a:cs typeface="SimSun" panose="02010600030101010101" pitchFamily="2" charset="-122"/>
              </a:rPr>
              <a:t>“我是攻克己身，叫身服我，恐怕我传福音给别人，自己反被弃绝了。”</a:t>
            </a:r>
            <a:r>
              <a:rPr lang="zh-CN" sz="3000" b="1" kern="100" dirty="0">
                <a:solidFill>
                  <a:schemeClr val="tx1"/>
                </a:solidFill>
                <a:effectLst/>
                <a:latin typeface="DengXian" panose="02010600030101010101" pitchFamily="2" charset="-122"/>
                <a:ea typeface="DengXian" panose="02010600030101010101" pitchFamily="2" charset="-122"/>
                <a:cs typeface="SimSun" panose="02010600030101010101" pitchFamily="2" charset="-122"/>
              </a:rPr>
              <a:t>保罗在这里说操练自己，胜过肉体，以致传道给其他人的时候，自己不致被弃绝。</a:t>
            </a:r>
            <a:endParaRPr lang="en-US" sz="3000" b="1" kern="100" dirty="0">
              <a:solidFill>
                <a:schemeClr val="tx1"/>
              </a:solidFill>
              <a:effectLst/>
              <a:latin typeface="DengXian" panose="02010600030101010101" pitchFamily="2" charset="-122"/>
              <a:ea typeface="DengXian" panose="02010600030101010101" pitchFamily="2" charset="-122"/>
              <a:cs typeface="Times New Roman" panose="02020603050405020304" pitchFamily="18" charset="0"/>
            </a:endParaRPr>
          </a:p>
          <a:p>
            <a:endParaRPr lang="en-US" dirty="0"/>
          </a:p>
        </p:txBody>
      </p:sp>
      <p:sp>
        <p:nvSpPr>
          <p:cNvPr id="4" name="灯片编号占位符 3">
            <a:extLst>
              <a:ext uri="{FF2B5EF4-FFF2-40B4-BE49-F238E27FC236}">
                <a16:creationId xmlns:a16="http://schemas.microsoft.com/office/drawing/2014/main" xmlns="" id="{CF1C6387-FE19-8BE2-3149-906DB4B34620}"/>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28</a:t>
            </a:fld>
            <a:endParaRPr lang="en-US" altLang="zh-CN">
              <a:solidFill>
                <a:srgbClr val="55554A"/>
              </a:solidFill>
            </a:endParaRPr>
          </a:p>
        </p:txBody>
      </p:sp>
    </p:spTree>
    <p:extLst>
      <p:ext uri="{BB962C8B-B14F-4D97-AF65-F5344CB8AC3E}">
        <p14:creationId xmlns:p14="http://schemas.microsoft.com/office/powerpoint/2010/main" val="1182287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ACF84447-AB0B-84EE-9B04-F842AAF09097}"/>
              </a:ext>
            </a:extLst>
          </p:cNvPr>
          <p:cNvSpPr>
            <a:spLocks noGrp="1"/>
          </p:cNvSpPr>
          <p:nvPr>
            <p:ph type="title"/>
          </p:nvPr>
        </p:nvSpPr>
        <p:spPr>
          <a:xfrm>
            <a:off x="457200" y="136922"/>
            <a:ext cx="7848600" cy="833438"/>
          </a:xfrm>
        </p:spPr>
        <p:txBody>
          <a:bodyPr>
            <a:normAutofit fontScale="90000"/>
          </a:bodyPr>
          <a:lstStyle/>
          <a:p>
            <a:r>
              <a:rPr lang="zh-CN" altLang="en-US" sz="4400" b="1" dirty="0">
                <a:solidFill>
                  <a:srgbClr val="FF0000"/>
                </a:solidFill>
                <a:effectLst/>
                <a:latin typeface="+mn-ea"/>
                <a:cs typeface="DengXian"/>
              </a:rPr>
              <a:t>三、最令人震惊、使人悔改的信息</a:t>
            </a:r>
            <a:endParaRPr lang="en-US" dirty="0"/>
          </a:p>
        </p:txBody>
      </p:sp>
      <p:sp>
        <p:nvSpPr>
          <p:cNvPr id="3" name="内容占位符 2">
            <a:extLst>
              <a:ext uri="{FF2B5EF4-FFF2-40B4-BE49-F238E27FC236}">
                <a16:creationId xmlns:a16="http://schemas.microsoft.com/office/drawing/2014/main" xmlns="" id="{CAEE21A0-28FA-52B3-3D2D-DAE61F850AC4}"/>
              </a:ext>
            </a:extLst>
          </p:cNvPr>
          <p:cNvSpPr>
            <a:spLocks noGrp="1"/>
          </p:cNvSpPr>
          <p:nvPr>
            <p:ph idx="1"/>
          </p:nvPr>
        </p:nvSpPr>
        <p:spPr>
          <a:xfrm>
            <a:off x="76200" y="1200150"/>
            <a:ext cx="8991600" cy="3943350"/>
          </a:xfrm>
        </p:spPr>
        <p:txBody>
          <a:bodyPr/>
          <a:lstStyle/>
          <a:p>
            <a:pPr marL="0" indent="0">
              <a:spcAft>
                <a:spcPts val="800"/>
              </a:spcAft>
              <a:buNone/>
            </a:pPr>
            <a:r>
              <a:rPr lang="zh-CN" sz="3200" b="1" kern="100" dirty="0" smtClean="0">
                <a:solidFill>
                  <a:srgbClr val="2E24FC"/>
                </a:solidFill>
                <a:effectLst/>
                <a:latin typeface="Calibri" panose="020F0502020204030204" pitchFamily="34" charset="0"/>
                <a:ea typeface="SimSun" panose="02010600030101010101" pitchFamily="2" charset="-122"/>
                <a:cs typeface="SimSun" panose="02010600030101010101" pitchFamily="2" charset="-122"/>
              </a:rPr>
              <a:t>2</a:t>
            </a:r>
            <a:r>
              <a:rPr lang="zh-CN" sz="3200" b="1" kern="100" dirty="0">
                <a:solidFill>
                  <a:srgbClr val="2E24FC"/>
                </a:solidFill>
                <a:effectLst/>
                <a:latin typeface="Calibri" panose="020F0502020204030204" pitchFamily="34" charset="0"/>
                <a:ea typeface="SimSun" panose="02010600030101010101" pitchFamily="2" charset="-122"/>
                <a:cs typeface="SimSun" panose="02010600030101010101" pitchFamily="2" charset="-122"/>
              </a:rPr>
              <a:t>、</a:t>
            </a:r>
            <a:r>
              <a:rPr lang="zh-CN" sz="3200" b="1" kern="100" dirty="0">
                <a:solidFill>
                  <a:srgbClr val="2E24FC"/>
                </a:solidFill>
                <a:effectLst/>
                <a:latin typeface="Calibri" panose="020F0502020204030204" pitchFamily="34" charset="0"/>
                <a:ea typeface="KaiTi" panose="02010609060101010101" pitchFamily="49" charset="-122"/>
                <a:cs typeface="SimSun" panose="02010600030101010101" pitchFamily="2" charset="-122"/>
              </a:rPr>
              <a:t>“奉主的名赶鬼”</a:t>
            </a:r>
            <a:r>
              <a:rPr lang="zh-CN" sz="3200" b="1" kern="100" dirty="0">
                <a:solidFill>
                  <a:srgbClr val="2E24FC"/>
                </a:solidFill>
                <a:effectLst/>
                <a:latin typeface="Calibri" panose="020F0502020204030204" pitchFamily="34" charset="0"/>
                <a:ea typeface="SimSun" panose="02010600030101010101" pitchFamily="2" charset="-122"/>
                <a:cs typeface="SimSun" panose="02010600030101010101" pitchFamily="2" charset="-122"/>
              </a:rPr>
              <a:t>：</a:t>
            </a:r>
            <a:r>
              <a:rPr lang="zh-CN" sz="3200" b="1" kern="100" dirty="0">
                <a:solidFill>
                  <a:srgbClr val="2E24FC"/>
                </a:solidFill>
                <a:effectLst/>
                <a:latin typeface="DengXian" panose="02010600030101010101" pitchFamily="2" charset="-122"/>
                <a:ea typeface="DengXian" panose="02010600030101010101" pitchFamily="2" charset="-122"/>
                <a:cs typeface="SimSun" panose="02010600030101010101" pitchFamily="2" charset="-122"/>
              </a:rPr>
              <a:t>赶鬼的事工</a:t>
            </a:r>
            <a:endParaRPr lang="en-US" sz="3200" b="1" kern="100" dirty="0">
              <a:solidFill>
                <a:srgbClr val="2E24FC"/>
              </a:solidFill>
              <a:effectLst/>
              <a:latin typeface="DengXian" panose="02010600030101010101" pitchFamily="2" charset="-122"/>
              <a:ea typeface="DengXian" panose="02010600030101010101" pitchFamily="2" charset="-122"/>
              <a:cs typeface="Times New Roman" panose="02020603050405020304" pitchFamily="18" charset="0"/>
            </a:endParaRPr>
          </a:p>
          <a:p>
            <a:pPr marL="0" indent="798513">
              <a:spcAft>
                <a:spcPts val="800"/>
              </a:spcAft>
              <a:buNone/>
            </a:pPr>
            <a:r>
              <a:rPr lang="zh-CN" sz="3200" b="1" kern="100" dirty="0" smtClean="0">
                <a:solidFill>
                  <a:schemeClr val="tx1"/>
                </a:solidFill>
                <a:effectLst/>
                <a:latin typeface="DengXian" panose="02010600030101010101" pitchFamily="2" charset="-122"/>
                <a:ea typeface="DengXian" panose="02010600030101010101" pitchFamily="2" charset="-122"/>
                <a:cs typeface="SimSun" panose="02010600030101010101" pitchFamily="2" charset="-122"/>
              </a:rPr>
              <a:t>第22</a:t>
            </a:r>
            <a:r>
              <a:rPr lang="zh-CN" sz="3200" b="1" kern="100" dirty="0">
                <a:solidFill>
                  <a:schemeClr val="tx1"/>
                </a:solidFill>
                <a:effectLst/>
                <a:latin typeface="DengXian" panose="02010600030101010101" pitchFamily="2" charset="-122"/>
                <a:ea typeface="DengXian" panose="02010600030101010101" pitchFamily="2" charset="-122"/>
                <a:cs typeface="SimSun" panose="02010600030101010101" pitchFamily="2" charset="-122"/>
              </a:rPr>
              <a:t>节中：</a:t>
            </a:r>
            <a:r>
              <a:rPr lang="zh-CN" sz="3200" b="1" kern="100" dirty="0">
                <a:solidFill>
                  <a:srgbClr val="FF0000"/>
                </a:solidFill>
                <a:effectLst/>
                <a:latin typeface="KaiTi" panose="02010609060101010101" pitchFamily="49" charset="-122"/>
                <a:ea typeface="KaiTi" panose="02010609060101010101" pitchFamily="49" charset="-122"/>
                <a:cs typeface="SimSun" panose="02010600030101010101" pitchFamily="2" charset="-122"/>
              </a:rPr>
              <a:t>“当那日必有许多人对我说，‘主啊，主啊，我们不是奉你的名赶鬼？’”</a:t>
            </a:r>
            <a:r>
              <a:rPr lang="zh-CN" sz="3200" b="1" kern="100" dirty="0">
                <a:solidFill>
                  <a:schemeClr val="tx1"/>
                </a:solidFill>
                <a:effectLst/>
                <a:latin typeface="DengXian" panose="02010600030101010101" pitchFamily="2" charset="-122"/>
                <a:ea typeface="DengXian" panose="02010600030101010101" pitchFamily="2" charset="-122"/>
                <a:cs typeface="SimSun" panose="02010600030101010101" pitchFamily="2" charset="-122"/>
              </a:rPr>
              <a:t>这些人不单传道，而且赶鬼，并且是</a:t>
            </a:r>
            <a:r>
              <a:rPr lang="zh-CN" sz="3200" b="1" kern="100" dirty="0">
                <a:solidFill>
                  <a:srgbClr val="FF0000"/>
                </a:solidFill>
                <a:effectLst/>
                <a:latin typeface="KaiTi" panose="02010609060101010101" pitchFamily="49" charset="-122"/>
                <a:ea typeface="KaiTi" panose="02010609060101010101" pitchFamily="49" charset="-122"/>
                <a:cs typeface="SimSun" panose="02010600030101010101" pitchFamily="2" charset="-122"/>
              </a:rPr>
              <a:t>“奉主的名赶鬼”</a:t>
            </a:r>
            <a:r>
              <a:rPr lang="zh-CN" sz="3200" b="1" kern="100" dirty="0">
                <a:solidFill>
                  <a:schemeClr val="tx1"/>
                </a:solidFill>
                <a:effectLst/>
                <a:latin typeface="DengXian" panose="02010600030101010101" pitchFamily="2" charset="-122"/>
                <a:ea typeface="DengXian" panose="02010600030101010101" pitchFamily="2" charset="-122"/>
                <a:cs typeface="SimSun" panose="02010600030101010101" pitchFamily="2" charset="-122"/>
              </a:rPr>
              <a:t>。但是，主却对他们说：</a:t>
            </a:r>
            <a:r>
              <a:rPr lang="zh-CN" sz="3200" b="1" kern="100" dirty="0">
                <a:solidFill>
                  <a:srgbClr val="FF0000"/>
                </a:solidFill>
                <a:effectLst/>
                <a:latin typeface="Calibri" panose="020F0502020204030204" pitchFamily="34" charset="0"/>
                <a:ea typeface="KaiTi" panose="02010609060101010101" pitchFamily="49" charset="-122"/>
                <a:cs typeface="SimSun" panose="02010600030101010101" pitchFamily="2" charset="-122"/>
              </a:rPr>
              <a:t>“我从来不认识你们，你们这些作恶的人，离开我去罢。”</a:t>
            </a:r>
            <a:r>
              <a:rPr lang="zh-CN" sz="3200" b="1" kern="100" dirty="0">
                <a:solidFill>
                  <a:schemeClr val="tx1"/>
                </a:solidFill>
                <a:effectLst/>
                <a:latin typeface="Calibri" panose="020F0502020204030204" pitchFamily="34" charset="0"/>
                <a:ea typeface="KaiTi" panose="02010609060101010101" pitchFamily="49" charset="-122"/>
                <a:cs typeface="SimSun" panose="02010600030101010101" pitchFamily="2" charset="-122"/>
              </a:rPr>
              <a:t>（第23节）</a:t>
            </a:r>
            <a:endParaRPr lang="en-US" sz="3200" b="1" dirty="0">
              <a:solidFill>
                <a:schemeClr val="tx1"/>
              </a:solidFill>
            </a:endParaRPr>
          </a:p>
        </p:txBody>
      </p:sp>
      <p:sp>
        <p:nvSpPr>
          <p:cNvPr id="4" name="灯片编号占位符 3">
            <a:extLst>
              <a:ext uri="{FF2B5EF4-FFF2-40B4-BE49-F238E27FC236}">
                <a16:creationId xmlns:a16="http://schemas.microsoft.com/office/drawing/2014/main" xmlns="" id="{27B6FD90-E826-C16D-194F-4DEE8AA44FBC}"/>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29</a:t>
            </a:fld>
            <a:endParaRPr lang="en-US" altLang="zh-CN">
              <a:solidFill>
                <a:srgbClr val="55554A"/>
              </a:solidFill>
            </a:endParaRPr>
          </a:p>
        </p:txBody>
      </p:sp>
    </p:spTree>
    <p:extLst>
      <p:ext uri="{BB962C8B-B14F-4D97-AF65-F5344CB8AC3E}">
        <p14:creationId xmlns:p14="http://schemas.microsoft.com/office/powerpoint/2010/main" val="1681712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1123950"/>
            <a:ext cx="9144000" cy="3994150"/>
          </a:xfrm>
        </p:spPr>
        <p:txBody>
          <a:bodyPr/>
          <a:lstStyle/>
          <a:p>
            <a:pPr marL="0" marR="0" indent="0">
              <a:lnSpc>
                <a:spcPct val="107000"/>
              </a:lnSpc>
              <a:spcBef>
                <a:spcPts val="600"/>
              </a:spcBef>
              <a:spcAft>
                <a:spcPts val="600"/>
              </a:spcAft>
              <a:buNone/>
            </a:pPr>
            <a:r>
              <a:rPr lang="en-US" altLang="zh-CN" sz="3600" b="1" kern="100" dirty="0">
                <a:solidFill>
                  <a:schemeClr val="tx1"/>
                </a:solidFill>
                <a:latin typeface="DengXian" panose="02010600030101010101" pitchFamily="2" charset="-122"/>
                <a:ea typeface="DengXian" panose="02010600030101010101" pitchFamily="2" charset="-122"/>
                <a:cs typeface="Times New Roman"/>
              </a:rPr>
              <a:t>	</a:t>
            </a:r>
            <a:r>
              <a:rPr lang="zh-CN" altLang="en-US" sz="3600" b="1" kern="100" dirty="0">
                <a:solidFill>
                  <a:schemeClr val="tx1"/>
                </a:solidFill>
                <a:latin typeface="DengXian" panose="02010600030101010101" pitchFamily="2" charset="-122"/>
                <a:ea typeface="DengXian" panose="02010600030101010101" pitchFamily="2" charset="-122"/>
                <a:cs typeface="Times New Roman"/>
              </a:rPr>
              <a:t>三个月登山宝训的证道很快就要告一段落了。</a:t>
            </a:r>
            <a:endParaRPr lang="en-CA" sz="3600" b="1" kern="100" dirty="0">
              <a:solidFill>
                <a:schemeClr val="tx1"/>
              </a:solidFill>
              <a:latin typeface="DengXian" panose="02010600030101010101" pitchFamily="2" charset="-122"/>
              <a:ea typeface="DengXian" panose="02010600030101010101" pitchFamily="2" charset="-122"/>
              <a:cs typeface="Times New Roman"/>
            </a:endParaRPr>
          </a:p>
          <a:p>
            <a:pPr marL="0" marR="0" indent="0">
              <a:lnSpc>
                <a:spcPct val="107000"/>
              </a:lnSpc>
              <a:spcBef>
                <a:spcPts val="600"/>
              </a:spcBef>
              <a:spcAft>
                <a:spcPts val="600"/>
              </a:spcAft>
              <a:buNone/>
            </a:pPr>
            <a:r>
              <a:rPr lang="en-US" altLang="zh-CN" sz="3600" b="1" kern="100" dirty="0">
                <a:solidFill>
                  <a:schemeClr val="tx1"/>
                </a:solidFill>
                <a:latin typeface="DengXian" panose="02010600030101010101" pitchFamily="2" charset="-122"/>
                <a:ea typeface="DengXian" panose="02010600030101010101" pitchFamily="2" charset="-122"/>
                <a:cs typeface="Times New Roman"/>
              </a:rPr>
              <a:t>	</a:t>
            </a:r>
            <a:r>
              <a:rPr lang="zh-CN" altLang="en-US" sz="3600" b="1" kern="100" dirty="0">
                <a:solidFill>
                  <a:schemeClr val="tx1"/>
                </a:solidFill>
                <a:latin typeface="DengXian" panose="02010600030101010101" pitchFamily="2" charset="-122"/>
                <a:ea typeface="DengXian" panose="02010600030101010101" pitchFamily="2" charset="-122"/>
                <a:cs typeface="Times New Roman"/>
              </a:rPr>
              <a:t>不过，主日证道告一段落，行道则刚刚开始。</a:t>
            </a:r>
            <a:endParaRPr lang="en-US" altLang="zh-CN" sz="3600" b="1" kern="100" dirty="0">
              <a:solidFill>
                <a:schemeClr val="tx1"/>
              </a:solidFill>
              <a:latin typeface="DengXian" panose="02010600030101010101" pitchFamily="2" charset="-122"/>
              <a:ea typeface="DengXian" panose="02010600030101010101" pitchFamily="2" charset="-122"/>
              <a:cs typeface="Times New Roman"/>
            </a:endParaRPr>
          </a:p>
          <a:p>
            <a:pPr marL="0" marR="0" indent="0">
              <a:lnSpc>
                <a:spcPct val="107000"/>
              </a:lnSpc>
              <a:spcBef>
                <a:spcPts val="600"/>
              </a:spcBef>
              <a:spcAft>
                <a:spcPts val="600"/>
              </a:spcAft>
              <a:buNone/>
            </a:pPr>
            <a:r>
              <a:rPr lang="en-US" sz="3600" b="1" kern="100" dirty="0">
                <a:solidFill>
                  <a:schemeClr val="tx1"/>
                </a:solidFill>
                <a:latin typeface="DengXian" panose="02010600030101010101" pitchFamily="2" charset="-122"/>
                <a:ea typeface="DengXian" panose="02010600030101010101" pitchFamily="2" charset="-122"/>
                <a:cs typeface="Times New Roman"/>
              </a:rPr>
              <a:t>	</a:t>
            </a:r>
            <a:r>
              <a:rPr lang="zh-CN" altLang="en-US" sz="3600" b="1" kern="100" dirty="0">
                <a:solidFill>
                  <a:schemeClr val="tx1"/>
                </a:solidFill>
                <a:latin typeface="DengXian" panose="02010600030101010101" pitchFamily="2" charset="-122"/>
                <a:ea typeface="DengXian" panose="02010600030101010101" pitchFamily="2" charset="-122"/>
                <a:cs typeface="Times New Roman"/>
              </a:rPr>
              <a:t>以后几个月，我们将把在登山宝训中学到的真理和教训，应用在我们的生活中。</a:t>
            </a:r>
            <a:endParaRPr lang="en-CA" sz="3600" b="1" kern="100" dirty="0">
              <a:solidFill>
                <a:schemeClr val="tx1"/>
              </a:solidFill>
              <a:latin typeface="DengXian" panose="02010600030101010101" pitchFamily="2" charset="-122"/>
              <a:ea typeface="DengXian" panose="02010600030101010101" pitchFamily="2" charset="-122"/>
              <a:cs typeface="Times New Roman"/>
            </a:endParaRPr>
          </a:p>
          <a:p>
            <a:pPr marL="0" indent="457200">
              <a:buNone/>
            </a:pPr>
            <a:endParaRPr lang="en-US" altLang="zh-CN" sz="3200"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a:t>
            </a:fld>
            <a:endParaRPr lang="en-US" altLang="zh-CN">
              <a:solidFill>
                <a:srgbClr val="55554A"/>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338CEAC-755F-EBFF-8D54-B9E9F7624FA4}"/>
              </a:ext>
            </a:extLst>
          </p:cNvPr>
          <p:cNvSpPr>
            <a:spLocks noGrp="1"/>
          </p:cNvSpPr>
          <p:nvPr>
            <p:ph type="title"/>
          </p:nvPr>
        </p:nvSpPr>
        <p:spPr>
          <a:xfrm>
            <a:off x="457200" y="136922"/>
            <a:ext cx="7924800" cy="833438"/>
          </a:xfrm>
        </p:spPr>
        <p:txBody>
          <a:bodyPr>
            <a:normAutofit fontScale="90000"/>
          </a:bodyPr>
          <a:lstStyle/>
          <a:p>
            <a:r>
              <a:rPr lang="zh-CN" altLang="en-US" sz="4400" b="1" dirty="0">
                <a:solidFill>
                  <a:srgbClr val="FF0000"/>
                </a:solidFill>
                <a:effectLst/>
                <a:latin typeface="+mn-ea"/>
                <a:cs typeface="DengXian"/>
              </a:rPr>
              <a:t>三、最令人震惊、使人悔改的信息</a:t>
            </a:r>
            <a:endParaRPr lang="en-US" dirty="0"/>
          </a:p>
        </p:txBody>
      </p:sp>
      <p:sp>
        <p:nvSpPr>
          <p:cNvPr id="3" name="内容占位符 2">
            <a:extLst>
              <a:ext uri="{FF2B5EF4-FFF2-40B4-BE49-F238E27FC236}">
                <a16:creationId xmlns:a16="http://schemas.microsoft.com/office/drawing/2014/main" xmlns="" id="{A9843AB0-394C-2BB3-EC50-D3E68DC05F8C}"/>
              </a:ext>
            </a:extLst>
          </p:cNvPr>
          <p:cNvSpPr>
            <a:spLocks noGrp="1"/>
          </p:cNvSpPr>
          <p:nvPr>
            <p:ph idx="1"/>
          </p:nvPr>
        </p:nvSpPr>
        <p:spPr>
          <a:xfrm>
            <a:off x="0" y="1047750"/>
            <a:ext cx="9144000" cy="4095749"/>
          </a:xfrm>
        </p:spPr>
        <p:txBody>
          <a:bodyPr/>
          <a:lstStyle/>
          <a:p>
            <a:pPr marL="0" indent="798513">
              <a:buNone/>
            </a:pPr>
            <a:r>
              <a:rPr lang="zh-CN" sz="3200" b="1" kern="100" dirty="0" smtClean="0">
                <a:solidFill>
                  <a:schemeClr val="tx1"/>
                </a:solidFill>
                <a:effectLst/>
                <a:latin typeface="DengXian" panose="02010600030101010101" pitchFamily="2" charset="-122"/>
                <a:ea typeface="DengXian" panose="02010600030101010101" pitchFamily="2" charset="-122"/>
                <a:cs typeface="SimSun" panose="02010600030101010101" pitchFamily="2" charset="-122"/>
              </a:rPr>
              <a:t>记得</a:t>
            </a:r>
            <a:r>
              <a:rPr lang="zh-CN" sz="3200" b="1" kern="100" dirty="0">
                <a:solidFill>
                  <a:schemeClr val="tx1"/>
                </a:solidFill>
                <a:effectLst/>
                <a:latin typeface="DengXian" panose="02010600030101010101" pitchFamily="2" charset="-122"/>
                <a:ea typeface="DengXian" panose="02010600030101010101" pitchFamily="2" charset="-122"/>
                <a:cs typeface="SimSun" panose="02010600030101010101" pitchFamily="2" charset="-122"/>
              </a:rPr>
              <a:t>当主在地上派遣门徒传道和赶鬼时，门徒回来对主说：</a:t>
            </a:r>
            <a:r>
              <a:rPr lang="zh-CN" sz="3200" b="1" kern="100" dirty="0">
                <a:solidFill>
                  <a:srgbClr val="FF0000"/>
                </a:solidFill>
                <a:effectLst/>
                <a:latin typeface="KaiTi" panose="02010609060101010101" pitchFamily="49" charset="-122"/>
                <a:ea typeface="KaiTi" panose="02010609060101010101" pitchFamily="49" charset="-122"/>
                <a:cs typeface="SimSun" panose="02010600030101010101" pitchFamily="2" charset="-122"/>
              </a:rPr>
              <a:t>“就是魔鬼也服了我们”</a:t>
            </a:r>
            <a:r>
              <a:rPr lang="zh-CN" sz="3200" b="1" kern="100" dirty="0">
                <a:effectLst/>
                <a:latin typeface="DengXian" panose="02010600030101010101" pitchFamily="2" charset="-122"/>
                <a:ea typeface="DengXian" panose="02010600030101010101" pitchFamily="2" charset="-122"/>
                <a:cs typeface="SimSun" panose="02010600030101010101" pitchFamily="2" charset="-122"/>
              </a:rPr>
              <a:t>。</a:t>
            </a:r>
            <a:endParaRPr lang="en-US" altLang="zh-CN" sz="3200" b="1" kern="100" dirty="0">
              <a:effectLst/>
              <a:latin typeface="DengXian" panose="02010600030101010101" pitchFamily="2" charset="-122"/>
              <a:ea typeface="DengXian" panose="02010600030101010101" pitchFamily="2" charset="-122"/>
              <a:cs typeface="SimSun" panose="02010600030101010101" pitchFamily="2" charset="-122"/>
            </a:endParaRPr>
          </a:p>
          <a:p>
            <a:pPr marL="0" indent="798513">
              <a:buNone/>
            </a:pPr>
            <a:r>
              <a:rPr lang="zh-CN" sz="3200" b="1" kern="100" dirty="0" smtClean="0">
                <a:solidFill>
                  <a:schemeClr val="tx1"/>
                </a:solidFill>
                <a:effectLst/>
                <a:latin typeface="DengXian" panose="02010600030101010101" pitchFamily="2" charset="-122"/>
                <a:ea typeface="DengXian" panose="02010600030101010101" pitchFamily="2" charset="-122"/>
                <a:cs typeface="SimSun" panose="02010600030101010101" pitchFamily="2" charset="-122"/>
              </a:rPr>
              <a:t>主</a:t>
            </a:r>
            <a:r>
              <a:rPr lang="zh-CN" sz="3200" b="1" kern="100" dirty="0">
                <a:solidFill>
                  <a:schemeClr val="tx1"/>
                </a:solidFill>
                <a:effectLst/>
                <a:latin typeface="DengXian" panose="02010600030101010101" pitchFamily="2" charset="-122"/>
                <a:ea typeface="DengXian" panose="02010600030101010101" pitchFamily="2" charset="-122"/>
                <a:cs typeface="SimSun" panose="02010600030101010101" pitchFamily="2" charset="-122"/>
              </a:rPr>
              <a:t>却警告门徒说：</a:t>
            </a:r>
            <a:r>
              <a:rPr lang="zh-CN" sz="3200" b="1" kern="100" dirty="0">
                <a:solidFill>
                  <a:srgbClr val="FF0000"/>
                </a:solidFill>
                <a:effectLst/>
                <a:latin typeface="KaiTi" panose="02010609060101010101" pitchFamily="49" charset="-122"/>
                <a:ea typeface="KaiTi" panose="02010609060101010101" pitchFamily="49" charset="-122"/>
                <a:cs typeface="SimSun" panose="02010600030101010101" pitchFamily="2" charset="-122"/>
              </a:rPr>
              <a:t>“然而不要因鬼服了你们就欢喜；要因为你们的名记录在天上欢喜。”</a:t>
            </a:r>
            <a:endParaRPr lang="en-US" altLang="zh-CN" sz="3200" b="1" kern="100" dirty="0">
              <a:solidFill>
                <a:srgbClr val="FF0000"/>
              </a:solidFill>
              <a:effectLst/>
              <a:latin typeface="KaiTi" panose="02010609060101010101" pitchFamily="49" charset="-122"/>
              <a:ea typeface="KaiTi" panose="02010609060101010101" pitchFamily="49" charset="-122"/>
              <a:cs typeface="SimSun" panose="02010600030101010101" pitchFamily="2" charset="-122"/>
            </a:endParaRPr>
          </a:p>
          <a:p>
            <a:pPr marL="0" indent="798513">
              <a:buNone/>
            </a:pPr>
            <a:r>
              <a:rPr lang="zh-CN" sz="3200" b="1" kern="100" dirty="0" smtClean="0">
                <a:solidFill>
                  <a:schemeClr val="tx1"/>
                </a:solidFill>
                <a:effectLst/>
                <a:latin typeface="DengXian" panose="02010600030101010101" pitchFamily="2" charset="-122"/>
                <a:ea typeface="DengXian" panose="02010600030101010101" pitchFamily="2" charset="-122"/>
                <a:cs typeface="SimSun" panose="02010600030101010101" pitchFamily="2" charset="-122"/>
              </a:rPr>
              <a:t>主</a:t>
            </a:r>
            <a:r>
              <a:rPr lang="zh-CN" sz="3200" b="1" kern="100" dirty="0">
                <a:solidFill>
                  <a:schemeClr val="tx1"/>
                </a:solidFill>
                <a:effectLst/>
                <a:latin typeface="DengXian" panose="02010600030101010101" pitchFamily="2" charset="-122"/>
                <a:ea typeface="DengXian" panose="02010600030101010101" pitchFamily="2" charset="-122"/>
                <a:cs typeface="SimSun" panose="02010600030101010101" pitchFamily="2" charset="-122"/>
              </a:rPr>
              <a:t>的话提醒我们注意：侍奉神或服侍神的人千万不要被这些事情蒙骗了自己。要小心，大能的事工并不能保证我们的名字记在天上，你内心的动机和圣洁的生活行为是万万不可掉以轻心的。</a:t>
            </a:r>
            <a:endParaRPr lang="en-US" sz="3200" b="1" kern="100" dirty="0">
              <a:solidFill>
                <a:schemeClr val="tx1"/>
              </a:solidFill>
              <a:effectLst/>
              <a:latin typeface="DengXian" panose="02010600030101010101" pitchFamily="2" charset="-122"/>
              <a:ea typeface="DengXian" panose="02010600030101010101" pitchFamily="2" charset="-122"/>
              <a:cs typeface="Times New Roman" panose="02020603050405020304" pitchFamily="18" charset="0"/>
            </a:endParaRPr>
          </a:p>
          <a:p>
            <a:pPr marL="0" indent="0">
              <a:buNone/>
            </a:pPr>
            <a:endParaRPr lang="en-US" dirty="0"/>
          </a:p>
        </p:txBody>
      </p:sp>
      <p:sp>
        <p:nvSpPr>
          <p:cNvPr id="4" name="灯片编号占位符 3">
            <a:extLst>
              <a:ext uri="{FF2B5EF4-FFF2-40B4-BE49-F238E27FC236}">
                <a16:creationId xmlns:a16="http://schemas.microsoft.com/office/drawing/2014/main" xmlns="" id="{F0A0D98C-875D-86BC-E6D6-3423A7E4EF13}"/>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30</a:t>
            </a:fld>
            <a:endParaRPr lang="en-US" altLang="zh-CN">
              <a:solidFill>
                <a:srgbClr val="55554A"/>
              </a:solidFill>
            </a:endParaRPr>
          </a:p>
        </p:txBody>
      </p:sp>
    </p:spTree>
    <p:extLst>
      <p:ext uri="{BB962C8B-B14F-4D97-AF65-F5344CB8AC3E}">
        <p14:creationId xmlns:p14="http://schemas.microsoft.com/office/powerpoint/2010/main" val="9128521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0BAC67F5-5F31-2A5C-811B-B060A9DFD4A8}"/>
              </a:ext>
            </a:extLst>
          </p:cNvPr>
          <p:cNvSpPr>
            <a:spLocks noGrp="1"/>
          </p:cNvSpPr>
          <p:nvPr>
            <p:ph type="title"/>
          </p:nvPr>
        </p:nvSpPr>
        <p:spPr>
          <a:xfrm>
            <a:off x="457200" y="136922"/>
            <a:ext cx="8001000" cy="833438"/>
          </a:xfrm>
        </p:spPr>
        <p:txBody>
          <a:bodyPr>
            <a:normAutofit fontScale="90000"/>
          </a:bodyPr>
          <a:lstStyle/>
          <a:p>
            <a:r>
              <a:rPr lang="zh-CN" altLang="en-US" sz="4400" b="1" dirty="0">
                <a:solidFill>
                  <a:srgbClr val="FF0000"/>
                </a:solidFill>
                <a:effectLst/>
                <a:latin typeface="+mn-ea"/>
                <a:cs typeface="DengXian"/>
              </a:rPr>
              <a:t>三、最令人震惊、使人悔改的信息</a:t>
            </a:r>
            <a:endParaRPr lang="en-US" dirty="0"/>
          </a:p>
        </p:txBody>
      </p:sp>
      <p:sp>
        <p:nvSpPr>
          <p:cNvPr id="3" name="内容占位符 2">
            <a:extLst>
              <a:ext uri="{FF2B5EF4-FFF2-40B4-BE49-F238E27FC236}">
                <a16:creationId xmlns:a16="http://schemas.microsoft.com/office/drawing/2014/main" xmlns="" id="{F111D25B-F3E1-9A09-7A35-76BF5A77532C}"/>
              </a:ext>
            </a:extLst>
          </p:cNvPr>
          <p:cNvSpPr>
            <a:spLocks noGrp="1"/>
          </p:cNvSpPr>
          <p:nvPr>
            <p:ph idx="1"/>
          </p:nvPr>
        </p:nvSpPr>
        <p:spPr>
          <a:xfrm>
            <a:off x="0" y="1123950"/>
            <a:ext cx="9144000" cy="4019549"/>
          </a:xfrm>
        </p:spPr>
        <p:txBody>
          <a:bodyPr/>
          <a:lstStyle/>
          <a:p>
            <a:pPr marL="0" indent="0">
              <a:spcBef>
                <a:spcPts val="0"/>
              </a:spcBef>
              <a:spcAft>
                <a:spcPts val="0"/>
              </a:spcAft>
              <a:buNone/>
            </a:pPr>
            <a:r>
              <a:rPr lang="zh-CN" sz="3200" b="1" kern="100" dirty="0" smtClean="0">
                <a:solidFill>
                  <a:srgbClr val="2E24FC"/>
                </a:solidFill>
                <a:effectLst/>
                <a:latin typeface="Calibri" panose="020F0502020204030204" pitchFamily="34" charset="0"/>
                <a:ea typeface="SimSun" panose="02010600030101010101" pitchFamily="2" charset="-122"/>
                <a:cs typeface="SimSun" panose="02010600030101010101" pitchFamily="2" charset="-122"/>
              </a:rPr>
              <a:t>3</a:t>
            </a:r>
            <a:r>
              <a:rPr lang="zh-CN" sz="3200" b="1" kern="100" dirty="0">
                <a:solidFill>
                  <a:srgbClr val="2E24FC"/>
                </a:solidFill>
                <a:effectLst/>
                <a:latin typeface="Calibri" panose="020F0502020204030204" pitchFamily="34" charset="0"/>
                <a:ea typeface="SimSun" panose="02010600030101010101" pitchFamily="2" charset="-122"/>
                <a:cs typeface="SimSun" panose="02010600030101010101" pitchFamily="2" charset="-122"/>
              </a:rPr>
              <a:t>、</a:t>
            </a:r>
            <a:r>
              <a:rPr lang="zh-CN" sz="3200" b="1" kern="100" dirty="0">
                <a:solidFill>
                  <a:srgbClr val="2E24FC"/>
                </a:solidFill>
                <a:effectLst/>
                <a:latin typeface="Calibri" panose="020F0502020204030204" pitchFamily="34" charset="0"/>
                <a:ea typeface="KaiTi" panose="02010609060101010101" pitchFamily="49" charset="-122"/>
                <a:cs typeface="SimSun" panose="02010600030101010101" pitchFamily="2" charset="-122"/>
              </a:rPr>
              <a:t>“奉主的名行异能”</a:t>
            </a:r>
            <a:r>
              <a:rPr lang="zh-CN" sz="3200" b="1" kern="100" dirty="0">
                <a:solidFill>
                  <a:srgbClr val="2E24FC"/>
                </a:solidFill>
                <a:effectLst/>
                <a:latin typeface="Calibri" panose="020F0502020204030204" pitchFamily="34" charset="0"/>
                <a:ea typeface="SimSun" panose="02010600030101010101" pitchFamily="2" charset="-122"/>
                <a:cs typeface="SimSun" panose="02010600030101010101" pitchFamily="2" charset="-122"/>
              </a:rPr>
              <a:t>：超然的恩赐</a:t>
            </a:r>
            <a:r>
              <a:rPr lang="en-US" altLang="zh-CN" sz="3200" b="1" kern="100" dirty="0">
                <a:solidFill>
                  <a:srgbClr val="2E24FC"/>
                </a:solidFill>
                <a:latin typeface="Calibri" panose="020F0502020204030204" pitchFamily="34" charset="0"/>
                <a:ea typeface="DengXian" panose="02010600030101010101" pitchFamily="2" charset="-122"/>
                <a:cs typeface="Times New Roman" panose="02020603050405020304" pitchFamily="18" charset="0"/>
              </a:rPr>
              <a:t>                      </a:t>
            </a:r>
            <a:endParaRPr lang="en-US" altLang="zh-CN" sz="3200" b="1" kern="100" dirty="0" smtClean="0">
              <a:solidFill>
                <a:srgbClr val="2E24FC"/>
              </a:solidFill>
              <a:latin typeface="Calibri" panose="020F0502020204030204" pitchFamily="34" charset="0"/>
              <a:ea typeface="DengXian" panose="02010600030101010101" pitchFamily="2" charset="-122"/>
              <a:cs typeface="Times New Roman" panose="02020603050405020304" pitchFamily="18" charset="0"/>
            </a:endParaRPr>
          </a:p>
          <a:p>
            <a:pPr marL="0" indent="798513">
              <a:spcBef>
                <a:spcPts val="0"/>
              </a:spcBef>
              <a:spcAft>
                <a:spcPts val="0"/>
              </a:spcAft>
              <a:buNone/>
            </a:pPr>
            <a:r>
              <a:rPr lang="zh-CN" sz="3200" b="1" kern="100" dirty="0" smtClean="0">
                <a:solidFill>
                  <a:schemeClr val="tx1"/>
                </a:solidFill>
                <a:effectLst/>
                <a:latin typeface="DengXian" panose="02010600030101010101" pitchFamily="2" charset="-122"/>
                <a:ea typeface="DengXian" panose="02010600030101010101" pitchFamily="2" charset="-122"/>
                <a:cs typeface="SimSun" panose="02010600030101010101" pitchFamily="2" charset="-122"/>
              </a:rPr>
              <a:t>第22</a:t>
            </a:r>
            <a:r>
              <a:rPr lang="zh-CN" sz="3200" b="1" kern="100" dirty="0">
                <a:solidFill>
                  <a:schemeClr val="tx1"/>
                </a:solidFill>
                <a:effectLst/>
                <a:latin typeface="DengXian" panose="02010600030101010101" pitchFamily="2" charset="-122"/>
                <a:ea typeface="DengXian" panose="02010600030101010101" pitchFamily="2" charset="-122"/>
                <a:cs typeface="SimSun" panose="02010600030101010101" pitchFamily="2" charset="-122"/>
              </a:rPr>
              <a:t>节中：</a:t>
            </a:r>
            <a:r>
              <a:rPr lang="zh-CN" sz="3200" b="1" kern="100" dirty="0">
                <a:solidFill>
                  <a:srgbClr val="FF0000"/>
                </a:solidFill>
                <a:effectLst/>
                <a:latin typeface="Calibri" panose="020F0502020204030204" pitchFamily="34" charset="0"/>
                <a:ea typeface="KaiTi" panose="02010609060101010101" pitchFamily="49" charset="-122"/>
                <a:cs typeface="SimSun" panose="02010600030101010101" pitchFamily="2" charset="-122"/>
              </a:rPr>
              <a:t>“当那日必有许多人对我说，‘主啊，主啊，我们不是奉你的名行许多的异能吗？’”</a:t>
            </a:r>
            <a:r>
              <a:rPr lang="zh-CN" sz="3200" b="1" kern="100" dirty="0">
                <a:solidFill>
                  <a:srgbClr val="FF0000"/>
                </a:solidFill>
                <a:effectLst/>
                <a:latin typeface="Calibri" panose="020F0502020204030204" pitchFamily="34" charset="0"/>
                <a:ea typeface="SimSun" panose="02010600030101010101" pitchFamily="2" charset="-122"/>
                <a:cs typeface="SimSun" panose="02010600030101010101" pitchFamily="2" charset="-122"/>
              </a:rPr>
              <a:t> </a:t>
            </a:r>
            <a:r>
              <a:rPr lang="en-US" altLang="zh-CN" sz="3200" b="1" kern="100" dirty="0">
                <a:solidFill>
                  <a:srgbClr val="FF0000"/>
                </a:solidFill>
                <a:latin typeface="Calibri" panose="020F0502020204030204" pitchFamily="34" charset="0"/>
                <a:ea typeface="SimSun" panose="02010600030101010101" pitchFamily="2" charset="-122"/>
                <a:cs typeface="SimSun" panose="02010600030101010101" pitchFamily="2" charset="-122"/>
              </a:rPr>
              <a:t>           	</a:t>
            </a:r>
            <a:endParaRPr lang="en-US" altLang="zh-CN" sz="3200" b="1" kern="100" dirty="0" smtClean="0">
              <a:solidFill>
                <a:srgbClr val="FF0000"/>
              </a:solidFill>
              <a:latin typeface="Calibri" panose="020F0502020204030204" pitchFamily="34" charset="0"/>
              <a:ea typeface="SimSun" panose="02010600030101010101" pitchFamily="2" charset="-122"/>
              <a:cs typeface="SimSun" panose="02010600030101010101" pitchFamily="2" charset="-122"/>
            </a:endParaRPr>
          </a:p>
          <a:p>
            <a:pPr marL="0" indent="798513">
              <a:spcBef>
                <a:spcPts val="0"/>
              </a:spcBef>
              <a:spcAft>
                <a:spcPts val="0"/>
              </a:spcAft>
              <a:buNone/>
            </a:pPr>
            <a:r>
              <a:rPr lang="zh-CN" sz="3200" b="1" kern="100" dirty="0" smtClean="0">
                <a:solidFill>
                  <a:schemeClr val="tx1"/>
                </a:solidFill>
                <a:effectLst/>
                <a:latin typeface="DengXian" panose="02010600030101010101" pitchFamily="2" charset="-122"/>
                <a:ea typeface="DengXian" panose="02010600030101010101" pitchFamily="2" charset="-122"/>
                <a:cs typeface="SimSun" panose="02010600030101010101" pitchFamily="2" charset="-122"/>
              </a:rPr>
              <a:t>但是</a:t>
            </a:r>
            <a:r>
              <a:rPr lang="en-US" altLang="zh-CN" sz="3200" b="1" kern="100" dirty="0" smtClean="0">
                <a:solidFill>
                  <a:schemeClr val="tx1"/>
                </a:solidFill>
                <a:effectLst/>
                <a:latin typeface="DengXian" panose="02010600030101010101" pitchFamily="2" charset="-122"/>
                <a:ea typeface="DengXian" panose="02010600030101010101" pitchFamily="2" charset="-122"/>
                <a:cs typeface="SimSun" panose="02010600030101010101" pitchFamily="2" charset="-122"/>
              </a:rPr>
              <a:t> </a:t>
            </a:r>
            <a:r>
              <a:rPr lang="zh-CN" sz="3200" b="1" kern="100" dirty="0">
                <a:solidFill>
                  <a:schemeClr val="tx1"/>
                </a:solidFill>
                <a:effectLst/>
                <a:latin typeface="DengXian" panose="02010600030101010101" pitchFamily="2" charset="-122"/>
                <a:ea typeface="DengXian" panose="02010600030101010101" pitchFamily="2" charset="-122"/>
                <a:cs typeface="SimSun" panose="02010600030101010101" pitchFamily="2" charset="-122"/>
              </a:rPr>
              <a:t>，主却对他们说：</a:t>
            </a:r>
            <a:r>
              <a:rPr lang="zh-CN" sz="3200" b="1" kern="100" dirty="0">
                <a:solidFill>
                  <a:srgbClr val="FF0000"/>
                </a:solidFill>
                <a:effectLst/>
                <a:latin typeface="Calibri" panose="020F0502020204030204" pitchFamily="34" charset="0"/>
                <a:ea typeface="KaiTi" panose="02010609060101010101" pitchFamily="49" charset="-122"/>
                <a:cs typeface="SimSun" panose="02010600030101010101" pitchFamily="2" charset="-122"/>
              </a:rPr>
              <a:t>“我从来不认识你们，你们这些作恶的人，离开我去罢。</a:t>
            </a:r>
            <a:r>
              <a:rPr lang="zh-CN" sz="3200" b="1" kern="100" dirty="0" smtClean="0">
                <a:solidFill>
                  <a:srgbClr val="FF0000"/>
                </a:solidFill>
                <a:effectLst/>
                <a:latin typeface="Calibri" panose="020F0502020204030204" pitchFamily="34" charset="0"/>
                <a:ea typeface="KaiTi" panose="02010609060101010101" pitchFamily="49" charset="-122"/>
                <a:cs typeface="SimSun" panose="02010600030101010101" pitchFamily="2" charset="-122"/>
              </a:rPr>
              <a:t>”</a:t>
            </a:r>
            <a:r>
              <a:rPr lang="en-US" altLang="zh-CN" sz="3200" b="1" kern="100" dirty="0">
                <a:solidFill>
                  <a:schemeClr val="tx1"/>
                </a:solidFill>
                <a:latin typeface="Calibri" panose="020F0502020204030204" pitchFamily="34" charset="0"/>
                <a:ea typeface="KaiTi" panose="02010609060101010101" pitchFamily="49" charset="-122"/>
                <a:cs typeface="SimSun" panose="02010600030101010101" pitchFamily="2" charset="-122"/>
              </a:rPr>
              <a:t>(</a:t>
            </a:r>
            <a:r>
              <a:rPr lang="zh-CN" sz="3200" b="1" kern="100" dirty="0" smtClean="0">
                <a:solidFill>
                  <a:schemeClr val="tx1"/>
                </a:solidFill>
                <a:effectLst/>
                <a:latin typeface="Calibri" panose="020F0502020204030204" pitchFamily="34" charset="0"/>
                <a:ea typeface="KaiTi" panose="02010609060101010101" pitchFamily="49" charset="-122"/>
                <a:cs typeface="SimSun" panose="02010600030101010101" pitchFamily="2" charset="-122"/>
              </a:rPr>
              <a:t>第23节</a:t>
            </a:r>
            <a:r>
              <a:rPr lang="en-US" altLang="zh-CN" sz="3200" b="1" kern="100" dirty="0" smtClean="0">
                <a:solidFill>
                  <a:schemeClr val="tx1"/>
                </a:solidFill>
                <a:effectLst/>
                <a:latin typeface="Calibri" panose="020F0502020204030204" pitchFamily="34" charset="0"/>
                <a:ea typeface="KaiTi" panose="02010609060101010101" pitchFamily="49" charset="-122"/>
                <a:cs typeface="SimSun" panose="02010600030101010101" pitchFamily="2" charset="-122"/>
              </a:rPr>
              <a:t>)</a:t>
            </a:r>
            <a:endParaRPr lang="en-US" sz="3200" b="1" kern="100" dirty="0">
              <a:solidFill>
                <a:schemeClr val="tx1"/>
              </a:solidFill>
              <a:effectLst/>
              <a:latin typeface="Calibri" panose="020F0502020204030204" pitchFamily="34" charset="0"/>
              <a:ea typeface="DengXian" panose="02010600030101010101" pitchFamily="2" charset="-122"/>
              <a:cs typeface="Times New Roman" panose="02020603050405020304" pitchFamily="18" charset="0"/>
            </a:endParaRPr>
          </a:p>
          <a:p>
            <a:pPr marL="0" indent="798513">
              <a:spcBef>
                <a:spcPts val="0"/>
              </a:spcBef>
              <a:spcAft>
                <a:spcPts val="0"/>
              </a:spcAft>
              <a:buNone/>
            </a:pPr>
            <a:r>
              <a:rPr lang="zh-CN" sz="3200" b="1" dirty="0" smtClean="0">
                <a:solidFill>
                  <a:schemeClr val="tx1"/>
                </a:solidFill>
                <a:effectLst/>
                <a:ea typeface="DengXian" panose="02010600030101010101" pitchFamily="2" charset="-122"/>
                <a:cs typeface="SimSun" panose="02010600030101010101" pitchFamily="2" charset="-122"/>
              </a:rPr>
              <a:t>可见</a:t>
            </a:r>
            <a:r>
              <a:rPr lang="zh-CN" sz="3200" b="1" dirty="0">
                <a:solidFill>
                  <a:schemeClr val="tx1"/>
                </a:solidFill>
                <a:effectLst/>
                <a:ea typeface="DengXian" panose="02010600030101010101" pitchFamily="2" charset="-122"/>
                <a:cs typeface="SimSun" panose="02010600030101010101" pitchFamily="2" charset="-122"/>
              </a:rPr>
              <a:t>，超然的恩赐也不是将来进入永恒天国的标志和保证。</a:t>
            </a:r>
            <a:endParaRPr lang="en-US" sz="3200" b="1" dirty="0">
              <a:solidFill>
                <a:schemeClr val="tx1"/>
              </a:solidFill>
            </a:endParaRPr>
          </a:p>
        </p:txBody>
      </p:sp>
      <p:sp>
        <p:nvSpPr>
          <p:cNvPr id="4" name="灯片编号占位符 3">
            <a:extLst>
              <a:ext uri="{FF2B5EF4-FFF2-40B4-BE49-F238E27FC236}">
                <a16:creationId xmlns:a16="http://schemas.microsoft.com/office/drawing/2014/main" xmlns="" id="{F65492F4-881D-0636-AE95-E4375F7139BE}"/>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31</a:t>
            </a:fld>
            <a:endParaRPr lang="en-US" altLang="zh-CN">
              <a:solidFill>
                <a:srgbClr val="55554A"/>
              </a:solidFill>
            </a:endParaRPr>
          </a:p>
        </p:txBody>
      </p:sp>
    </p:spTree>
    <p:extLst>
      <p:ext uri="{BB962C8B-B14F-4D97-AF65-F5344CB8AC3E}">
        <p14:creationId xmlns:p14="http://schemas.microsoft.com/office/powerpoint/2010/main" val="11577334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0ADDBCC7-4F7F-F4EA-2D5F-940E612AD6B5}"/>
              </a:ext>
            </a:extLst>
          </p:cNvPr>
          <p:cNvSpPr>
            <a:spLocks noGrp="1"/>
          </p:cNvSpPr>
          <p:nvPr>
            <p:ph type="title"/>
          </p:nvPr>
        </p:nvSpPr>
        <p:spPr>
          <a:xfrm>
            <a:off x="457200" y="136922"/>
            <a:ext cx="8001000" cy="833438"/>
          </a:xfrm>
        </p:spPr>
        <p:txBody>
          <a:bodyPr>
            <a:normAutofit fontScale="90000"/>
          </a:bodyPr>
          <a:lstStyle/>
          <a:p>
            <a:r>
              <a:rPr lang="zh-CN" altLang="en-US" sz="4400" b="1" dirty="0">
                <a:solidFill>
                  <a:srgbClr val="FF0000"/>
                </a:solidFill>
                <a:effectLst/>
                <a:latin typeface="+mn-ea"/>
                <a:cs typeface="DengXian"/>
              </a:rPr>
              <a:t>三、最令人震惊、使人悔改的信息</a:t>
            </a:r>
            <a:endParaRPr lang="en-US" dirty="0"/>
          </a:p>
        </p:txBody>
      </p:sp>
      <p:sp>
        <p:nvSpPr>
          <p:cNvPr id="3" name="内容占位符 2">
            <a:extLst>
              <a:ext uri="{FF2B5EF4-FFF2-40B4-BE49-F238E27FC236}">
                <a16:creationId xmlns:a16="http://schemas.microsoft.com/office/drawing/2014/main" xmlns="" id="{CC60EBEE-E8E7-230D-D5A6-0945426D1772}"/>
              </a:ext>
            </a:extLst>
          </p:cNvPr>
          <p:cNvSpPr>
            <a:spLocks noGrp="1"/>
          </p:cNvSpPr>
          <p:nvPr>
            <p:ph idx="1"/>
          </p:nvPr>
        </p:nvSpPr>
        <p:spPr>
          <a:xfrm>
            <a:off x="0" y="1200150"/>
            <a:ext cx="9067800" cy="3943349"/>
          </a:xfrm>
        </p:spPr>
        <p:txBody>
          <a:bodyPr/>
          <a:lstStyle/>
          <a:p>
            <a:pPr marL="0" indent="0">
              <a:buNone/>
            </a:pPr>
            <a:r>
              <a:rPr lang="en-US" altLang="zh-CN" sz="3600" b="1" kern="100" dirty="0">
                <a:effectLst/>
                <a:latin typeface="DengXian" panose="02010600030101010101" pitchFamily="2" charset="-122"/>
                <a:ea typeface="DengXian" panose="02010600030101010101" pitchFamily="2" charset="-122"/>
                <a:cs typeface="SimSun" panose="02010600030101010101" pitchFamily="2" charset="-122"/>
              </a:rPr>
              <a:t>	</a:t>
            </a:r>
            <a:r>
              <a:rPr lang="zh-CN" sz="3600" b="1" kern="100" dirty="0">
                <a:solidFill>
                  <a:schemeClr val="tx1"/>
                </a:solidFill>
                <a:effectLst/>
                <a:latin typeface="DengXian" panose="02010600030101010101" pitchFamily="2" charset="-122"/>
                <a:ea typeface="DengXian" panose="02010600030101010101" pitchFamily="2" charset="-122"/>
                <a:cs typeface="SimSun" panose="02010600030101010101" pitchFamily="2" charset="-122"/>
              </a:rPr>
              <a:t>我们千万不要误解，以为灵恩已经过去，或者说灵恩对于教会和基督徒来说无关紧要、无足轻重。</a:t>
            </a:r>
            <a:endParaRPr lang="en-US" altLang="zh-CN" sz="3600" b="1" kern="100" dirty="0">
              <a:solidFill>
                <a:schemeClr val="tx1"/>
              </a:solidFill>
              <a:effectLst/>
              <a:latin typeface="DengXian" panose="02010600030101010101" pitchFamily="2" charset="-122"/>
              <a:ea typeface="DengXian" panose="02010600030101010101" pitchFamily="2" charset="-122"/>
              <a:cs typeface="SimSun" panose="02010600030101010101" pitchFamily="2" charset="-122"/>
            </a:endParaRPr>
          </a:p>
          <a:p>
            <a:pPr marL="0" indent="0">
              <a:buNone/>
            </a:pPr>
            <a:r>
              <a:rPr lang="en-US" altLang="zh-CN" sz="3600" b="1" kern="100" dirty="0">
                <a:solidFill>
                  <a:schemeClr val="tx1"/>
                </a:solidFill>
                <a:latin typeface="DengXian" panose="02010600030101010101" pitchFamily="2" charset="-122"/>
                <a:ea typeface="DengXian" panose="02010600030101010101" pitchFamily="2" charset="-122"/>
                <a:cs typeface="SimSun" panose="02010600030101010101" pitchFamily="2" charset="-122"/>
              </a:rPr>
              <a:t>	</a:t>
            </a:r>
            <a:r>
              <a:rPr lang="zh-CN" sz="3600" b="1" kern="100" dirty="0">
                <a:solidFill>
                  <a:schemeClr val="tx1"/>
                </a:solidFill>
                <a:effectLst/>
                <a:latin typeface="DengXian" panose="02010600030101010101" pitchFamily="2" charset="-122"/>
                <a:ea typeface="DengXian" panose="02010600030101010101" pitchFamily="2" charset="-122"/>
                <a:cs typeface="SimSun" panose="02010600030101010101" pitchFamily="2" charset="-122"/>
              </a:rPr>
              <a:t>这绝不是经文的意思。经文一点也没有否认灵恩和灵恩的重要性，而是强调：</a:t>
            </a:r>
            <a:r>
              <a:rPr lang="zh-CN" sz="3600" b="1" kern="100" dirty="0">
                <a:solidFill>
                  <a:srgbClr val="2E24FC"/>
                </a:solidFill>
                <a:effectLst/>
                <a:latin typeface="DengXian" panose="02010600030101010101" pitchFamily="2" charset="-122"/>
                <a:ea typeface="DengXian" panose="02010600030101010101" pitchFamily="2" charset="-122"/>
                <a:cs typeface="SimSun" panose="02010600030101010101" pitchFamily="2" charset="-122"/>
              </a:rPr>
              <a:t>灵恩不能取代信心的行为或遵行天父的旨意。</a:t>
            </a:r>
            <a:endParaRPr lang="en-US" sz="3600" b="1" dirty="0">
              <a:solidFill>
                <a:srgbClr val="2E24FC"/>
              </a:solidFill>
              <a:latin typeface="DengXian" panose="02010600030101010101" pitchFamily="2" charset="-122"/>
              <a:ea typeface="DengXian" panose="02010600030101010101" pitchFamily="2" charset="-122"/>
            </a:endParaRPr>
          </a:p>
        </p:txBody>
      </p:sp>
      <p:sp>
        <p:nvSpPr>
          <p:cNvPr id="4" name="灯片编号占位符 3">
            <a:extLst>
              <a:ext uri="{FF2B5EF4-FFF2-40B4-BE49-F238E27FC236}">
                <a16:creationId xmlns:a16="http://schemas.microsoft.com/office/drawing/2014/main" xmlns="" id="{391D0465-FDD2-D62D-D484-1E0AC307FABF}"/>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32</a:t>
            </a:fld>
            <a:endParaRPr lang="en-US" altLang="zh-CN">
              <a:solidFill>
                <a:srgbClr val="55554A"/>
              </a:solidFill>
            </a:endParaRPr>
          </a:p>
        </p:txBody>
      </p:sp>
    </p:spTree>
    <p:extLst>
      <p:ext uri="{BB962C8B-B14F-4D97-AF65-F5344CB8AC3E}">
        <p14:creationId xmlns:p14="http://schemas.microsoft.com/office/powerpoint/2010/main" val="8711263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81FD853D-1352-A346-2054-C3BB757D07D9}"/>
              </a:ext>
            </a:extLst>
          </p:cNvPr>
          <p:cNvSpPr>
            <a:spLocks noGrp="1"/>
          </p:cNvSpPr>
          <p:nvPr>
            <p:ph type="title"/>
          </p:nvPr>
        </p:nvSpPr>
        <p:spPr>
          <a:xfrm>
            <a:off x="457200" y="136922"/>
            <a:ext cx="8001000" cy="833438"/>
          </a:xfrm>
        </p:spPr>
        <p:txBody>
          <a:bodyPr>
            <a:normAutofit fontScale="90000"/>
          </a:bodyPr>
          <a:lstStyle/>
          <a:p>
            <a:r>
              <a:rPr lang="zh-CN" altLang="en-US" sz="4400" b="1" dirty="0">
                <a:solidFill>
                  <a:srgbClr val="FF0000"/>
                </a:solidFill>
                <a:effectLst/>
                <a:latin typeface="+mn-ea"/>
                <a:cs typeface="DengXian"/>
              </a:rPr>
              <a:t>三、最令人震惊、使人悔改的信息</a:t>
            </a:r>
            <a:endParaRPr lang="en-US" dirty="0"/>
          </a:p>
        </p:txBody>
      </p:sp>
      <p:sp>
        <p:nvSpPr>
          <p:cNvPr id="3" name="内容占位符 2">
            <a:extLst>
              <a:ext uri="{FF2B5EF4-FFF2-40B4-BE49-F238E27FC236}">
                <a16:creationId xmlns:a16="http://schemas.microsoft.com/office/drawing/2014/main" xmlns="" id="{953A0687-98C5-1DCF-BD68-46F6F1E87D23}"/>
              </a:ext>
            </a:extLst>
          </p:cNvPr>
          <p:cNvSpPr>
            <a:spLocks noGrp="1"/>
          </p:cNvSpPr>
          <p:nvPr>
            <p:ph idx="1"/>
          </p:nvPr>
        </p:nvSpPr>
        <p:spPr>
          <a:xfrm>
            <a:off x="76200" y="1200150"/>
            <a:ext cx="8991600" cy="3943349"/>
          </a:xfrm>
        </p:spPr>
        <p:txBody>
          <a:bodyPr/>
          <a:lstStyle/>
          <a:p>
            <a:pPr marL="0" indent="741363">
              <a:buNone/>
            </a:pPr>
            <a:r>
              <a:rPr lang="zh-CN" sz="3000" b="1" kern="100" dirty="0" smtClean="0">
                <a:solidFill>
                  <a:schemeClr val="tx1"/>
                </a:solidFill>
                <a:effectLst/>
                <a:latin typeface="DengXian" panose="02010600030101010101" pitchFamily="2" charset="-122"/>
                <a:ea typeface="DengXian" panose="02010600030101010101" pitchFamily="2" charset="-122"/>
                <a:cs typeface="SimSun" panose="02010600030101010101" pitchFamily="2" charset="-122"/>
              </a:rPr>
              <a:t>此外</a:t>
            </a:r>
            <a:r>
              <a:rPr lang="zh-CN" sz="3000" b="1" kern="100" dirty="0">
                <a:solidFill>
                  <a:schemeClr val="tx1"/>
                </a:solidFill>
                <a:effectLst/>
                <a:latin typeface="DengXian" panose="02010600030101010101" pitchFamily="2" charset="-122"/>
                <a:ea typeface="DengXian" panose="02010600030101010101" pitchFamily="2" charset="-122"/>
                <a:cs typeface="SimSun" panose="02010600030101010101" pitchFamily="2" charset="-122"/>
              </a:rPr>
              <a:t>，对于灵恩，我们不要单看表面，不要单看奇事，异能，同时也要留意八福的性情：是否虚心、温柔、谦卑，是否看见世人的罪恶而感到哀恸，是否饥渴慕义、使人和睦、清心、和充满怜悯？</a:t>
            </a:r>
            <a:endParaRPr lang="en-US" altLang="zh-CN" sz="3000" b="1" kern="100" dirty="0">
              <a:solidFill>
                <a:schemeClr val="tx1"/>
              </a:solidFill>
              <a:effectLst/>
              <a:latin typeface="DengXian" panose="02010600030101010101" pitchFamily="2" charset="-122"/>
              <a:ea typeface="DengXian" panose="02010600030101010101" pitchFamily="2" charset="-122"/>
              <a:cs typeface="SimSun" panose="02010600030101010101" pitchFamily="2" charset="-122"/>
            </a:endParaRPr>
          </a:p>
          <a:p>
            <a:pPr marL="0" indent="741363">
              <a:buNone/>
            </a:pPr>
            <a:r>
              <a:rPr lang="zh-CN" sz="3000" b="1" kern="100" dirty="0" smtClean="0">
                <a:solidFill>
                  <a:schemeClr val="tx1"/>
                </a:solidFill>
                <a:effectLst/>
                <a:latin typeface="DengXian" panose="02010600030101010101" pitchFamily="2" charset="-122"/>
                <a:ea typeface="DengXian" panose="02010600030101010101" pitchFamily="2" charset="-122"/>
                <a:cs typeface="SimSun" panose="02010600030101010101" pitchFamily="2" charset="-122"/>
              </a:rPr>
              <a:t>正如</a:t>
            </a:r>
            <a:r>
              <a:rPr lang="zh-CN" sz="3000" b="1" kern="100" dirty="0">
                <a:solidFill>
                  <a:schemeClr val="tx1"/>
                </a:solidFill>
                <a:effectLst/>
                <a:latin typeface="DengXian" panose="02010600030101010101" pitchFamily="2" charset="-122"/>
                <a:ea typeface="DengXian" panose="02010600030101010101" pitchFamily="2" charset="-122"/>
                <a:cs typeface="SimSun" panose="02010600030101010101" pitchFamily="2" charset="-122"/>
              </a:rPr>
              <a:t>主耶稣说：</a:t>
            </a:r>
            <a:r>
              <a:rPr lang="zh-CN" sz="3000" b="1" kern="100" dirty="0">
                <a:solidFill>
                  <a:srgbClr val="FF0000"/>
                </a:solidFill>
                <a:effectLst/>
                <a:latin typeface="Calibri" panose="020F0502020204030204" pitchFamily="34" charset="0"/>
                <a:ea typeface="KaiTi" panose="02010609060101010101" pitchFamily="49" charset="-122"/>
                <a:cs typeface="SimSun" panose="02010600030101010101" pitchFamily="2" charset="-122"/>
              </a:rPr>
              <a:t>“凭着他们的果子，就可以认出他们来。”</a:t>
            </a:r>
            <a:r>
              <a:rPr lang="zh-CN" sz="3000" b="1" kern="100" dirty="0">
                <a:solidFill>
                  <a:schemeClr val="tx1"/>
                </a:solidFill>
                <a:effectLst/>
                <a:latin typeface="Calibri" panose="020F0502020204030204" pitchFamily="34" charset="0"/>
                <a:ea typeface="SimSun" panose="02010600030101010101" pitchFamily="2" charset="-122"/>
                <a:cs typeface="SimSun" panose="02010600030101010101" pitchFamily="2" charset="-122"/>
              </a:rPr>
              <a:t>（太七20）</a:t>
            </a:r>
            <a:r>
              <a:rPr lang="zh-CN" sz="3000" b="1" kern="100" dirty="0">
                <a:solidFill>
                  <a:schemeClr val="tx1"/>
                </a:solidFill>
                <a:effectLst/>
                <a:latin typeface="DengXian" panose="02010600030101010101" pitchFamily="2" charset="-122"/>
                <a:ea typeface="DengXian" panose="02010600030101010101" pitchFamily="2" charset="-122"/>
                <a:cs typeface="SimSun" panose="02010600030101010101" pitchFamily="2" charset="-122"/>
              </a:rPr>
              <a:t>这就是测验的方法，八福的测验，登山宝训的测验——不单单是外表，神在乎的是内心，性情和美德。</a:t>
            </a:r>
            <a:endParaRPr lang="en-US" sz="3000" b="1" kern="100" dirty="0">
              <a:solidFill>
                <a:schemeClr val="tx1"/>
              </a:solidFill>
              <a:effectLst/>
              <a:latin typeface="DengXian" panose="02010600030101010101" pitchFamily="2" charset="-122"/>
              <a:ea typeface="DengXian" panose="02010600030101010101" pitchFamily="2" charset="-122"/>
              <a:cs typeface="Times New Roman" panose="02020603050405020304" pitchFamily="18" charset="0"/>
            </a:endParaRPr>
          </a:p>
          <a:p>
            <a:pPr marL="0" indent="0">
              <a:buNone/>
            </a:pPr>
            <a:endParaRPr lang="en-US" dirty="0"/>
          </a:p>
        </p:txBody>
      </p:sp>
      <p:sp>
        <p:nvSpPr>
          <p:cNvPr id="4" name="灯片编号占位符 3">
            <a:extLst>
              <a:ext uri="{FF2B5EF4-FFF2-40B4-BE49-F238E27FC236}">
                <a16:creationId xmlns:a16="http://schemas.microsoft.com/office/drawing/2014/main" xmlns="" id="{13C2D26D-A854-2AF1-1BB6-A26D59CBE225}"/>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33</a:t>
            </a:fld>
            <a:endParaRPr lang="en-US" altLang="zh-CN">
              <a:solidFill>
                <a:srgbClr val="55554A"/>
              </a:solidFill>
            </a:endParaRPr>
          </a:p>
        </p:txBody>
      </p:sp>
    </p:spTree>
    <p:extLst>
      <p:ext uri="{BB962C8B-B14F-4D97-AF65-F5344CB8AC3E}">
        <p14:creationId xmlns:p14="http://schemas.microsoft.com/office/powerpoint/2010/main" val="18972362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DengXian"/>
              </a:rPr>
              <a:t>三、最令人震惊、使人悔改的信息</a:t>
            </a:r>
            <a:endParaRPr lang="zh-CN" altLang="en-US"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0">
              <a:lnSpc>
                <a:spcPct val="107000"/>
              </a:lnSpc>
              <a:spcBef>
                <a:spcPts val="600"/>
              </a:spcBef>
              <a:spcAft>
                <a:spcPts val="600"/>
              </a:spcAft>
              <a:buNone/>
            </a:pPr>
            <a:r>
              <a:rPr lang="en-US" altLang="zh-CN" sz="3600" b="1" kern="100" dirty="0">
                <a:solidFill>
                  <a:schemeClr val="tx1"/>
                </a:solidFill>
                <a:latin typeface="DengXian" panose="02010600030101010101" pitchFamily="2" charset="-122"/>
                <a:ea typeface="DengXian" panose="02010600030101010101" pitchFamily="2" charset="-122"/>
                <a:cs typeface="SimSun"/>
              </a:rPr>
              <a:t>	</a:t>
            </a:r>
            <a:r>
              <a:rPr lang="zh-CN" altLang="en-US" sz="3600" b="1" kern="100" dirty="0">
                <a:solidFill>
                  <a:srgbClr val="FF0000"/>
                </a:solidFill>
                <a:latin typeface="DengXian" panose="02010600030101010101" pitchFamily="2" charset="-122"/>
                <a:ea typeface="DengXian" panose="02010600030101010101" pitchFamily="2" charset="-122"/>
                <a:cs typeface="SimSun"/>
              </a:rPr>
              <a:t>（四）认罪悔改，进入教会新生态</a:t>
            </a:r>
            <a:endParaRPr lang="en-CA" sz="3600" b="1" kern="100" dirty="0">
              <a:solidFill>
                <a:srgbClr val="FF0000"/>
              </a:solidFill>
              <a:latin typeface="DengXian" panose="02010600030101010101" pitchFamily="2" charset="-122"/>
              <a:ea typeface="DengXian" panose="02010600030101010101" pitchFamily="2" charset="-122"/>
              <a:cs typeface="Times New Roman"/>
            </a:endParaRPr>
          </a:p>
          <a:p>
            <a:pPr marL="0" marR="0" indent="914400">
              <a:lnSpc>
                <a:spcPct val="107000"/>
              </a:lnSpc>
              <a:spcBef>
                <a:spcPts val="600"/>
              </a:spcBef>
              <a:spcAft>
                <a:spcPts val="600"/>
              </a:spcAft>
              <a:buNone/>
              <a:tabLst>
                <a:tab pos="2637155" algn="ctr"/>
                <a:tab pos="5274310" algn="r"/>
              </a:tabLst>
            </a:pPr>
            <a:r>
              <a:rPr lang="zh-CN" altLang="en-US" sz="3600" b="1" kern="100" dirty="0">
                <a:solidFill>
                  <a:schemeClr val="tx1"/>
                </a:solidFill>
                <a:latin typeface="DengXian" panose="02010600030101010101" pitchFamily="2" charset="-122"/>
                <a:ea typeface="DengXian" panose="02010600030101010101" pitchFamily="2" charset="-122"/>
                <a:cs typeface="SimHei"/>
              </a:rPr>
              <a:t>主耶稣的话像一面镜子，在这面镜子前面照一照，使我们能够看清楚自己真实的面貌或属灵光景。</a:t>
            </a:r>
            <a:endParaRPr lang="en-CA" sz="3600" b="1" kern="100" dirty="0">
              <a:solidFill>
                <a:schemeClr val="tx1"/>
              </a:solidFill>
              <a:latin typeface="DengXian" panose="02010600030101010101" pitchFamily="2" charset="-122"/>
              <a:ea typeface="DengXian" panose="02010600030101010101" pitchFamily="2" charset="-122"/>
              <a:cs typeface="Times New Roman"/>
            </a:endParaRPr>
          </a:p>
          <a:p>
            <a:pPr marL="0" marR="0" indent="0">
              <a:lnSpc>
                <a:spcPct val="107000"/>
              </a:lnSpc>
              <a:spcBef>
                <a:spcPts val="600"/>
              </a:spcBef>
              <a:spcAft>
                <a:spcPts val="600"/>
              </a:spcAft>
              <a:buNone/>
              <a:tabLst>
                <a:tab pos="2637155" algn="ctr"/>
                <a:tab pos="5274310" algn="r"/>
              </a:tabLst>
            </a:pPr>
            <a:r>
              <a:rPr lang="zh-CN" altLang="en-US" sz="3200" kern="100" dirty="0">
                <a:solidFill>
                  <a:schemeClr val="tx1"/>
                </a:solidFill>
                <a:latin typeface="Calibri"/>
                <a:ea typeface="DengXian"/>
                <a:cs typeface="SimHei"/>
              </a:rPr>
              <a:t>	</a:t>
            </a:r>
            <a:endParaRPr lang="zh-CN" altLang="en-US" sz="3600"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34</a:t>
            </a:fld>
            <a:endParaRPr lang="en-US" altLang="zh-CN" dirty="0">
              <a:solidFill>
                <a:srgbClr val="55554A"/>
              </a:solidFill>
            </a:endParaRPr>
          </a:p>
        </p:txBody>
      </p:sp>
    </p:spTree>
    <p:extLst>
      <p:ext uri="{BB962C8B-B14F-4D97-AF65-F5344CB8AC3E}">
        <p14:creationId xmlns:p14="http://schemas.microsoft.com/office/powerpoint/2010/main" val="4032886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DengXian"/>
              </a:rPr>
              <a:t>三、最令人震惊、使人悔改的信息</a:t>
            </a:r>
            <a:endParaRPr lang="zh-CN" altLang="en-US" dirty="0">
              <a:solidFill>
                <a:srgbClr val="FF0000"/>
              </a:solidFill>
              <a:latin typeface="+mn-ea"/>
            </a:endParaRPr>
          </a:p>
        </p:txBody>
      </p:sp>
      <p:sp>
        <p:nvSpPr>
          <p:cNvPr id="3" name="内容占位符 2"/>
          <p:cNvSpPr>
            <a:spLocks noGrp="1"/>
          </p:cNvSpPr>
          <p:nvPr>
            <p:ph idx="1"/>
          </p:nvPr>
        </p:nvSpPr>
        <p:spPr>
          <a:xfrm>
            <a:off x="1" y="1276350"/>
            <a:ext cx="9131300" cy="3822065"/>
          </a:xfrm>
        </p:spPr>
        <p:txBody>
          <a:bodyPr/>
          <a:lstStyle/>
          <a:p>
            <a:pPr marL="0" marR="0" indent="914400">
              <a:lnSpc>
                <a:spcPct val="107000"/>
              </a:lnSpc>
              <a:spcBef>
                <a:spcPts val="600"/>
              </a:spcBef>
              <a:spcAft>
                <a:spcPts val="600"/>
              </a:spcAft>
              <a:buNone/>
              <a:tabLst>
                <a:tab pos="2637155" algn="ctr"/>
                <a:tab pos="5274310" algn="r"/>
              </a:tabLst>
            </a:pPr>
            <a:r>
              <a:rPr lang="zh-CN" altLang="en-US" sz="3600" b="1" kern="100" dirty="0">
                <a:solidFill>
                  <a:schemeClr val="tx1"/>
                </a:solidFill>
                <a:latin typeface="DengXian" panose="02010600030101010101" pitchFamily="2" charset="-122"/>
                <a:ea typeface="DengXian" panose="02010600030101010101" pitchFamily="2" charset="-122"/>
                <a:cs typeface="SimHei"/>
              </a:rPr>
              <a:t>我过去很长一段时间注重侍奉或服侍超过注重信心的行为或遵行天父的旨意，注重事工超过注重关系和灵性。</a:t>
            </a:r>
            <a:endParaRPr lang="en-CA" sz="3600" b="1" kern="100" dirty="0">
              <a:solidFill>
                <a:schemeClr val="tx1"/>
              </a:solidFill>
              <a:latin typeface="DengXian" panose="02010600030101010101" pitchFamily="2" charset="-122"/>
              <a:ea typeface="DengXian" panose="02010600030101010101" pitchFamily="2" charset="-122"/>
              <a:cs typeface="Times New Roman"/>
            </a:endParaRPr>
          </a:p>
          <a:p>
            <a:pPr marL="0" marR="0" indent="914400">
              <a:lnSpc>
                <a:spcPct val="107000"/>
              </a:lnSpc>
              <a:spcBef>
                <a:spcPts val="600"/>
              </a:spcBef>
              <a:spcAft>
                <a:spcPts val="600"/>
              </a:spcAft>
              <a:buNone/>
              <a:tabLst>
                <a:tab pos="2637155" algn="ctr"/>
                <a:tab pos="5274310" algn="r"/>
              </a:tabLst>
            </a:pPr>
            <a:r>
              <a:rPr lang="zh-CN" altLang="en-US" sz="3600" b="1" kern="100" dirty="0">
                <a:solidFill>
                  <a:schemeClr val="tx1"/>
                </a:solidFill>
                <a:latin typeface="DengXian" panose="02010600030101010101" pitchFamily="2" charset="-122"/>
                <a:ea typeface="DengXian" panose="02010600030101010101" pitchFamily="2" charset="-122"/>
                <a:cs typeface="SimHei"/>
              </a:rPr>
              <a:t>若不及时悔改，恐怕将来难免要被拒之永恒天国的门外。</a:t>
            </a:r>
            <a:endParaRPr lang="en-CA" sz="3600" b="1" kern="100" dirty="0">
              <a:solidFill>
                <a:schemeClr val="tx1"/>
              </a:solidFill>
              <a:latin typeface="DengXian" panose="02010600030101010101" pitchFamily="2" charset="-122"/>
              <a:ea typeface="DengXian" panose="02010600030101010101" pitchFamily="2" charset="-122"/>
              <a:cs typeface="Times New Roman"/>
            </a:endParaRPr>
          </a:p>
          <a:p>
            <a:pPr marL="0" indent="0">
              <a:spcBef>
                <a:spcPts val="600"/>
              </a:spcBef>
              <a:spcAft>
                <a:spcPts val="600"/>
              </a:spcAft>
              <a:buNone/>
            </a:pPr>
            <a:endParaRPr lang="zh-CN" altLang="en-US" sz="3600"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35</a:t>
            </a:fld>
            <a:endParaRPr lang="en-US" altLang="zh-CN" dirty="0">
              <a:solidFill>
                <a:srgbClr val="55554A"/>
              </a:solidFill>
            </a:endParaRPr>
          </a:p>
        </p:txBody>
      </p:sp>
    </p:spTree>
    <p:extLst>
      <p:ext uri="{BB962C8B-B14F-4D97-AF65-F5344CB8AC3E}">
        <p14:creationId xmlns:p14="http://schemas.microsoft.com/office/powerpoint/2010/main" val="4032886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DengXian"/>
              </a:rPr>
              <a:t>三、最令人震惊、使人悔改的信息</a:t>
            </a:r>
            <a:endParaRPr lang="zh-CN" altLang="en-US" dirty="0">
              <a:solidFill>
                <a:srgbClr val="FF0000"/>
              </a:solidFill>
              <a:latin typeface="+mn-ea"/>
            </a:endParaRPr>
          </a:p>
        </p:txBody>
      </p:sp>
      <p:sp>
        <p:nvSpPr>
          <p:cNvPr id="3" name="内容占位符 2"/>
          <p:cNvSpPr>
            <a:spLocks noGrp="1"/>
          </p:cNvSpPr>
          <p:nvPr>
            <p:ph idx="1"/>
          </p:nvPr>
        </p:nvSpPr>
        <p:spPr>
          <a:xfrm>
            <a:off x="1" y="1123950"/>
            <a:ext cx="9131300" cy="4019550"/>
          </a:xfrm>
        </p:spPr>
        <p:txBody>
          <a:bodyPr/>
          <a:lstStyle/>
          <a:p>
            <a:pPr marL="0" marR="0" indent="914400">
              <a:spcBef>
                <a:spcPts val="600"/>
              </a:spcBef>
              <a:spcAft>
                <a:spcPts val="600"/>
              </a:spcAft>
              <a:buNone/>
              <a:tabLst>
                <a:tab pos="2637155" algn="ctr"/>
                <a:tab pos="5274310" algn="r"/>
              </a:tabLst>
            </a:pPr>
            <a:r>
              <a:rPr lang="zh-CN" altLang="en-US" sz="3600" b="1" kern="100" dirty="0">
                <a:solidFill>
                  <a:schemeClr val="tx1"/>
                </a:solidFill>
                <a:latin typeface="DengXian" panose="02010600030101010101" pitchFamily="2" charset="-122"/>
                <a:ea typeface="DengXian" panose="02010600030101010101" pitchFamily="2" charset="-122"/>
                <a:cs typeface="SimHei"/>
              </a:rPr>
              <a:t>感谢神，借着</a:t>
            </a:r>
            <a:r>
              <a:rPr lang="en-US" altLang="zh-CN" sz="3600" b="1" kern="100" dirty="0">
                <a:solidFill>
                  <a:schemeClr val="tx1"/>
                </a:solidFill>
                <a:latin typeface="DengXian" panose="02010600030101010101" pitchFamily="2" charset="-122"/>
                <a:ea typeface="DengXian" panose="02010600030101010101" pitchFamily="2" charset="-122"/>
                <a:cs typeface="SimHei"/>
              </a:rPr>
              <a:t>《</a:t>
            </a:r>
            <a:r>
              <a:rPr lang="zh-CN" altLang="en-US" sz="3600" b="1" kern="100" dirty="0">
                <a:solidFill>
                  <a:schemeClr val="tx1"/>
                </a:solidFill>
                <a:latin typeface="DengXian" panose="02010600030101010101" pitchFamily="2" charset="-122"/>
                <a:ea typeface="DengXian" panose="02010600030101010101" pitchFamily="2" charset="-122"/>
                <a:cs typeface="SimHei"/>
              </a:rPr>
              <a:t>爱住千家</a:t>
            </a:r>
            <a:r>
              <a:rPr lang="en-US" altLang="zh-CN" sz="3600" b="1" kern="100" dirty="0">
                <a:solidFill>
                  <a:schemeClr val="tx1"/>
                </a:solidFill>
                <a:latin typeface="DengXian" panose="02010600030101010101" pitchFamily="2" charset="-122"/>
                <a:ea typeface="DengXian" panose="02010600030101010101" pitchFamily="2" charset="-122"/>
                <a:cs typeface="SimHei"/>
              </a:rPr>
              <a:t>》</a:t>
            </a:r>
            <a:r>
              <a:rPr lang="zh-CN" altLang="en-US" sz="3600" b="1" kern="100" dirty="0">
                <a:solidFill>
                  <a:schemeClr val="tx1"/>
                </a:solidFill>
                <a:latin typeface="DengXian" panose="02010600030101010101" pitchFamily="2" charset="-122"/>
                <a:ea typeface="DengXian" panose="02010600030101010101" pitchFamily="2" charset="-122"/>
                <a:cs typeface="SimHei"/>
              </a:rPr>
              <a:t>的</a:t>
            </a:r>
            <a:r>
              <a:rPr lang="en-US" altLang="zh-CN" sz="3600" b="1" kern="100" dirty="0">
                <a:solidFill>
                  <a:schemeClr val="tx1"/>
                </a:solidFill>
                <a:latin typeface="DengXian" panose="02010600030101010101" pitchFamily="2" charset="-122"/>
                <a:ea typeface="DengXian" panose="02010600030101010101" pitchFamily="2" charset="-122"/>
                <a:cs typeface="SimHei"/>
              </a:rPr>
              <a:t>Deborah</a:t>
            </a:r>
            <a:r>
              <a:rPr lang="zh-CN" altLang="en-US" sz="3600" b="1" kern="100" dirty="0">
                <a:solidFill>
                  <a:schemeClr val="tx1"/>
                </a:solidFill>
                <a:latin typeface="DengXian" panose="02010600030101010101" pitchFamily="2" charset="-122"/>
                <a:ea typeface="DengXian" panose="02010600030101010101" pitchFamily="2" charset="-122"/>
                <a:cs typeface="SimHei"/>
              </a:rPr>
              <a:t>和</a:t>
            </a:r>
            <a:r>
              <a:rPr lang="en-US" altLang="zh-CN" sz="3600" b="1" kern="100" dirty="0">
                <a:solidFill>
                  <a:schemeClr val="tx1"/>
                </a:solidFill>
                <a:latin typeface="DengXian" panose="02010600030101010101" pitchFamily="2" charset="-122"/>
                <a:ea typeface="DengXian" panose="02010600030101010101" pitchFamily="2" charset="-122"/>
                <a:cs typeface="SimHei"/>
              </a:rPr>
              <a:t>Ryan</a:t>
            </a:r>
            <a:r>
              <a:rPr lang="zh-CN" altLang="en-US" sz="3600" b="1" kern="100" dirty="0">
                <a:solidFill>
                  <a:schemeClr val="tx1"/>
                </a:solidFill>
                <a:latin typeface="DengXian" panose="02010600030101010101" pitchFamily="2" charset="-122"/>
                <a:ea typeface="DengXian" panose="02010600030101010101" pitchFamily="2" charset="-122"/>
                <a:cs typeface="SimHei"/>
              </a:rPr>
              <a:t>牧师的陪伴和分享，圣灵把太七</a:t>
            </a:r>
            <a:r>
              <a:rPr lang="en-US" altLang="zh-CN" sz="3600" b="1" kern="100" dirty="0">
                <a:solidFill>
                  <a:schemeClr val="tx1"/>
                </a:solidFill>
                <a:latin typeface="DengXian" panose="02010600030101010101" pitchFamily="2" charset="-122"/>
                <a:ea typeface="DengXian" panose="02010600030101010101" pitchFamily="2" charset="-122"/>
                <a:cs typeface="SimHei"/>
              </a:rPr>
              <a:t>23</a:t>
            </a:r>
            <a:r>
              <a:rPr lang="zh-CN" altLang="en-US" sz="3600" b="1" kern="100" dirty="0">
                <a:solidFill>
                  <a:schemeClr val="tx1"/>
                </a:solidFill>
                <a:latin typeface="DengXian" panose="02010600030101010101" pitchFamily="2" charset="-122"/>
                <a:ea typeface="DengXian" panose="02010600030101010101" pitchFamily="2" charset="-122"/>
                <a:cs typeface="SimHei"/>
              </a:rPr>
              <a:t>向我开启：</a:t>
            </a:r>
            <a:r>
              <a:rPr lang="zh-CN" altLang="en-US" sz="3600" b="1" kern="100" dirty="0">
                <a:solidFill>
                  <a:srgbClr val="FF0000"/>
                </a:solidFill>
                <a:latin typeface="Calibri"/>
                <a:ea typeface="KaiTi"/>
                <a:cs typeface="SimSun"/>
              </a:rPr>
              <a:t>“我从来不认识你们，你们这些作恶的人，离开我去罢。”</a:t>
            </a:r>
            <a:endParaRPr lang="en-CA" sz="3600" kern="100" dirty="0">
              <a:solidFill>
                <a:srgbClr val="FF0000"/>
              </a:solidFill>
              <a:latin typeface="Calibri"/>
              <a:ea typeface="DengXian"/>
              <a:cs typeface="Times New Roman"/>
            </a:endParaRPr>
          </a:p>
          <a:p>
            <a:pPr marL="0" marR="0" indent="914400">
              <a:spcBef>
                <a:spcPts val="600"/>
              </a:spcBef>
              <a:spcAft>
                <a:spcPts val="600"/>
              </a:spcAft>
              <a:buNone/>
              <a:tabLst>
                <a:tab pos="2637155" algn="ctr"/>
                <a:tab pos="5274310" algn="r"/>
              </a:tabLst>
            </a:pPr>
            <a:r>
              <a:rPr lang="zh-CN" altLang="en-US" sz="3600" b="1" kern="100" dirty="0">
                <a:solidFill>
                  <a:schemeClr val="tx1"/>
                </a:solidFill>
                <a:latin typeface="Calibri"/>
                <a:ea typeface="DengXian"/>
                <a:cs typeface="SimSun"/>
              </a:rPr>
              <a:t>为什么主耶稣在这里把那些奉祂的名传道、赶鬼和行异能的人称为</a:t>
            </a:r>
            <a:r>
              <a:rPr lang="zh-CN" altLang="en-US" sz="3600" b="1" kern="100" dirty="0">
                <a:solidFill>
                  <a:srgbClr val="FF0000"/>
                </a:solidFill>
                <a:latin typeface="Calibri"/>
                <a:ea typeface="KaiTi"/>
                <a:cs typeface="SimSun"/>
              </a:rPr>
              <a:t>“作恶的人”</a:t>
            </a:r>
            <a:r>
              <a:rPr lang="zh-CN" altLang="en-US" sz="3600" b="1" kern="100" dirty="0">
                <a:solidFill>
                  <a:schemeClr val="tx1"/>
                </a:solidFill>
                <a:latin typeface="Calibri"/>
                <a:ea typeface="DengXian"/>
                <a:cs typeface="SimSun"/>
              </a:rPr>
              <a:t>呢？这些人究竟作了什么恶呢？</a:t>
            </a:r>
            <a:endParaRPr lang="en-CA" sz="3600" b="1" kern="100" dirty="0">
              <a:solidFill>
                <a:schemeClr val="tx1"/>
              </a:solidFill>
              <a:latin typeface="Calibri"/>
              <a:ea typeface="DengXian"/>
              <a:cs typeface="Times New Roman"/>
            </a:endParaRPr>
          </a:p>
          <a:p>
            <a:pPr marL="0" marR="0" indent="0">
              <a:lnSpc>
                <a:spcPct val="107000"/>
              </a:lnSpc>
              <a:spcBef>
                <a:spcPts val="600"/>
              </a:spcBef>
              <a:spcAft>
                <a:spcPts val="600"/>
              </a:spcAft>
              <a:buNone/>
              <a:tabLst>
                <a:tab pos="2637155" algn="ctr"/>
                <a:tab pos="5274310" algn="r"/>
              </a:tabLst>
            </a:pPr>
            <a:r>
              <a:rPr lang="zh-CN" altLang="en-US" sz="2800" kern="100" dirty="0">
                <a:latin typeface="Calibri"/>
                <a:ea typeface="DengXian"/>
                <a:cs typeface="SimSun"/>
              </a:rPr>
              <a:t>           </a:t>
            </a:r>
            <a:endParaRPr lang="zh-CN" altLang="en-US" sz="3600"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36</a:t>
            </a:fld>
            <a:endParaRPr lang="en-US" altLang="zh-CN" dirty="0">
              <a:solidFill>
                <a:srgbClr val="55554A"/>
              </a:solidFill>
            </a:endParaRPr>
          </a:p>
        </p:txBody>
      </p:sp>
    </p:spTree>
    <p:extLst>
      <p:ext uri="{BB962C8B-B14F-4D97-AF65-F5344CB8AC3E}">
        <p14:creationId xmlns:p14="http://schemas.microsoft.com/office/powerpoint/2010/main" val="4032886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DengXian"/>
              </a:rPr>
              <a:t>三、最令人震惊、使人悔改的信息</a:t>
            </a:r>
            <a:endParaRPr lang="zh-CN" altLang="en-US" dirty="0">
              <a:solidFill>
                <a:srgbClr val="FF0000"/>
              </a:solidFill>
              <a:latin typeface="+mn-ea"/>
            </a:endParaRPr>
          </a:p>
        </p:txBody>
      </p:sp>
      <p:sp>
        <p:nvSpPr>
          <p:cNvPr id="3" name="内容占位符 2"/>
          <p:cNvSpPr>
            <a:spLocks noGrp="1"/>
          </p:cNvSpPr>
          <p:nvPr>
            <p:ph idx="1"/>
          </p:nvPr>
        </p:nvSpPr>
        <p:spPr>
          <a:xfrm>
            <a:off x="1" y="1123950"/>
            <a:ext cx="9131300" cy="4019550"/>
          </a:xfrm>
        </p:spPr>
        <p:txBody>
          <a:bodyPr/>
          <a:lstStyle/>
          <a:p>
            <a:pPr marL="0" marR="0" indent="914400">
              <a:spcBef>
                <a:spcPts val="600"/>
              </a:spcBef>
              <a:spcAft>
                <a:spcPts val="600"/>
              </a:spcAft>
              <a:buNone/>
              <a:tabLst>
                <a:tab pos="2637155" algn="ctr"/>
                <a:tab pos="5274310" algn="r"/>
              </a:tabLst>
            </a:pPr>
            <a:r>
              <a:rPr lang="zh-CN" altLang="en-US" sz="3600" b="1" kern="100" dirty="0">
                <a:solidFill>
                  <a:schemeClr val="tx1"/>
                </a:solidFill>
                <a:latin typeface="Calibri"/>
                <a:ea typeface="DengXian"/>
                <a:cs typeface="SimSun"/>
              </a:rPr>
              <a:t>原来，关键就在前一个分句</a:t>
            </a:r>
            <a:r>
              <a:rPr lang="zh-CN" altLang="en-US" sz="3600" b="1" kern="100" dirty="0">
                <a:solidFill>
                  <a:srgbClr val="FF0000"/>
                </a:solidFill>
                <a:latin typeface="Calibri"/>
                <a:ea typeface="KaiTi"/>
                <a:cs typeface="SimSun"/>
              </a:rPr>
              <a:t>“我从来不认识你们”</a:t>
            </a:r>
            <a:r>
              <a:rPr lang="zh-CN" altLang="en-US" sz="3600" b="1" kern="100" dirty="0">
                <a:solidFill>
                  <a:schemeClr val="tx1"/>
                </a:solidFill>
                <a:latin typeface="Calibri"/>
                <a:ea typeface="DengXian"/>
                <a:cs typeface="SimSun"/>
              </a:rPr>
              <a:t>。这分句不是说主耶稣不知道这些人的资讯，而是说这些人从没有跟主耶稣发展亲密深厚的关系。</a:t>
            </a:r>
            <a:endParaRPr lang="en-CA" sz="3600" b="1" kern="100" dirty="0">
              <a:solidFill>
                <a:schemeClr val="tx1"/>
              </a:solidFill>
              <a:latin typeface="Calibri"/>
              <a:ea typeface="DengXian"/>
              <a:cs typeface="Times New Roman"/>
            </a:endParaRPr>
          </a:p>
          <a:p>
            <a:pPr marL="0" marR="0" indent="914400">
              <a:spcBef>
                <a:spcPts val="600"/>
              </a:spcBef>
              <a:spcAft>
                <a:spcPts val="600"/>
              </a:spcAft>
              <a:buNone/>
              <a:tabLst>
                <a:tab pos="2637155" algn="ctr"/>
                <a:tab pos="5274310" algn="r"/>
              </a:tabLst>
            </a:pPr>
            <a:r>
              <a:rPr lang="zh-CN" altLang="en-US" sz="3600" b="1" kern="100" dirty="0">
                <a:solidFill>
                  <a:schemeClr val="tx1"/>
                </a:solidFill>
                <a:latin typeface="Calibri"/>
                <a:ea typeface="DengXian"/>
                <a:cs typeface="SimSun"/>
              </a:rPr>
              <a:t>这些人看重他们传道的职分、赶鬼的事工和超然的能力，远远超过看重跟主耶稣发展亲密深厚的关系。</a:t>
            </a:r>
            <a:endParaRPr lang="en-CA" sz="3600" b="1" kern="100" dirty="0">
              <a:solidFill>
                <a:schemeClr val="tx1"/>
              </a:solidFill>
              <a:latin typeface="Calibri"/>
              <a:ea typeface="DengXian"/>
              <a:cs typeface="Times New Roman"/>
            </a:endParaRPr>
          </a:p>
          <a:p>
            <a:pPr marL="0" indent="0">
              <a:spcBef>
                <a:spcPts val="600"/>
              </a:spcBef>
              <a:spcAft>
                <a:spcPts val="600"/>
              </a:spcAft>
              <a:buNone/>
            </a:pPr>
            <a:endParaRPr lang="zh-CN" altLang="en-US" sz="3600"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37</a:t>
            </a:fld>
            <a:endParaRPr lang="en-US" altLang="zh-CN" dirty="0">
              <a:solidFill>
                <a:srgbClr val="55554A"/>
              </a:solidFill>
            </a:endParaRPr>
          </a:p>
        </p:txBody>
      </p:sp>
    </p:spTree>
    <p:extLst>
      <p:ext uri="{BB962C8B-B14F-4D97-AF65-F5344CB8AC3E}">
        <p14:creationId xmlns:p14="http://schemas.microsoft.com/office/powerpoint/2010/main" val="4032886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DengXian"/>
              </a:rPr>
              <a:t>三、最令人震惊、使人悔改的信息</a:t>
            </a:r>
            <a:endParaRPr lang="zh-CN" altLang="en-US"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914400">
              <a:lnSpc>
                <a:spcPct val="107000"/>
              </a:lnSpc>
              <a:spcBef>
                <a:spcPts val="600"/>
              </a:spcBef>
              <a:spcAft>
                <a:spcPts val="600"/>
              </a:spcAft>
              <a:buNone/>
              <a:tabLst>
                <a:tab pos="2637155" algn="ctr"/>
                <a:tab pos="5274310" algn="r"/>
              </a:tabLst>
            </a:pPr>
            <a:r>
              <a:rPr lang="zh-CN" altLang="en-US" sz="3600" b="1" kern="100" dirty="0">
                <a:solidFill>
                  <a:schemeClr val="tx1"/>
                </a:solidFill>
                <a:latin typeface="Calibri"/>
                <a:ea typeface="DengXian"/>
                <a:cs typeface="SimSun"/>
              </a:rPr>
              <a:t>他们为什么会犯这样的错误呢？问题就出在他们根部的价值观上。</a:t>
            </a:r>
            <a:endParaRPr lang="en-CA" sz="3600" b="1" kern="100" dirty="0">
              <a:solidFill>
                <a:schemeClr val="tx1"/>
              </a:solidFill>
              <a:latin typeface="Calibri"/>
              <a:ea typeface="DengXian"/>
              <a:cs typeface="Times New Roman"/>
            </a:endParaRPr>
          </a:p>
          <a:p>
            <a:pPr marL="0" marR="0" indent="914400">
              <a:lnSpc>
                <a:spcPct val="107000"/>
              </a:lnSpc>
              <a:spcBef>
                <a:spcPts val="600"/>
              </a:spcBef>
              <a:spcAft>
                <a:spcPts val="600"/>
              </a:spcAft>
              <a:buNone/>
              <a:tabLst>
                <a:tab pos="2637155" algn="ctr"/>
                <a:tab pos="5274310" algn="r"/>
              </a:tabLst>
            </a:pPr>
            <a:r>
              <a:rPr lang="zh-CN" altLang="en-US" sz="3600" b="1" kern="100" dirty="0">
                <a:solidFill>
                  <a:schemeClr val="tx1"/>
                </a:solidFill>
                <a:latin typeface="Calibri"/>
                <a:ea typeface="DengXian"/>
                <a:cs typeface="SimSun"/>
              </a:rPr>
              <a:t>主耶稣死在十字架上的目的并不是为了使我们得到传道的职分、赶鬼的事工和超然的恩赐，而是为了使我们进入跟祂的亲密深厚的关系。</a:t>
            </a:r>
            <a:endParaRPr lang="en-CA" sz="3600" b="1" kern="100" dirty="0">
              <a:solidFill>
                <a:schemeClr val="tx1"/>
              </a:solidFill>
              <a:latin typeface="Calibri"/>
              <a:ea typeface="DengXian"/>
              <a:cs typeface="Times New Roman"/>
            </a:endParaRPr>
          </a:p>
          <a:p>
            <a:pPr marL="0" indent="0">
              <a:spcBef>
                <a:spcPts val="600"/>
              </a:spcBef>
              <a:spcAft>
                <a:spcPts val="600"/>
              </a:spcAft>
              <a:buNone/>
            </a:pPr>
            <a:endParaRPr lang="zh-CN" altLang="en-US" sz="3600"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38</a:t>
            </a:fld>
            <a:endParaRPr lang="en-US" altLang="zh-CN" dirty="0">
              <a:solidFill>
                <a:srgbClr val="55554A"/>
              </a:solidFill>
            </a:endParaRPr>
          </a:p>
        </p:txBody>
      </p:sp>
    </p:spTree>
    <p:extLst>
      <p:ext uri="{BB962C8B-B14F-4D97-AF65-F5344CB8AC3E}">
        <p14:creationId xmlns:p14="http://schemas.microsoft.com/office/powerpoint/2010/main" val="4032886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DengXian"/>
              </a:rPr>
              <a:t>三、最令人震惊、使人悔改的信息</a:t>
            </a:r>
            <a:endParaRPr lang="zh-CN" altLang="en-US" dirty="0">
              <a:solidFill>
                <a:srgbClr val="FF0000"/>
              </a:solidFill>
              <a:latin typeface="+mn-ea"/>
            </a:endParaRPr>
          </a:p>
        </p:txBody>
      </p:sp>
      <p:sp>
        <p:nvSpPr>
          <p:cNvPr id="3" name="内容占位符 2"/>
          <p:cNvSpPr>
            <a:spLocks noGrp="1"/>
          </p:cNvSpPr>
          <p:nvPr>
            <p:ph idx="1"/>
          </p:nvPr>
        </p:nvSpPr>
        <p:spPr>
          <a:xfrm>
            <a:off x="1" y="1123950"/>
            <a:ext cx="9131300" cy="4019550"/>
          </a:xfrm>
        </p:spPr>
        <p:txBody>
          <a:bodyPr/>
          <a:lstStyle/>
          <a:p>
            <a:pPr marL="0" marR="0" indent="860425">
              <a:spcBef>
                <a:spcPts val="600"/>
              </a:spcBef>
              <a:spcAft>
                <a:spcPts val="600"/>
              </a:spcAft>
              <a:buNone/>
              <a:tabLst>
                <a:tab pos="2637155" algn="ctr"/>
                <a:tab pos="5274310" algn="r"/>
              </a:tabLst>
            </a:pPr>
            <a:r>
              <a:rPr lang="zh-CN" altLang="en-US" sz="3600" b="1" kern="100" dirty="0">
                <a:solidFill>
                  <a:schemeClr val="tx1"/>
                </a:solidFill>
                <a:latin typeface="Calibri"/>
                <a:ea typeface="DengXian"/>
                <a:cs typeface="SimSun"/>
              </a:rPr>
              <a:t>这并不是说，这些职分、事工和恩赐不重要，而是说，这些都不是主耶稣上十字架的目的，而是主耶稣上十字架的结果。</a:t>
            </a:r>
            <a:endParaRPr lang="en-CA" sz="3600" b="1" kern="100" dirty="0">
              <a:solidFill>
                <a:schemeClr val="tx1"/>
              </a:solidFill>
              <a:latin typeface="Calibri"/>
              <a:ea typeface="DengXian"/>
              <a:cs typeface="Times New Roman"/>
            </a:endParaRPr>
          </a:p>
          <a:p>
            <a:pPr marL="0" marR="0" indent="860425">
              <a:spcBef>
                <a:spcPts val="600"/>
              </a:spcBef>
              <a:spcAft>
                <a:spcPts val="600"/>
              </a:spcAft>
              <a:buNone/>
              <a:tabLst>
                <a:tab pos="2637155" algn="ctr"/>
                <a:tab pos="5274310" algn="r"/>
              </a:tabLst>
            </a:pPr>
            <a:r>
              <a:rPr lang="zh-CN" altLang="en-US" sz="3600" b="1" kern="100" dirty="0">
                <a:solidFill>
                  <a:schemeClr val="tx1"/>
                </a:solidFill>
                <a:latin typeface="Calibri"/>
                <a:ea typeface="DengXian"/>
                <a:cs typeface="SimSun"/>
              </a:rPr>
              <a:t>当跟主耶稣发展亲密深厚的关系这个目的被丢在一边，而把职分、事工和恩赐当作了目的，这是本末倒置，这是曲解了基督钉十字架的目的和意义。</a:t>
            </a:r>
            <a:endParaRPr lang="en-CA" sz="3600" b="1" kern="100" dirty="0">
              <a:solidFill>
                <a:schemeClr val="tx1"/>
              </a:solidFill>
              <a:latin typeface="Calibri"/>
              <a:ea typeface="DengXian"/>
              <a:cs typeface="Times New Roman"/>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39</a:t>
            </a:fld>
            <a:endParaRPr lang="en-US" altLang="zh-CN" dirty="0">
              <a:solidFill>
                <a:srgbClr val="55554A"/>
              </a:solidFill>
            </a:endParaRPr>
          </a:p>
        </p:txBody>
      </p:sp>
    </p:spTree>
    <p:extLst>
      <p:ext uri="{BB962C8B-B14F-4D97-AF65-F5344CB8AC3E}">
        <p14:creationId xmlns:p14="http://schemas.microsoft.com/office/powerpoint/2010/main" val="403288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b="1" kern="100" dirty="0">
                <a:solidFill>
                  <a:srgbClr val="FF0000"/>
                </a:solidFill>
                <a:effectLst/>
                <a:latin typeface="+mn-ea"/>
                <a:cs typeface="HanWang WeiBeiMedium-Gb5" panose="02000000000000000000" charset="-120"/>
                <a:sym typeface="+mn-ea"/>
              </a:rPr>
              <a:t>一、</a:t>
            </a:r>
            <a:r>
              <a:rPr lang="zh-CN" altLang="en-US" b="1" dirty="0">
                <a:solidFill>
                  <a:srgbClr val="FF0000"/>
                </a:solidFill>
                <a:effectLst/>
                <a:latin typeface="+mn-ea"/>
                <a:cs typeface="Times New Roman"/>
              </a:rPr>
              <a:t>耶稣门徒的学校</a:t>
            </a:r>
            <a:endParaRPr lang="zh-CN" altLang="en-US"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indent="0">
              <a:spcBef>
                <a:spcPts val="600"/>
              </a:spcBef>
              <a:spcAft>
                <a:spcPts val="600"/>
              </a:spcAft>
              <a:buNone/>
            </a:pPr>
            <a:r>
              <a:rPr lang="zh-CN" altLang="en-US" sz="3600" b="1" kern="100" dirty="0">
                <a:solidFill>
                  <a:srgbClr val="FF0000"/>
                </a:solidFill>
                <a:latin typeface="SimSun"/>
                <a:ea typeface="DengXian"/>
                <a:cs typeface="DengXian"/>
              </a:rPr>
              <a:t>    （一）教会和基督徒的双重身份</a:t>
            </a:r>
            <a:endParaRPr lang="en-CA" sz="3600" b="1" kern="100" dirty="0">
              <a:solidFill>
                <a:srgbClr val="FF0000"/>
              </a:solidFill>
              <a:latin typeface="SimSun"/>
              <a:cs typeface="Courier New"/>
            </a:endParaRPr>
          </a:p>
          <a:p>
            <a:pPr marL="0" indent="0">
              <a:spcBef>
                <a:spcPts val="600"/>
              </a:spcBef>
              <a:spcAft>
                <a:spcPts val="600"/>
              </a:spcAft>
              <a:buNone/>
            </a:pPr>
            <a:r>
              <a:rPr lang="en-US" sz="3600" kern="100" dirty="0">
                <a:solidFill>
                  <a:schemeClr val="tx1"/>
                </a:solidFill>
                <a:latin typeface="DengXian"/>
                <a:cs typeface="DengXian"/>
              </a:rPr>
              <a:t>	</a:t>
            </a:r>
            <a:r>
              <a:rPr lang="en-US" sz="3600" b="1" kern="100" dirty="0">
                <a:solidFill>
                  <a:srgbClr val="2E24FC"/>
                </a:solidFill>
                <a:latin typeface="DengXian"/>
                <a:cs typeface="DengXian"/>
              </a:rPr>
              <a:t>1</a:t>
            </a:r>
            <a:r>
              <a:rPr lang="zh-CN" altLang="en-US" sz="3600" b="1" kern="100" dirty="0">
                <a:solidFill>
                  <a:srgbClr val="2E24FC"/>
                </a:solidFill>
                <a:latin typeface="SimSun"/>
                <a:ea typeface="DengXian"/>
                <a:cs typeface="DengXian"/>
              </a:rPr>
              <a:t>、教会的双重身份：神的家与耶稣门徒的学校</a:t>
            </a:r>
            <a:endParaRPr lang="en-CA" sz="3600" b="1" kern="100" dirty="0">
              <a:solidFill>
                <a:srgbClr val="2E24FC"/>
              </a:solidFill>
              <a:latin typeface="SimSun"/>
              <a:cs typeface="Courier New"/>
            </a:endParaRPr>
          </a:p>
          <a:p>
            <a:pPr marL="0" indent="804863">
              <a:spcBef>
                <a:spcPts val="600"/>
              </a:spcBef>
              <a:spcAft>
                <a:spcPts val="600"/>
              </a:spcAft>
              <a:buNone/>
            </a:pPr>
            <a:r>
              <a:rPr lang="zh-CN" altLang="en-US" sz="3600" b="1" kern="100" dirty="0">
                <a:solidFill>
                  <a:schemeClr val="tx1"/>
                </a:solidFill>
                <a:latin typeface="SimSun"/>
                <a:ea typeface="DengXian"/>
                <a:cs typeface="DengXian"/>
              </a:rPr>
              <a:t>当你加入神的大家庭的时候，你也进入了耶稣门徒的学校，成为耶稣门徒的一员。</a:t>
            </a:r>
            <a:endParaRPr lang="en-CA" sz="3600" b="1" kern="100" dirty="0">
              <a:solidFill>
                <a:schemeClr val="tx1"/>
              </a:solidFill>
              <a:latin typeface="SimSun"/>
              <a:cs typeface="Courier New"/>
            </a:endParaRPr>
          </a:p>
          <a:p>
            <a:pPr marL="0" indent="34290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a:t>
            </a:fld>
            <a:endParaRPr lang="en-US" altLang="zh-CN" dirty="0">
              <a:solidFill>
                <a:srgbClr val="55554A"/>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DengXian"/>
              </a:rPr>
              <a:t>三、最令人震惊、使人悔改的信息</a:t>
            </a:r>
            <a:endParaRPr lang="zh-CN" altLang="en-US"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indent="1033463">
              <a:spcBef>
                <a:spcPts val="600"/>
              </a:spcBef>
              <a:spcAft>
                <a:spcPts val="600"/>
              </a:spcAft>
              <a:buNone/>
            </a:pPr>
            <a:r>
              <a:rPr lang="zh-CN" altLang="en-US" sz="3600" b="1" kern="100" dirty="0">
                <a:solidFill>
                  <a:schemeClr val="tx1"/>
                </a:solidFill>
                <a:latin typeface="Calibri"/>
                <a:ea typeface="DengXian"/>
                <a:cs typeface="SimSun"/>
              </a:rPr>
              <a:t> 这样的错误价值观，这样的本末倒置，不仅让主耶稣的身体</a:t>
            </a:r>
            <a:r>
              <a:rPr lang="en-US" altLang="zh-CN" sz="3600" b="1" kern="100" dirty="0">
                <a:solidFill>
                  <a:schemeClr val="tx1"/>
                </a:solidFill>
                <a:latin typeface="Calibri"/>
                <a:ea typeface="DengXian"/>
                <a:cs typeface="SimSun"/>
              </a:rPr>
              <a:t>——</a:t>
            </a:r>
            <a:r>
              <a:rPr lang="zh-CN" altLang="en-US" sz="3600" b="1" kern="100" dirty="0">
                <a:solidFill>
                  <a:schemeClr val="tx1"/>
                </a:solidFill>
                <a:latin typeface="Calibri"/>
                <a:ea typeface="DengXian"/>
                <a:cs typeface="SimSun"/>
              </a:rPr>
              <a:t>教会</a:t>
            </a:r>
            <a:r>
              <a:rPr lang="en-US" altLang="zh-CN" sz="3600" b="1" kern="100" dirty="0">
                <a:solidFill>
                  <a:schemeClr val="tx1"/>
                </a:solidFill>
                <a:latin typeface="Calibri"/>
                <a:ea typeface="DengXian"/>
                <a:cs typeface="SimSun"/>
              </a:rPr>
              <a:t>——</a:t>
            </a:r>
            <a:r>
              <a:rPr lang="zh-CN" altLang="en-US" sz="3600" b="1" kern="100" dirty="0">
                <a:solidFill>
                  <a:schemeClr val="tx1"/>
                </a:solidFill>
                <a:latin typeface="Calibri"/>
                <a:ea typeface="DengXian"/>
                <a:cs typeface="SimSun"/>
              </a:rPr>
              <a:t>受到极大的伤害，使神的国受到极大亏损，而且也使圣父、圣子和圣灵的心受到极大的伤害和羞辱，</a:t>
            </a:r>
            <a:r>
              <a:rPr lang="zh-CN" altLang="en-US" sz="3600" b="1" kern="100" dirty="0">
                <a:solidFill>
                  <a:srgbClr val="7030A0"/>
                </a:solidFill>
                <a:latin typeface="Calibri"/>
                <a:ea typeface="DengXian"/>
                <a:cs typeface="SimSun"/>
              </a:rPr>
              <a:t>因为我们的神因爱我们而有神圣的嫉妒</a:t>
            </a:r>
            <a:r>
              <a:rPr lang="zh-CN" altLang="en-US" sz="3600" b="1" kern="100" dirty="0">
                <a:solidFill>
                  <a:schemeClr val="tx1"/>
                </a:solidFill>
                <a:latin typeface="Calibri"/>
                <a:ea typeface="DengXian"/>
                <a:cs typeface="SimSun"/>
              </a:rPr>
              <a:t>：</a:t>
            </a:r>
            <a:r>
              <a:rPr lang="zh-CN" altLang="en-US" sz="3600" b="1" kern="100" dirty="0">
                <a:solidFill>
                  <a:srgbClr val="2E24FC"/>
                </a:solidFill>
                <a:latin typeface="Calibri"/>
                <a:ea typeface="DengXian"/>
                <a:cs typeface="SimSun"/>
              </a:rPr>
              <a:t>祂决不容许我们爱其他事物超过爱神。</a:t>
            </a:r>
            <a:endParaRPr lang="zh-CN" altLang="en-US" sz="3600" b="1" dirty="0">
              <a:solidFill>
                <a:srgbClr val="2E24FC"/>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40</a:t>
            </a:fld>
            <a:endParaRPr lang="en-US" altLang="zh-CN" dirty="0">
              <a:solidFill>
                <a:srgbClr val="55554A"/>
              </a:solidFill>
            </a:endParaRPr>
          </a:p>
        </p:txBody>
      </p:sp>
    </p:spTree>
    <p:extLst>
      <p:ext uri="{BB962C8B-B14F-4D97-AF65-F5344CB8AC3E}">
        <p14:creationId xmlns:p14="http://schemas.microsoft.com/office/powerpoint/2010/main" val="4032886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DengXian"/>
              </a:rPr>
              <a:t>三、最令人震惊、使人悔改的信息</a:t>
            </a:r>
            <a:endParaRPr lang="zh-CN" altLang="en-US" dirty="0">
              <a:solidFill>
                <a:srgbClr val="FF0000"/>
              </a:solidFill>
              <a:latin typeface="+mn-ea"/>
            </a:endParaRPr>
          </a:p>
        </p:txBody>
      </p:sp>
      <p:sp>
        <p:nvSpPr>
          <p:cNvPr id="3" name="内容占位符 2"/>
          <p:cNvSpPr>
            <a:spLocks noGrp="1"/>
          </p:cNvSpPr>
          <p:nvPr>
            <p:ph idx="1"/>
          </p:nvPr>
        </p:nvSpPr>
        <p:spPr>
          <a:xfrm>
            <a:off x="1" y="1123950"/>
            <a:ext cx="9131300" cy="3974465"/>
          </a:xfrm>
        </p:spPr>
        <p:txBody>
          <a:bodyPr/>
          <a:lstStyle/>
          <a:p>
            <a:pPr marL="0" marR="0" indent="914400">
              <a:spcBef>
                <a:spcPts val="600"/>
              </a:spcBef>
              <a:spcAft>
                <a:spcPts val="600"/>
              </a:spcAft>
              <a:buNone/>
              <a:tabLst>
                <a:tab pos="2637155" algn="ctr"/>
                <a:tab pos="5274310" algn="r"/>
              </a:tabLst>
            </a:pPr>
            <a:r>
              <a:rPr lang="zh-CN" altLang="en-US" sz="3600" kern="100" dirty="0">
                <a:solidFill>
                  <a:schemeClr val="tx1"/>
                </a:solidFill>
                <a:latin typeface="Calibri"/>
                <a:ea typeface="DengXian"/>
                <a:cs typeface="SimHei"/>
              </a:rPr>
              <a:t> </a:t>
            </a:r>
            <a:r>
              <a:rPr lang="zh-CN" altLang="en-US" sz="3600" b="1" kern="100" dirty="0">
                <a:solidFill>
                  <a:schemeClr val="tx1"/>
                </a:solidFill>
                <a:latin typeface="Calibri"/>
                <a:ea typeface="DengXian"/>
                <a:cs typeface="SimHei"/>
              </a:rPr>
              <a:t>感谢神的怜悯，祂没有放弃我和佳恩教会，反而不断地呼唤我悔改，带领我从事工导向的偏差中回转过来，进入教会的新生态，建造神家的尊荣文化、真爱文化。</a:t>
            </a:r>
            <a:endParaRPr lang="en-CA" sz="3600" b="1" kern="100" dirty="0">
              <a:solidFill>
                <a:schemeClr val="tx1"/>
              </a:solidFill>
              <a:latin typeface="Calibri"/>
              <a:ea typeface="DengXian"/>
              <a:cs typeface="Times New Roman"/>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41</a:t>
            </a:fld>
            <a:endParaRPr lang="en-US" altLang="zh-CN" dirty="0">
              <a:solidFill>
                <a:srgbClr val="55554A"/>
              </a:solidFill>
            </a:endParaRPr>
          </a:p>
        </p:txBody>
      </p:sp>
    </p:spTree>
    <p:extLst>
      <p:ext uri="{BB962C8B-B14F-4D97-AF65-F5344CB8AC3E}">
        <p14:creationId xmlns:p14="http://schemas.microsoft.com/office/powerpoint/2010/main" val="4032886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DengXian"/>
              </a:rPr>
              <a:t>三、最令人震惊、使人悔改的信息</a:t>
            </a:r>
            <a:endParaRPr lang="zh-CN" altLang="en-US"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indent="914400">
              <a:lnSpc>
                <a:spcPct val="107000"/>
              </a:lnSpc>
              <a:spcBef>
                <a:spcPts val="600"/>
              </a:spcBef>
              <a:spcAft>
                <a:spcPts val="600"/>
              </a:spcAft>
              <a:buNone/>
              <a:tabLst>
                <a:tab pos="2637155" algn="ctr"/>
                <a:tab pos="5274310" algn="r"/>
              </a:tabLst>
            </a:pPr>
            <a:r>
              <a:rPr lang="zh-CN" altLang="en-US" sz="2800" b="1" kern="100" dirty="0">
                <a:solidFill>
                  <a:schemeClr val="tx1"/>
                </a:solidFill>
                <a:latin typeface="DengXian" panose="02010600030101010101" pitchFamily="2" charset="-122"/>
                <a:ea typeface="DengXian" panose="02010600030101010101" pitchFamily="2" charset="-122"/>
                <a:cs typeface="SimHei"/>
              </a:rPr>
              <a:t>圣灵带领佳恩教会，遵行天父的旨意，要遵循两个原则：一是从上而下的原则，二是由里而外的原则。</a:t>
            </a:r>
            <a:endParaRPr lang="en-US" altLang="zh-CN" sz="2800" b="1" kern="100" dirty="0">
              <a:solidFill>
                <a:schemeClr val="tx1"/>
              </a:solidFill>
              <a:latin typeface="DengXian" panose="02010600030101010101" pitchFamily="2" charset="-122"/>
              <a:ea typeface="DengXian" panose="02010600030101010101" pitchFamily="2" charset="-122"/>
              <a:cs typeface="SimHei"/>
            </a:endParaRPr>
          </a:p>
          <a:p>
            <a:pPr marL="0" marR="0" indent="914400">
              <a:lnSpc>
                <a:spcPct val="107000"/>
              </a:lnSpc>
              <a:spcBef>
                <a:spcPts val="600"/>
              </a:spcBef>
              <a:spcAft>
                <a:spcPts val="600"/>
              </a:spcAft>
              <a:buNone/>
              <a:tabLst>
                <a:tab pos="2637155" algn="ctr"/>
                <a:tab pos="5274310" algn="r"/>
              </a:tabLst>
            </a:pPr>
            <a:r>
              <a:rPr lang="zh-CN" altLang="en-US" sz="2800" b="1" kern="100" dirty="0">
                <a:solidFill>
                  <a:schemeClr val="tx1"/>
                </a:solidFill>
                <a:latin typeface="DengXian" panose="02010600030101010101" pitchFamily="2" charset="-122"/>
                <a:ea typeface="DengXian" panose="02010600030101010101" pitchFamily="2" charset="-122"/>
                <a:cs typeface="SimHei"/>
              </a:rPr>
              <a:t>从上而下的原则就是：悔改和改变要从牧者到同工，从领袖到会众扩展开来。</a:t>
            </a:r>
            <a:endParaRPr lang="en-CA" sz="2800" b="1" kern="100" dirty="0">
              <a:solidFill>
                <a:schemeClr val="tx1"/>
              </a:solidFill>
              <a:latin typeface="DengXian" panose="02010600030101010101" pitchFamily="2" charset="-122"/>
              <a:ea typeface="DengXian" panose="02010600030101010101" pitchFamily="2" charset="-122"/>
              <a:cs typeface="Times New Roman"/>
            </a:endParaRPr>
          </a:p>
          <a:p>
            <a:pPr marL="0" marR="0" indent="914400">
              <a:lnSpc>
                <a:spcPct val="107000"/>
              </a:lnSpc>
              <a:spcBef>
                <a:spcPts val="600"/>
              </a:spcBef>
              <a:spcAft>
                <a:spcPts val="600"/>
              </a:spcAft>
              <a:buNone/>
              <a:tabLst>
                <a:tab pos="2637155" algn="ctr"/>
                <a:tab pos="5274310" algn="r"/>
              </a:tabLst>
            </a:pPr>
            <a:r>
              <a:rPr lang="zh-CN" altLang="en-US" sz="2800" b="1" kern="100" dirty="0">
                <a:solidFill>
                  <a:schemeClr val="tx1"/>
                </a:solidFill>
                <a:latin typeface="DengXian" panose="02010600030101010101" pitchFamily="2" charset="-122"/>
                <a:ea typeface="DengXian" panose="02010600030101010101" pitchFamily="2" charset="-122"/>
                <a:cs typeface="SimHei"/>
              </a:rPr>
              <a:t>由里而外的原则就是：悔改和改变要从个人和家庭开始，再到组区、舰队、分堂，及至全教会。</a:t>
            </a:r>
            <a:endParaRPr lang="en-CA" sz="2800" b="1" kern="100" dirty="0">
              <a:solidFill>
                <a:schemeClr val="tx1"/>
              </a:solidFill>
              <a:latin typeface="DengXian" panose="02010600030101010101" pitchFamily="2" charset="-122"/>
              <a:ea typeface="DengXian" panose="02010600030101010101" pitchFamily="2" charset="-122"/>
              <a:cs typeface="Times New Roman"/>
            </a:endParaRPr>
          </a:p>
          <a:p>
            <a:pPr marL="0" indent="0">
              <a:spcBef>
                <a:spcPts val="600"/>
              </a:spcBef>
              <a:spcAft>
                <a:spcPts val="600"/>
              </a:spcAft>
              <a:buNone/>
            </a:pPr>
            <a:endParaRPr lang="zh-CN" altLang="en-US" sz="3600"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42</a:t>
            </a:fld>
            <a:endParaRPr lang="en-US" altLang="zh-CN" dirty="0">
              <a:solidFill>
                <a:srgbClr val="55554A"/>
              </a:solidFill>
            </a:endParaRPr>
          </a:p>
        </p:txBody>
      </p:sp>
    </p:spTree>
    <p:extLst>
      <p:ext uri="{BB962C8B-B14F-4D97-AF65-F5344CB8AC3E}">
        <p14:creationId xmlns:p14="http://schemas.microsoft.com/office/powerpoint/2010/main" val="4032886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DengXian"/>
              </a:rPr>
              <a:t>三、最令人震惊、使人悔改的信息</a:t>
            </a:r>
            <a:endParaRPr lang="zh-CN" altLang="en-US" dirty="0">
              <a:solidFill>
                <a:srgbClr val="FF0000"/>
              </a:solidFill>
              <a:latin typeface="+mn-ea"/>
            </a:endParaRPr>
          </a:p>
        </p:txBody>
      </p:sp>
      <p:sp>
        <p:nvSpPr>
          <p:cNvPr id="3" name="内容占位符 2"/>
          <p:cNvSpPr>
            <a:spLocks noGrp="1"/>
          </p:cNvSpPr>
          <p:nvPr>
            <p:ph idx="1"/>
          </p:nvPr>
        </p:nvSpPr>
        <p:spPr>
          <a:xfrm>
            <a:off x="1" y="1047750"/>
            <a:ext cx="9131300" cy="4095750"/>
          </a:xfrm>
        </p:spPr>
        <p:txBody>
          <a:bodyPr/>
          <a:lstStyle/>
          <a:p>
            <a:pPr marL="0" marR="0" indent="860425">
              <a:spcBef>
                <a:spcPts val="600"/>
              </a:spcBef>
              <a:spcAft>
                <a:spcPts val="0"/>
              </a:spcAft>
              <a:buNone/>
              <a:tabLst>
                <a:tab pos="2637155" algn="ctr"/>
                <a:tab pos="5274310" algn="r"/>
              </a:tabLst>
            </a:pPr>
            <a:r>
              <a:rPr lang="zh-CN" altLang="en-US" sz="3600" b="1" kern="100" dirty="0">
                <a:solidFill>
                  <a:schemeClr val="tx1"/>
                </a:solidFill>
                <a:latin typeface="Calibri"/>
                <a:ea typeface="DengXian"/>
                <a:cs typeface="SimHei"/>
              </a:rPr>
              <a:t>最近我从一个视频中看到一段话说，如果一个人在</a:t>
            </a:r>
            <a:r>
              <a:rPr lang="en-US" altLang="zh-CN" sz="3600" b="1" kern="100" dirty="0">
                <a:solidFill>
                  <a:schemeClr val="tx1"/>
                </a:solidFill>
                <a:latin typeface="Calibri"/>
                <a:ea typeface="DengXian"/>
                <a:cs typeface="SimHei"/>
              </a:rPr>
              <a:t>70</a:t>
            </a:r>
            <a:r>
              <a:rPr lang="zh-CN" altLang="en-US" sz="3600" b="1" kern="100" dirty="0">
                <a:solidFill>
                  <a:schemeClr val="tx1"/>
                </a:solidFill>
                <a:latin typeface="Calibri"/>
                <a:ea typeface="DengXian"/>
                <a:cs typeface="SimHei"/>
              </a:rPr>
              <a:t>岁时，还能做到三件事，他就是真正的赢家：</a:t>
            </a:r>
            <a:endParaRPr lang="en-CA" sz="3600" b="1" kern="100" dirty="0">
              <a:solidFill>
                <a:schemeClr val="tx1"/>
              </a:solidFill>
              <a:latin typeface="Calibri"/>
              <a:ea typeface="DengXian"/>
              <a:cs typeface="Times New Roman"/>
            </a:endParaRPr>
          </a:p>
          <a:p>
            <a:pPr marL="685800" marR="0" indent="-685800">
              <a:spcBef>
                <a:spcPts val="600"/>
              </a:spcBef>
              <a:spcAft>
                <a:spcPts val="0"/>
              </a:spcAft>
              <a:buNone/>
              <a:tabLst>
                <a:tab pos="2637155" algn="ctr"/>
                <a:tab pos="5274310" algn="r"/>
              </a:tabLst>
            </a:pPr>
            <a:r>
              <a:rPr lang="en-US" altLang="zh-CN" sz="3600" b="1" kern="100" dirty="0">
                <a:solidFill>
                  <a:schemeClr val="tx1"/>
                </a:solidFill>
                <a:latin typeface="Calibri"/>
                <a:ea typeface="DengXian"/>
                <a:cs typeface="SimHei"/>
              </a:rPr>
              <a:t>1</a:t>
            </a:r>
            <a:r>
              <a:rPr lang="zh-CN" altLang="en-US" sz="3600" b="1" kern="100" dirty="0">
                <a:solidFill>
                  <a:schemeClr val="tx1"/>
                </a:solidFill>
                <a:latin typeface="Calibri"/>
                <a:ea typeface="DengXian"/>
                <a:cs typeface="SimHei"/>
              </a:rPr>
              <a:t>、依然对未来和未知领域保持好奇心，愿意不断学习和改变；</a:t>
            </a:r>
            <a:endParaRPr lang="en-CA" sz="3600" b="1" kern="100" dirty="0">
              <a:solidFill>
                <a:schemeClr val="tx1"/>
              </a:solidFill>
              <a:latin typeface="Calibri"/>
              <a:ea typeface="DengXian"/>
              <a:cs typeface="Times New Roman"/>
            </a:endParaRPr>
          </a:p>
          <a:p>
            <a:pPr marL="685800" marR="0" indent="-685800">
              <a:spcBef>
                <a:spcPts val="600"/>
              </a:spcBef>
              <a:spcAft>
                <a:spcPts val="0"/>
              </a:spcAft>
              <a:buNone/>
              <a:tabLst>
                <a:tab pos="2637155" algn="ctr"/>
                <a:tab pos="5274310" algn="r"/>
              </a:tabLst>
            </a:pPr>
            <a:r>
              <a:rPr lang="en-US" altLang="zh-CN" sz="3600" b="1" kern="100" dirty="0">
                <a:solidFill>
                  <a:schemeClr val="tx1"/>
                </a:solidFill>
                <a:latin typeface="Calibri"/>
                <a:ea typeface="DengXian"/>
                <a:cs typeface="SimHei"/>
              </a:rPr>
              <a:t>2</a:t>
            </a:r>
            <a:r>
              <a:rPr lang="zh-CN" altLang="en-US" sz="3600" b="1" kern="100" dirty="0">
                <a:solidFill>
                  <a:schemeClr val="tx1"/>
                </a:solidFill>
                <a:latin typeface="Calibri"/>
                <a:ea typeface="DengXian"/>
                <a:cs typeface="SimHei"/>
              </a:rPr>
              <a:t>、依然善待自己，并珍惜身体；</a:t>
            </a:r>
            <a:endParaRPr lang="en-CA" sz="3600" b="1" kern="100" dirty="0">
              <a:solidFill>
                <a:schemeClr val="tx1"/>
              </a:solidFill>
              <a:latin typeface="Calibri"/>
              <a:ea typeface="DengXian"/>
              <a:cs typeface="Times New Roman"/>
            </a:endParaRPr>
          </a:p>
          <a:p>
            <a:pPr marL="685800" marR="0" indent="-685800">
              <a:spcBef>
                <a:spcPts val="600"/>
              </a:spcBef>
              <a:spcAft>
                <a:spcPts val="0"/>
              </a:spcAft>
              <a:buNone/>
              <a:tabLst>
                <a:tab pos="2637155" algn="ctr"/>
                <a:tab pos="5274310" algn="r"/>
              </a:tabLst>
            </a:pPr>
            <a:r>
              <a:rPr lang="en-US" altLang="zh-CN" sz="3600" b="1" kern="100" dirty="0">
                <a:solidFill>
                  <a:schemeClr val="tx1"/>
                </a:solidFill>
                <a:latin typeface="Calibri"/>
                <a:ea typeface="DengXian"/>
                <a:cs typeface="SimHei"/>
              </a:rPr>
              <a:t>3</a:t>
            </a:r>
            <a:r>
              <a:rPr lang="zh-CN" altLang="en-US" sz="3600" b="1" kern="100" dirty="0">
                <a:solidFill>
                  <a:schemeClr val="tx1"/>
                </a:solidFill>
                <a:latin typeface="Calibri"/>
                <a:ea typeface="DengXian"/>
                <a:cs typeface="SimHei"/>
              </a:rPr>
              <a:t>、依然继续保持深厚的人际关系。</a:t>
            </a:r>
            <a:endParaRPr lang="en-CA" sz="3600" b="1" kern="100" dirty="0">
              <a:solidFill>
                <a:schemeClr val="tx1"/>
              </a:solidFill>
              <a:latin typeface="Calibri"/>
              <a:ea typeface="DengXian"/>
              <a:cs typeface="Times New Roman"/>
            </a:endParaRPr>
          </a:p>
          <a:p>
            <a:pPr marL="0" indent="0">
              <a:spcBef>
                <a:spcPts val="600"/>
              </a:spcBef>
              <a:spcAft>
                <a:spcPts val="600"/>
              </a:spcAft>
              <a:buNone/>
            </a:pPr>
            <a:endParaRPr lang="zh-CN" altLang="en-US" sz="3600"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43</a:t>
            </a:fld>
            <a:endParaRPr lang="en-US" altLang="zh-CN" dirty="0">
              <a:solidFill>
                <a:srgbClr val="55554A"/>
              </a:solidFill>
            </a:endParaRPr>
          </a:p>
        </p:txBody>
      </p:sp>
    </p:spTree>
    <p:extLst>
      <p:ext uri="{BB962C8B-B14F-4D97-AF65-F5344CB8AC3E}">
        <p14:creationId xmlns:p14="http://schemas.microsoft.com/office/powerpoint/2010/main" val="4032886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DengXian"/>
              </a:rPr>
              <a:t>三、最令人震惊、使人悔改的信息</a:t>
            </a:r>
            <a:endParaRPr lang="zh-CN" altLang="en-US"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804863">
              <a:spcBef>
                <a:spcPts val="600"/>
              </a:spcBef>
              <a:spcAft>
                <a:spcPts val="600"/>
              </a:spcAft>
              <a:buNone/>
              <a:tabLst>
                <a:tab pos="2637155" algn="ctr"/>
                <a:tab pos="5274310" algn="r"/>
              </a:tabLst>
            </a:pPr>
            <a:r>
              <a:rPr lang="zh-CN" altLang="en-US" sz="3200" b="1" kern="100" dirty="0">
                <a:solidFill>
                  <a:schemeClr val="tx1"/>
                </a:solidFill>
                <a:latin typeface="Calibri"/>
                <a:ea typeface="DengXian"/>
                <a:cs typeface="SimHei"/>
              </a:rPr>
              <a:t>我觉得这三件事，对于我来说，都很重要，不过目的不是为了成为赢家，而是另有目的：</a:t>
            </a:r>
            <a:endParaRPr lang="en-CA" sz="3200" b="1" kern="100" dirty="0">
              <a:solidFill>
                <a:schemeClr val="tx1"/>
              </a:solidFill>
              <a:latin typeface="Calibri"/>
              <a:ea typeface="DengXian"/>
              <a:cs typeface="Times New Roman"/>
            </a:endParaRPr>
          </a:p>
          <a:p>
            <a:pPr marL="0" marR="0" indent="0">
              <a:spcBef>
                <a:spcPts val="600"/>
              </a:spcBef>
              <a:spcAft>
                <a:spcPts val="600"/>
              </a:spcAft>
              <a:buNone/>
              <a:tabLst>
                <a:tab pos="2637155" algn="ctr"/>
                <a:tab pos="5274310" algn="r"/>
              </a:tabLst>
            </a:pPr>
            <a:r>
              <a:rPr lang="en-US" altLang="zh-CN" sz="3200" b="1" kern="100" dirty="0">
                <a:solidFill>
                  <a:srgbClr val="FF0000"/>
                </a:solidFill>
                <a:latin typeface="Calibri"/>
                <a:ea typeface="DengXian"/>
                <a:cs typeface="SimHei"/>
              </a:rPr>
              <a:t>1</a:t>
            </a:r>
            <a:r>
              <a:rPr lang="zh-CN" altLang="en-US" sz="3200" b="1" kern="100" dirty="0">
                <a:solidFill>
                  <a:srgbClr val="FF0000"/>
                </a:solidFill>
                <a:latin typeface="Calibri"/>
                <a:ea typeface="DengXian"/>
                <a:cs typeface="SimHei"/>
              </a:rPr>
              <a:t>、</a:t>
            </a:r>
            <a:r>
              <a:rPr lang="zh-CN" altLang="en-US" sz="3200" b="1" kern="100" dirty="0">
                <a:solidFill>
                  <a:srgbClr val="2E24FC"/>
                </a:solidFill>
                <a:latin typeface="Calibri"/>
                <a:ea typeface="DengXian"/>
                <a:cs typeface="SimHei"/>
              </a:rPr>
              <a:t>第一件事对我很重要，是为了跟上圣灵的步伐；</a:t>
            </a:r>
            <a:endParaRPr lang="en-CA" sz="3200" b="1" kern="100" dirty="0">
              <a:solidFill>
                <a:srgbClr val="2E24FC"/>
              </a:solidFill>
              <a:latin typeface="Calibri"/>
              <a:ea typeface="DengXian"/>
              <a:cs typeface="Times New Roman"/>
            </a:endParaRPr>
          </a:p>
          <a:p>
            <a:pPr marL="0" marR="0" indent="0">
              <a:spcBef>
                <a:spcPts val="600"/>
              </a:spcBef>
              <a:spcAft>
                <a:spcPts val="600"/>
              </a:spcAft>
              <a:buNone/>
              <a:tabLst>
                <a:tab pos="2637155" algn="ctr"/>
                <a:tab pos="5274310" algn="r"/>
              </a:tabLst>
            </a:pPr>
            <a:r>
              <a:rPr lang="en-US" altLang="zh-CN" sz="3200" b="1" kern="100" dirty="0">
                <a:solidFill>
                  <a:srgbClr val="FF0000"/>
                </a:solidFill>
                <a:latin typeface="Calibri"/>
                <a:ea typeface="DengXian"/>
                <a:cs typeface="SimHei"/>
              </a:rPr>
              <a:t>2</a:t>
            </a:r>
            <a:r>
              <a:rPr lang="zh-CN" altLang="en-US" sz="3200" b="1" kern="100" dirty="0">
                <a:solidFill>
                  <a:srgbClr val="FF0000"/>
                </a:solidFill>
                <a:latin typeface="Calibri"/>
                <a:ea typeface="DengXian"/>
                <a:cs typeface="SimHei"/>
              </a:rPr>
              <a:t>、</a:t>
            </a:r>
            <a:r>
              <a:rPr lang="zh-CN" altLang="en-US" sz="3200" b="1" kern="100" dirty="0">
                <a:solidFill>
                  <a:srgbClr val="2E24FC"/>
                </a:solidFill>
                <a:latin typeface="Calibri"/>
                <a:ea typeface="DengXian"/>
                <a:cs typeface="SimHei"/>
              </a:rPr>
              <a:t>第二件事对我很重要，是为了要荣神益人；</a:t>
            </a:r>
            <a:endParaRPr lang="en-CA" sz="3200" b="1" kern="100" dirty="0">
              <a:solidFill>
                <a:srgbClr val="2E24FC"/>
              </a:solidFill>
              <a:latin typeface="Calibri"/>
              <a:ea typeface="DengXian"/>
              <a:cs typeface="Times New Roman"/>
            </a:endParaRPr>
          </a:p>
          <a:p>
            <a:pPr marL="0" marR="0" indent="0">
              <a:spcBef>
                <a:spcPts val="600"/>
              </a:spcBef>
              <a:spcAft>
                <a:spcPts val="600"/>
              </a:spcAft>
              <a:buNone/>
              <a:tabLst>
                <a:tab pos="2637155" algn="ctr"/>
                <a:tab pos="5274310" algn="r"/>
              </a:tabLst>
            </a:pPr>
            <a:r>
              <a:rPr lang="en-US" altLang="zh-CN" sz="3200" b="1" kern="100" dirty="0">
                <a:solidFill>
                  <a:srgbClr val="FF0000"/>
                </a:solidFill>
                <a:latin typeface="Calibri"/>
                <a:ea typeface="DengXian"/>
                <a:cs typeface="SimHei"/>
              </a:rPr>
              <a:t>3</a:t>
            </a:r>
            <a:r>
              <a:rPr lang="zh-CN" altLang="en-US" sz="3200" b="1" kern="100" dirty="0">
                <a:solidFill>
                  <a:srgbClr val="FF0000"/>
                </a:solidFill>
                <a:latin typeface="Calibri"/>
                <a:ea typeface="DengXian"/>
                <a:cs typeface="SimHei"/>
              </a:rPr>
              <a:t>、</a:t>
            </a:r>
            <a:r>
              <a:rPr lang="zh-CN" altLang="en-US" sz="3200" b="1" kern="100" dirty="0">
                <a:solidFill>
                  <a:srgbClr val="2E24FC"/>
                </a:solidFill>
                <a:latin typeface="Calibri"/>
                <a:ea typeface="DengXian"/>
                <a:cs typeface="SimHei"/>
              </a:rPr>
              <a:t>第三件事对我很重要，是为了要与耶稣联合。</a:t>
            </a:r>
            <a:endParaRPr lang="en-CA" sz="3200" b="1" kern="100" dirty="0">
              <a:solidFill>
                <a:srgbClr val="2E24FC"/>
              </a:solidFill>
              <a:latin typeface="Calibri"/>
              <a:ea typeface="DengXian"/>
              <a:cs typeface="Times New Roman"/>
            </a:endParaRPr>
          </a:p>
          <a:p>
            <a:pPr marL="0" indent="0">
              <a:spcBef>
                <a:spcPts val="600"/>
              </a:spcBef>
              <a:spcAft>
                <a:spcPts val="600"/>
              </a:spcAft>
              <a:buNone/>
            </a:pPr>
            <a:endParaRPr lang="zh-CN" altLang="en-US" sz="3600"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44</a:t>
            </a:fld>
            <a:endParaRPr lang="en-US" altLang="zh-CN" dirty="0">
              <a:solidFill>
                <a:srgbClr val="55554A"/>
              </a:solidFill>
            </a:endParaRPr>
          </a:p>
        </p:txBody>
      </p:sp>
    </p:spTree>
    <p:extLst>
      <p:ext uri="{BB962C8B-B14F-4D97-AF65-F5344CB8AC3E}">
        <p14:creationId xmlns:p14="http://schemas.microsoft.com/office/powerpoint/2010/main" val="4032886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DengXian"/>
              </a:rPr>
              <a:t>三、最令人震惊、使人悔改的信息</a:t>
            </a:r>
            <a:endParaRPr lang="zh-CN" altLang="en-US"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indent="914400">
              <a:spcBef>
                <a:spcPts val="600"/>
              </a:spcBef>
              <a:spcAft>
                <a:spcPts val="600"/>
              </a:spcAft>
              <a:buNone/>
            </a:pPr>
            <a:r>
              <a:rPr lang="zh-CN" altLang="en-US" sz="3600" b="1" kern="100" dirty="0">
                <a:solidFill>
                  <a:schemeClr val="tx1"/>
                </a:solidFill>
                <a:latin typeface="Calibri"/>
                <a:ea typeface="DengXian"/>
                <a:cs typeface="SimHei"/>
              </a:rPr>
              <a:t>我今年快满</a:t>
            </a:r>
            <a:r>
              <a:rPr lang="en-US" altLang="zh-CN" sz="3600" b="1" kern="100" dirty="0">
                <a:solidFill>
                  <a:schemeClr val="tx1"/>
                </a:solidFill>
                <a:latin typeface="Calibri"/>
                <a:ea typeface="DengXian"/>
                <a:cs typeface="SimHei"/>
              </a:rPr>
              <a:t>70</a:t>
            </a:r>
            <a:r>
              <a:rPr lang="zh-CN" altLang="en-US" sz="3600" b="1" kern="100" dirty="0">
                <a:solidFill>
                  <a:schemeClr val="tx1"/>
                </a:solidFill>
                <a:latin typeface="Calibri"/>
                <a:ea typeface="DengXian"/>
                <a:cs typeface="SimHei"/>
              </a:rPr>
              <a:t>岁了。我从心里万分感谢神，能让我在退休之前，在离世见主之前，还有机会悔改归正，从过去事工导向的偏差和作恶中纠正过来，重新开始注重跟神的关系、注重夫妻关系、注重两代同行，注重身体健康，愿意学习改变老旧的习惯、模式，重塑三观，培养新妇的灵性和美德。</a:t>
            </a:r>
            <a:endParaRPr lang="en-CA" sz="3600" b="1" kern="100" dirty="0">
              <a:solidFill>
                <a:schemeClr val="tx1"/>
              </a:solidFill>
              <a:latin typeface="Calibri"/>
              <a:ea typeface="DengXian"/>
              <a:cs typeface="Times New Roman"/>
            </a:endParaRPr>
          </a:p>
          <a:p>
            <a:pPr marL="0" indent="0">
              <a:spcBef>
                <a:spcPts val="600"/>
              </a:spcBef>
              <a:spcAft>
                <a:spcPts val="600"/>
              </a:spcAft>
              <a:buNone/>
            </a:pPr>
            <a:endParaRPr lang="zh-CN" altLang="en-US" sz="3600"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45</a:t>
            </a:fld>
            <a:endParaRPr lang="en-US" altLang="zh-CN" dirty="0">
              <a:solidFill>
                <a:srgbClr val="55554A"/>
              </a:solidFill>
            </a:endParaRPr>
          </a:p>
        </p:txBody>
      </p:sp>
    </p:spTree>
    <p:extLst>
      <p:ext uri="{BB962C8B-B14F-4D97-AF65-F5344CB8AC3E}">
        <p14:creationId xmlns:p14="http://schemas.microsoft.com/office/powerpoint/2010/main" val="4032886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DengXian"/>
              </a:rPr>
              <a:t>三、最令人震惊、使人悔改的信息</a:t>
            </a:r>
            <a:endParaRPr lang="zh-CN" altLang="en-US"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indent="914400">
              <a:spcBef>
                <a:spcPts val="600"/>
              </a:spcBef>
              <a:spcAft>
                <a:spcPts val="600"/>
              </a:spcAft>
              <a:buNone/>
            </a:pPr>
            <a:r>
              <a:rPr lang="zh-CN" altLang="en-US" sz="3600" b="1" kern="100" dirty="0">
                <a:solidFill>
                  <a:schemeClr val="tx1"/>
                </a:solidFill>
                <a:latin typeface="Calibri"/>
                <a:ea typeface="DengXian"/>
                <a:cs typeface="SimHei"/>
              </a:rPr>
              <a:t>愿佳恩教会全体家人，从领袖到会众，都能够同心合意，一同建造神家文化和教会新生态，一同遵行天父的旨意，一同跟随圣灵的步伐，一同进入羔羊新妇的命定。</a:t>
            </a:r>
            <a:endParaRPr lang="en-CA" sz="3600" b="1" kern="100" dirty="0">
              <a:solidFill>
                <a:schemeClr val="tx1"/>
              </a:solidFill>
              <a:latin typeface="Calibri"/>
              <a:ea typeface="DengXian"/>
              <a:cs typeface="Times New Roman"/>
            </a:endParaRPr>
          </a:p>
          <a:p>
            <a:pPr marL="0" indent="0">
              <a:spcBef>
                <a:spcPts val="600"/>
              </a:spcBef>
              <a:spcAft>
                <a:spcPts val="600"/>
              </a:spcAft>
              <a:buNone/>
            </a:pPr>
            <a:endParaRPr lang="zh-CN" altLang="en-US" sz="3600"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46</a:t>
            </a:fld>
            <a:endParaRPr lang="en-US" altLang="zh-CN" dirty="0">
              <a:solidFill>
                <a:srgbClr val="55554A"/>
              </a:solidFill>
            </a:endParaRPr>
          </a:p>
        </p:txBody>
      </p:sp>
    </p:spTree>
    <p:extLst>
      <p:ext uri="{BB962C8B-B14F-4D97-AF65-F5344CB8AC3E}">
        <p14:creationId xmlns:p14="http://schemas.microsoft.com/office/powerpoint/2010/main" val="403288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b="1" kern="100" dirty="0">
                <a:solidFill>
                  <a:srgbClr val="FF0000"/>
                </a:solidFill>
                <a:effectLst/>
                <a:latin typeface="+mn-ea"/>
                <a:cs typeface="HanWang WeiBeiMedium-Gb5" panose="02000000000000000000" charset="-120"/>
                <a:sym typeface="+mn-ea"/>
              </a:rPr>
              <a:t>一、</a:t>
            </a:r>
            <a:r>
              <a:rPr lang="zh-CN" altLang="en-US" b="1" dirty="0">
                <a:solidFill>
                  <a:srgbClr val="FF0000"/>
                </a:solidFill>
                <a:effectLst/>
                <a:latin typeface="+mn-ea"/>
                <a:cs typeface="Times New Roman"/>
              </a:rPr>
              <a:t>耶稣门徒的学校</a:t>
            </a:r>
            <a:endParaRPr lang="zh-CN" altLang="en-US"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indent="0">
              <a:spcBef>
                <a:spcPts val="600"/>
              </a:spcBef>
              <a:spcAft>
                <a:spcPts val="600"/>
              </a:spcAft>
              <a:buNone/>
            </a:pPr>
            <a:r>
              <a:rPr lang="en-US" sz="3600" kern="100" dirty="0">
                <a:solidFill>
                  <a:schemeClr val="tx1"/>
                </a:solidFill>
                <a:latin typeface="DengXian"/>
                <a:cs typeface="DengXian"/>
              </a:rPr>
              <a:t>	</a:t>
            </a:r>
            <a:r>
              <a:rPr lang="en-US" sz="3600" b="1" kern="100" dirty="0">
                <a:solidFill>
                  <a:srgbClr val="2E24FC"/>
                </a:solidFill>
                <a:latin typeface="DengXian"/>
                <a:cs typeface="DengXian"/>
              </a:rPr>
              <a:t>2</a:t>
            </a:r>
            <a:r>
              <a:rPr lang="zh-CN" altLang="en-US" sz="3600" b="1" kern="100" dirty="0">
                <a:solidFill>
                  <a:srgbClr val="2E24FC"/>
                </a:solidFill>
                <a:latin typeface="SimSun"/>
                <a:ea typeface="DengXian"/>
                <a:cs typeface="DengXian"/>
              </a:rPr>
              <a:t>、基督徒的双重身份：神的儿女与耶稣的门徒</a:t>
            </a:r>
            <a:endParaRPr lang="en-CA" sz="3600" b="1" kern="100" dirty="0">
              <a:solidFill>
                <a:srgbClr val="2E24FC"/>
              </a:solidFill>
              <a:latin typeface="SimSun"/>
              <a:cs typeface="Courier New"/>
            </a:endParaRPr>
          </a:p>
          <a:p>
            <a:pPr marL="0" indent="804863">
              <a:spcBef>
                <a:spcPts val="0"/>
              </a:spcBef>
              <a:spcAft>
                <a:spcPts val="0"/>
              </a:spcAft>
              <a:buNone/>
            </a:pPr>
            <a:r>
              <a:rPr lang="zh-CN" altLang="en-US" sz="3600" b="1" kern="100" dirty="0">
                <a:solidFill>
                  <a:schemeClr val="tx1"/>
                </a:solidFill>
                <a:latin typeface="SimSun"/>
                <a:ea typeface="DengXian"/>
                <a:cs typeface="DengXian"/>
              </a:rPr>
              <a:t>每个重生得救的信徒都同时身兼双重身份：神的儿女和耶稣的门徒。</a:t>
            </a:r>
            <a:endParaRPr lang="en-CA" sz="3600" b="1" kern="100" dirty="0">
              <a:solidFill>
                <a:schemeClr val="tx1"/>
              </a:solidFill>
              <a:latin typeface="SimSun"/>
              <a:cs typeface="Courier New"/>
            </a:endParaRPr>
          </a:p>
          <a:p>
            <a:pPr marL="0" indent="804863">
              <a:spcBef>
                <a:spcPts val="0"/>
              </a:spcBef>
              <a:spcAft>
                <a:spcPts val="0"/>
              </a:spcAft>
              <a:buNone/>
            </a:pPr>
            <a:r>
              <a:rPr lang="zh-CN" altLang="en-US" sz="3600" b="1" kern="100" dirty="0">
                <a:solidFill>
                  <a:schemeClr val="tx1"/>
                </a:solidFill>
                <a:latin typeface="SimSun"/>
                <a:ea typeface="DengXian"/>
                <a:cs typeface="DengXian"/>
              </a:rPr>
              <a:t>不过，神的儿女是相对我们的天父而言的，门徒身份则是相对圣子基督我们的主救主而言的。</a:t>
            </a:r>
            <a:r>
              <a:rPr lang="zh-CN" altLang="en-US" sz="3200" b="1" kern="100" dirty="0">
                <a:solidFill>
                  <a:schemeClr val="tx1"/>
                </a:solidFill>
                <a:latin typeface="SimSun"/>
                <a:ea typeface="DengXian"/>
                <a:cs typeface="DengXian"/>
              </a:rPr>
              <a:t> </a:t>
            </a:r>
            <a:endParaRPr lang="en-CA" sz="3200" b="1" kern="100" dirty="0">
              <a:solidFill>
                <a:schemeClr val="tx1"/>
              </a:solidFill>
              <a:latin typeface="SimSun"/>
              <a:cs typeface="Courier New"/>
            </a:endParaRPr>
          </a:p>
          <a:p>
            <a:pPr marL="0" indent="34290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5</a:t>
            </a:fld>
            <a:endParaRPr lang="en-US" altLang="zh-CN" dirty="0">
              <a:solidFill>
                <a:srgbClr val="55554A"/>
              </a:solidFill>
            </a:endParaRPr>
          </a:p>
        </p:txBody>
      </p:sp>
    </p:spTree>
    <p:extLst>
      <p:ext uri="{BB962C8B-B14F-4D97-AF65-F5344CB8AC3E}">
        <p14:creationId xmlns:p14="http://schemas.microsoft.com/office/powerpoint/2010/main" val="915844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b="1" kern="100" dirty="0">
                <a:solidFill>
                  <a:srgbClr val="FF0000"/>
                </a:solidFill>
                <a:effectLst/>
                <a:latin typeface="+mn-ea"/>
                <a:cs typeface="HanWang WeiBeiMedium-Gb5" panose="02000000000000000000" charset="-120"/>
                <a:sym typeface="+mn-ea"/>
              </a:rPr>
              <a:t>一、</a:t>
            </a:r>
            <a:r>
              <a:rPr lang="zh-CN" altLang="en-US" b="1" dirty="0">
                <a:solidFill>
                  <a:srgbClr val="FF0000"/>
                </a:solidFill>
                <a:effectLst/>
                <a:latin typeface="+mn-ea"/>
                <a:cs typeface="Times New Roman"/>
              </a:rPr>
              <a:t>耶稣门徒的学校</a:t>
            </a:r>
            <a:endParaRPr lang="zh-CN" altLang="en-US"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indent="0">
              <a:spcBef>
                <a:spcPts val="600"/>
              </a:spcBef>
              <a:spcAft>
                <a:spcPts val="600"/>
              </a:spcAft>
              <a:buNone/>
            </a:pPr>
            <a:r>
              <a:rPr lang="en-US" altLang="zh-CN" sz="3600" b="1" kern="100" dirty="0">
                <a:solidFill>
                  <a:schemeClr val="tx1"/>
                </a:solidFill>
                <a:latin typeface="SimSun"/>
                <a:ea typeface="DengXian"/>
                <a:cs typeface="HanWang WeiBeiMedium-Gb5"/>
              </a:rPr>
              <a:t>	</a:t>
            </a:r>
            <a:r>
              <a:rPr lang="zh-CN" altLang="en-US" sz="3600" b="1" kern="100" dirty="0">
                <a:solidFill>
                  <a:srgbClr val="FF0000"/>
                </a:solidFill>
                <a:latin typeface="SimSun"/>
                <a:ea typeface="DengXian"/>
                <a:cs typeface="HanWang WeiBeiMedium-Gb5"/>
              </a:rPr>
              <a:t>（二）门徒与作门徒</a:t>
            </a:r>
            <a:endParaRPr lang="en-CA" sz="3600" b="1" kern="100" dirty="0">
              <a:solidFill>
                <a:srgbClr val="FF0000"/>
              </a:solidFill>
              <a:latin typeface="SimSun"/>
              <a:cs typeface="Courier New"/>
            </a:endParaRPr>
          </a:p>
          <a:p>
            <a:pPr marL="0" indent="0">
              <a:spcBef>
                <a:spcPts val="600"/>
              </a:spcBef>
              <a:spcAft>
                <a:spcPts val="600"/>
              </a:spcAft>
              <a:buNone/>
            </a:pPr>
            <a:r>
              <a:rPr lang="en-US" sz="3600" kern="100" dirty="0">
                <a:solidFill>
                  <a:schemeClr val="tx1"/>
                </a:solidFill>
                <a:latin typeface="DengXian"/>
                <a:cs typeface="DengXian"/>
              </a:rPr>
              <a:t>       </a:t>
            </a:r>
            <a:r>
              <a:rPr lang="en-US" sz="3600" b="1" kern="100" dirty="0">
                <a:solidFill>
                  <a:schemeClr val="tx1"/>
                </a:solidFill>
                <a:latin typeface="DengXian"/>
                <a:cs typeface="DengXian"/>
              </a:rPr>
              <a:t>1</a:t>
            </a:r>
            <a:r>
              <a:rPr lang="zh-CN" altLang="en-US" sz="3600" b="1" kern="100" dirty="0">
                <a:solidFill>
                  <a:schemeClr val="tx1"/>
                </a:solidFill>
                <a:latin typeface="SimSun"/>
                <a:ea typeface="DengXian"/>
                <a:cs typeface="DengXian"/>
              </a:rPr>
              <a:t>、门徒 </a:t>
            </a:r>
            <a:endParaRPr lang="en-CA" sz="3600" b="1" kern="100" dirty="0">
              <a:solidFill>
                <a:schemeClr val="tx1"/>
              </a:solidFill>
              <a:latin typeface="SimSun"/>
              <a:cs typeface="Courier New"/>
            </a:endParaRPr>
          </a:p>
          <a:p>
            <a:pPr marL="0" indent="860425">
              <a:spcBef>
                <a:spcPts val="600"/>
              </a:spcBef>
              <a:spcAft>
                <a:spcPts val="600"/>
              </a:spcAft>
              <a:buNone/>
            </a:pPr>
            <a:r>
              <a:rPr lang="zh-CN" altLang="en-US" sz="3600" b="1" kern="100" dirty="0">
                <a:solidFill>
                  <a:schemeClr val="tx1"/>
                </a:solidFill>
                <a:latin typeface="SimSun"/>
                <a:ea typeface="DengXian"/>
                <a:cs typeface="DengXian"/>
              </a:rPr>
              <a:t>我们常把门徒与主耶稣在地上的侍奉联想在一起，可是“门徒”这名称是在主离开这世界以后，很长一段时间仍然流行的。</a:t>
            </a:r>
            <a:endParaRPr lang="en-CA" sz="3600" b="1" kern="100" dirty="0">
              <a:solidFill>
                <a:schemeClr val="tx1"/>
              </a:solidFill>
              <a:latin typeface="SimSun"/>
              <a:cs typeface="Courier New"/>
            </a:endParaRPr>
          </a:p>
          <a:p>
            <a:pPr marL="0" indent="34290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6</a:t>
            </a:fld>
            <a:endParaRPr lang="en-US" altLang="zh-CN" dirty="0">
              <a:solidFill>
                <a:srgbClr val="55554A"/>
              </a:solidFill>
            </a:endParaRPr>
          </a:p>
        </p:txBody>
      </p:sp>
    </p:spTree>
    <p:extLst>
      <p:ext uri="{BB962C8B-B14F-4D97-AF65-F5344CB8AC3E}">
        <p14:creationId xmlns:p14="http://schemas.microsoft.com/office/powerpoint/2010/main" val="915844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b="1" kern="100" dirty="0">
                <a:solidFill>
                  <a:srgbClr val="FF0000"/>
                </a:solidFill>
                <a:effectLst/>
                <a:latin typeface="+mn-ea"/>
                <a:cs typeface="HanWang WeiBeiMedium-Gb5" panose="02000000000000000000" charset="-120"/>
                <a:sym typeface="+mn-ea"/>
              </a:rPr>
              <a:t>一、</a:t>
            </a:r>
            <a:r>
              <a:rPr lang="zh-CN" altLang="en-US" b="1" dirty="0">
                <a:solidFill>
                  <a:srgbClr val="FF0000"/>
                </a:solidFill>
                <a:effectLst/>
                <a:latin typeface="+mn-ea"/>
                <a:cs typeface="Times New Roman"/>
              </a:rPr>
              <a:t>耶稣门徒的学校</a:t>
            </a:r>
            <a:endParaRPr lang="zh-CN" altLang="en-US" dirty="0">
              <a:solidFill>
                <a:srgbClr val="FF0000"/>
              </a:solidFill>
              <a:latin typeface="+mn-ea"/>
            </a:endParaRPr>
          </a:p>
        </p:txBody>
      </p:sp>
      <p:sp>
        <p:nvSpPr>
          <p:cNvPr id="3" name="内容占位符 2"/>
          <p:cNvSpPr>
            <a:spLocks noGrp="1"/>
          </p:cNvSpPr>
          <p:nvPr>
            <p:ph idx="1"/>
          </p:nvPr>
        </p:nvSpPr>
        <p:spPr>
          <a:xfrm>
            <a:off x="1" y="1123950"/>
            <a:ext cx="9131300" cy="4019550"/>
          </a:xfrm>
        </p:spPr>
        <p:txBody>
          <a:bodyPr/>
          <a:lstStyle/>
          <a:p>
            <a:pPr marL="0" indent="860425">
              <a:spcBef>
                <a:spcPts val="600"/>
              </a:spcBef>
              <a:spcAft>
                <a:spcPts val="0"/>
              </a:spcAft>
              <a:buNone/>
            </a:pPr>
            <a:r>
              <a:rPr lang="zh-CN" altLang="en-US" sz="3600" b="1" kern="100" dirty="0">
                <a:solidFill>
                  <a:schemeClr val="tx1"/>
                </a:solidFill>
                <a:latin typeface="SimSun"/>
                <a:ea typeface="DengXian"/>
                <a:cs typeface="DengXian"/>
              </a:rPr>
              <a:t>例如，在使徒行传中，门徒这个称呼就出现了</a:t>
            </a:r>
            <a:r>
              <a:rPr lang="en-US" sz="3600" b="1" kern="100" dirty="0">
                <a:solidFill>
                  <a:schemeClr val="tx1"/>
                </a:solidFill>
                <a:latin typeface="DengXian"/>
                <a:cs typeface="DengXian"/>
              </a:rPr>
              <a:t>30</a:t>
            </a:r>
            <a:r>
              <a:rPr lang="zh-CN" altLang="en-US" sz="3600" b="1" kern="100" dirty="0">
                <a:solidFill>
                  <a:schemeClr val="tx1"/>
                </a:solidFill>
                <a:latin typeface="SimSun"/>
                <a:ea typeface="DengXian"/>
                <a:cs typeface="DengXian"/>
              </a:rPr>
              <a:t>次；</a:t>
            </a:r>
            <a:endParaRPr lang="en-CA" sz="3600" b="1" kern="100" dirty="0">
              <a:solidFill>
                <a:schemeClr val="tx1"/>
              </a:solidFill>
              <a:latin typeface="SimSun"/>
              <a:cs typeface="Courier New"/>
            </a:endParaRPr>
          </a:p>
          <a:p>
            <a:pPr marL="0" indent="860425">
              <a:spcBef>
                <a:spcPts val="600"/>
              </a:spcBef>
              <a:spcAft>
                <a:spcPts val="0"/>
              </a:spcAft>
              <a:buNone/>
            </a:pPr>
            <a:r>
              <a:rPr lang="zh-CN" altLang="en-US" sz="3600" b="1" kern="100" dirty="0">
                <a:solidFill>
                  <a:schemeClr val="tx1"/>
                </a:solidFill>
                <a:latin typeface="SimSun"/>
                <a:ea typeface="DengXian"/>
                <a:cs typeface="DengXian"/>
              </a:rPr>
              <a:t>与此对照，信徒和基督徒这两个我们更为熟悉的名称，在整本圣经里则各仅仅出现过</a:t>
            </a:r>
            <a:r>
              <a:rPr lang="en-US" sz="3600" b="1" kern="100" dirty="0">
                <a:solidFill>
                  <a:schemeClr val="tx1"/>
                </a:solidFill>
                <a:latin typeface="DengXian"/>
                <a:cs typeface="DengXian"/>
              </a:rPr>
              <a:t>2</a:t>
            </a:r>
            <a:r>
              <a:rPr lang="zh-CN" altLang="en-US" sz="3600" b="1" kern="100" dirty="0">
                <a:solidFill>
                  <a:schemeClr val="tx1"/>
                </a:solidFill>
                <a:latin typeface="SimSun"/>
                <a:ea typeface="DengXian"/>
                <a:cs typeface="DengXian"/>
              </a:rPr>
              <a:t>、</a:t>
            </a:r>
            <a:r>
              <a:rPr lang="en-US" sz="3600" b="1" kern="100" dirty="0">
                <a:solidFill>
                  <a:schemeClr val="tx1"/>
                </a:solidFill>
                <a:latin typeface="DengXian"/>
                <a:cs typeface="DengXian"/>
              </a:rPr>
              <a:t>3</a:t>
            </a:r>
            <a:r>
              <a:rPr lang="zh-CN" altLang="en-US" sz="3600" b="1" kern="100" dirty="0">
                <a:solidFill>
                  <a:schemeClr val="tx1"/>
                </a:solidFill>
                <a:latin typeface="SimSun"/>
                <a:ea typeface="DengXian"/>
                <a:cs typeface="DengXian"/>
              </a:rPr>
              <a:t>次。这是颇为耐人寻味的。</a:t>
            </a:r>
            <a:endParaRPr lang="en-CA" sz="3600" b="1" kern="100" dirty="0">
              <a:solidFill>
                <a:schemeClr val="tx1"/>
              </a:solidFill>
              <a:latin typeface="SimSun"/>
              <a:cs typeface="Courier New"/>
            </a:endParaRPr>
          </a:p>
          <a:p>
            <a:pPr marL="0" indent="860425">
              <a:spcBef>
                <a:spcPts val="600"/>
              </a:spcBef>
              <a:spcAft>
                <a:spcPts val="0"/>
              </a:spcAft>
              <a:buNone/>
            </a:pPr>
            <a:r>
              <a:rPr lang="zh-CN" altLang="en-US" sz="3600" b="1" kern="100" dirty="0">
                <a:solidFill>
                  <a:schemeClr val="tx1"/>
                </a:solidFill>
                <a:latin typeface="SimSun"/>
                <a:ea typeface="DengXian"/>
                <a:cs typeface="DengXian"/>
              </a:rPr>
              <a:t>例如，徒十一</a:t>
            </a:r>
            <a:r>
              <a:rPr lang="en-US" sz="3600" b="1" kern="100" dirty="0">
                <a:solidFill>
                  <a:schemeClr val="tx1"/>
                </a:solidFill>
                <a:latin typeface="DengXian"/>
                <a:cs typeface="DengXian"/>
              </a:rPr>
              <a:t>26</a:t>
            </a:r>
            <a:r>
              <a:rPr lang="zh-CN" altLang="en-US" sz="3600" b="1" kern="100" dirty="0">
                <a:solidFill>
                  <a:schemeClr val="tx1"/>
                </a:solidFill>
                <a:latin typeface="SimSun"/>
                <a:ea typeface="DengXian"/>
                <a:cs typeface="DengXian"/>
              </a:rPr>
              <a:t>下：</a:t>
            </a:r>
            <a:r>
              <a:rPr lang="zh-CN" altLang="en-US" sz="3600" b="1" kern="100" dirty="0">
                <a:solidFill>
                  <a:srgbClr val="FF0000"/>
                </a:solidFill>
                <a:latin typeface="SimSun"/>
                <a:ea typeface="KaiTi"/>
                <a:cs typeface="DengXian"/>
              </a:rPr>
              <a:t>“门徒称为基督徒，是从安提阿起首。”</a:t>
            </a:r>
            <a:endParaRPr lang="en-CA" sz="3600" kern="100" dirty="0">
              <a:solidFill>
                <a:srgbClr val="FF0000"/>
              </a:solidFill>
              <a:latin typeface="SimSun"/>
              <a:cs typeface="Courier New"/>
            </a:endParaRPr>
          </a:p>
          <a:p>
            <a:pPr marL="0" indent="34290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7</a:t>
            </a:fld>
            <a:endParaRPr lang="en-US" altLang="zh-CN" dirty="0">
              <a:solidFill>
                <a:srgbClr val="55554A"/>
              </a:solidFill>
            </a:endParaRPr>
          </a:p>
        </p:txBody>
      </p:sp>
    </p:spTree>
    <p:extLst>
      <p:ext uri="{BB962C8B-B14F-4D97-AF65-F5344CB8AC3E}">
        <p14:creationId xmlns:p14="http://schemas.microsoft.com/office/powerpoint/2010/main" val="915844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b="1" kern="100" dirty="0">
                <a:solidFill>
                  <a:srgbClr val="FF0000"/>
                </a:solidFill>
                <a:effectLst/>
                <a:latin typeface="+mn-ea"/>
                <a:cs typeface="HanWang WeiBeiMedium-Gb5" panose="02000000000000000000" charset="-120"/>
                <a:sym typeface="+mn-ea"/>
              </a:rPr>
              <a:t>一、</a:t>
            </a:r>
            <a:r>
              <a:rPr lang="zh-CN" altLang="en-US" b="1" dirty="0">
                <a:solidFill>
                  <a:srgbClr val="FF0000"/>
                </a:solidFill>
                <a:effectLst/>
                <a:latin typeface="+mn-ea"/>
                <a:cs typeface="Times New Roman"/>
              </a:rPr>
              <a:t>耶稣门徒的学校</a:t>
            </a:r>
            <a:endParaRPr lang="zh-CN" altLang="en-US"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indent="0">
              <a:spcBef>
                <a:spcPts val="600"/>
              </a:spcBef>
              <a:spcAft>
                <a:spcPts val="600"/>
              </a:spcAft>
              <a:buNone/>
            </a:pPr>
            <a:r>
              <a:rPr lang="en-US" sz="3200" kern="100" dirty="0">
                <a:solidFill>
                  <a:schemeClr val="tx1"/>
                </a:solidFill>
                <a:latin typeface="DengXian"/>
                <a:cs typeface="DengXian"/>
              </a:rPr>
              <a:t>	</a:t>
            </a:r>
            <a:r>
              <a:rPr lang="en-US" sz="3200" b="1" kern="100" dirty="0">
                <a:solidFill>
                  <a:srgbClr val="2E24FC"/>
                </a:solidFill>
                <a:latin typeface="DengXian"/>
                <a:cs typeface="DengXian"/>
              </a:rPr>
              <a:t>2</a:t>
            </a:r>
            <a:r>
              <a:rPr lang="zh-CN" altLang="en-US" sz="3200" b="1" kern="100" dirty="0">
                <a:solidFill>
                  <a:srgbClr val="2E24FC"/>
                </a:solidFill>
                <a:latin typeface="SimSun"/>
                <a:ea typeface="DengXian"/>
                <a:cs typeface="DengXian"/>
              </a:rPr>
              <a:t>、作门徒</a:t>
            </a:r>
            <a:endParaRPr lang="en-CA" sz="3200" b="1" kern="100" dirty="0">
              <a:solidFill>
                <a:srgbClr val="2E24FC"/>
              </a:solidFill>
              <a:latin typeface="SimSun"/>
              <a:cs typeface="Courier New"/>
            </a:endParaRPr>
          </a:p>
          <a:p>
            <a:pPr marL="0" indent="804863">
              <a:spcBef>
                <a:spcPts val="600"/>
              </a:spcBef>
              <a:spcAft>
                <a:spcPts val="600"/>
              </a:spcAft>
              <a:buNone/>
            </a:pPr>
            <a:r>
              <a:rPr lang="zh-CN" altLang="en-US" sz="3200" b="1" kern="100" dirty="0">
                <a:solidFill>
                  <a:schemeClr val="tx1"/>
                </a:solidFill>
                <a:latin typeface="SimSun"/>
                <a:ea typeface="DengXian"/>
                <a:cs typeface="DengXian"/>
              </a:rPr>
              <a:t>我们必须先了解 “门徒”一词所包含的意义，然后才能明白 “作门徒”的真正涵义。 </a:t>
            </a:r>
            <a:endParaRPr lang="en-CA" sz="3200" b="1" kern="100" dirty="0">
              <a:solidFill>
                <a:schemeClr val="tx1"/>
              </a:solidFill>
              <a:latin typeface="SimSun"/>
              <a:cs typeface="Courier New"/>
            </a:endParaRPr>
          </a:p>
          <a:p>
            <a:pPr marL="0" indent="0">
              <a:spcBef>
                <a:spcPts val="600"/>
              </a:spcBef>
              <a:spcAft>
                <a:spcPts val="600"/>
              </a:spcAft>
              <a:buNone/>
            </a:pPr>
            <a:r>
              <a:rPr lang="zh-CN" altLang="en-US" sz="3200" b="1" kern="100" dirty="0">
                <a:solidFill>
                  <a:schemeClr val="tx1"/>
                </a:solidFill>
                <a:latin typeface="SimSun"/>
                <a:ea typeface="DengXian"/>
                <a:cs typeface="DengXian"/>
              </a:rPr>
              <a:t>    </a:t>
            </a:r>
            <a:r>
              <a:rPr lang="zh-CN" altLang="en-US" sz="3200" b="1" kern="100" dirty="0">
                <a:solidFill>
                  <a:srgbClr val="2E24FC"/>
                </a:solidFill>
                <a:latin typeface="SimSun"/>
                <a:ea typeface="DengXian"/>
                <a:cs typeface="DengXian"/>
              </a:rPr>
              <a:t>（</a:t>
            </a:r>
            <a:r>
              <a:rPr lang="en-US" sz="3200" b="1" kern="100" dirty="0">
                <a:solidFill>
                  <a:srgbClr val="2E24FC"/>
                </a:solidFill>
                <a:latin typeface="DengXian"/>
                <a:cs typeface="DengXian"/>
              </a:rPr>
              <a:t>1</a:t>
            </a:r>
            <a:r>
              <a:rPr lang="zh-CN" altLang="en-US" sz="3200" b="1" kern="100" dirty="0">
                <a:solidFill>
                  <a:srgbClr val="2E24FC"/>
                </a:solidFill>
                <a:latin typeface="SimSun"/>
                <a:ea typeface="DengXian"/>
                <a:cs typeface="DengXian"/>
              </a:rPr>
              <a:t>）作门徒的意思是作受教于耶稣的人。</a:t>
            </a:r>
            <a:endParaRPr lang="en-CA" sz="3200" b="1" kern="100" dirty="0">
              <a:solidFill>
                <a:srgbClr val="2E24FC"/>
              </a:solidFill>
              <a:latin typeface="SimSun"/>
              <a:cs typeface="Courier New"/>
            </a:endParaRPr>
          </a:p>
          <a:p>
            <a:pPr marL="0" indent="0">
              <a:spcBef>
                <a:spcPts val="600"/>
              </a:spcBef>
              <a:spcAft>
                <a:spcPts val="600"/>
              </a:spcAft>
              <a:buNone/>
            </a:pPr>
            <a:r>
              <a:rPr lang="en-US" altLang="zh-CN" sz="3200" b="1" kern="100" dirty="0">
                <a:solidFill>
                  <a:schemeClr val="tx1"/>
                </a:solidFill>
                <a:latin typeface="SimSun"/>
                <a:ea typeface="DengXian"/>
                <a:cs typeface="DengXian"/>
              </a:rPr>
              <a:t>	</a:t>
            </a:r>
            <a:r>
              <a:rPr lang="zh-CN" altLang="en-US" sz="3200" b="1" kern="100" dirty="0">
                <a:solidFill>
                  <a:schemeClr val="tx1"/>
                </a:solidFill>
                <a:latin typeface="SimSun"/>
                <a:ea typeface="DengXian"/>
                <a:cs typeface="DengXian"/>
              </a:rPr>
              <a:t>太五</a:t>
            </a:r>
            <a:r>
              <a:rPr lang="en-US" sz="3200" b="1" kern="100" dirty="0">
                <a:solidFill>
                  <a:schemeClr val="tx1"/>
                </a:solidFill>
                <a:latin typeface="DengXian"/>
                <a:cs typeface="DengXian"/>
              </a:rPr>
              <a:t>1-2</a:t>
            </a:r>
            <a:r>
              <a:rPr lang="zh-CN" altLang="en-US" sz="3200" b="1" kern="100" dirty="0">
                <a:solidFill>
                  <a:schemeClr val="tx1"/>
                </a:solidFill>
                <a:latin typeface="SimSun"/>
                <a:ea typeface="DengXian"/>
                <a:cs typeface="DengXian"/>
              </a:rPr>
              <a:t>：</a:t>
            </a:r>
            <a:r>
              <a:rPr lang="zh-CN" altLang="en-US" sz="3200" kern="100" dirty="0">
                <a:solidFill>
                  <a:srgbClr val="FF0000"/>
                </a:solidFill>
                <a:latin typeface="KaiTi" panose="02010609060101010101" pitchFamily="49" charset="-122"/>
                <a:ea typeface="KaiTi" panose="02010609060101010101" pitchFamily="49" charset="-122"/>
                <a:cs typeface="FangSong"/>
              </a:rPr>
              <a:t>“耶稣看见这许多人，就上了山，既已坐下，门徒到祂跟前来。祂就开口教训他们，说”。</a:t>
            </a:r>
            <a:endParaRPr lang="en-CA" sz="3200" kern="100" dirty="0">
              <a:solidFill>
                <a:srgbClr val="FF0000"/>
              </a:solidFill>
              <a:latin typeface="KaiTi" panose="02010609060101010101" pitchFamily="49" charset="-122"/>
              <a:ea typeface="KaiTi" panose="02010609060101010101" pitchFamily="49" charset="-122"/>
              <a:cs typeface="Courier New"/>
            </a:endParaRPr>
          </a:p>
          <a:p>
            <a:pPr marL="0" indent="34290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8</a:t>
            </a:fld>
            <a:endParaRPr lang="en-US" altLang="zh-CN" dirty="0">
              <a:solidFill>
                <a:srgbClr val="55554A"/>
              </a:solidFill>
            </a:endParaRPr>
          </a:p>
        </p:txBody>
      </p:sp>
    </p:spTree>
    <p:extLst>
      <p:ext uri="{BB962C8B-B14F-4D97-AF65-F5344CB8AC3E}">
        <p14:creationId xmlns:p14="http://schemas.microsoft.com/office/powerpoint/2010/main" val="915844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b="1" kern="100" dirty="0">
                <a:solidFill>
                  <a:srgbClr val="FF0000"/>
                </a:solidFill>
                <a:effectLst/>
                <a:latin typeface="+mn-ea"/>
                <a:cs typeface="HanWang WeiBeiMedium-Gb5" panose="02000000000000000000" charset="-120"/>
                <a:sym typeface="+mn-ea"/>
              </a:rPr>
              <a:t>一、</a:t>
            </a:r>
            <a:r>
              <a:rPr lang="zh-CN" altLang="en-US" b="1" dirty="0">
                <a:solidFill>
                  <a:srgbClr val="FF0000"/>
                </a:solidFill>
                <a:effectLst/>
                <a:latin typeface="+mn-ea"/>
                <a:cs typeface="Times New Roman"/>
              </a:rPr>
              <a:t>耶稣门徒的学校</a:t>
            </a:r>
            <a:endParaRPr lang="zh-CN" altLang="en-US" dirty="0">
              <a:solidFill>
                <a:srgbClr val="FF0000"/>
              </a:solidFill>
              <a:latin typeface="+mn-ea"/>
            </a:endParaRPr>
          </a:p>
        </p:txBody>
      </p:sp>
      <p:sp>
        <p:nvSpPr>
          <p:cNvPr id="3" name="内容占位符 2"/>
          <p:cNvSpPr>
            <a:spLocks noGrp="1"/>
          </p:cNvSpPr>
          <p:nvPr>
            <p:ph idx="1"/>
          </p:nvPr>
        </p:nvSpPr>
        <p:spPr>
          <a:xfrm>
            <a:off x="1" y="1123950"/>
            <a:ext cx="9131300" cy="4019550"/>
          </a:xfrm>
        </p:spPr>
        <p:txBody>
          <a:bodyPr/>
          <a:lstStyle/>
          <a:p>
            <a:pPr marL="0" indent="0">
              <a:spcBef>
                <a:spcPts val="0"/>
              </a:spcBef>
              <a:spcAft>
                <a:spcPts val="0"/>
              </a:spcAft>
              <a:buNone/>
            </a:pPr>
            <a:r>
              <a:rPr lang="en-US" altLang="zh-CN" sz="3200" b="1" kern="100" dirty="0">
                <a:solidFill>
                  <a:schemeClr val="tx1"/>
                </a:solidFill>
                <a:latin typeface="SimSun"/>
                <a:ea typeface="DengXian"/>
                <a:cs typeface="DengXian"/>
              </a:rPr>
              <a:t>	</a:t>
            </a:r>
            <a:r>
              <a:rPr lang="zh-CN" altLang="en-US" sz="3200" b="1" kern="100" dirty="0">
                <a:solidFill>
                  <a:srgbClr val="2E24FC"/>
                </a:solidFill>
                <a:latin typeface="DengXian" panose="02010600030101010101" pitchFamily="2" charset="-122"/>
                <a:ea typeface="DengXian" panose="02010600030101010101" pitchFamily="2" charset="-122"/>
                <a:cs typeface="DengXian"/>
              </a:rPr>
              <a:t>（</a:t>
            </a:r>
            <a:r>
              <a:rPr lang="en-US" sz="3200" b="1" kern="100" dirty="0">
                <a:solidFill>
                  <a:srgbClr val="2E24FC"/>
                </a:solidFill>
                <a:latin typeface="DengXian" panose="02010600030101010101" pitchFamily="2" charset="-122"/>
                <a:ea typeface="DengXian" panose="02010600030101010101" pitchFamily="2" charset="-122"/>
                <a:cs typeface="DengXian"/>
              </a:rPr>
              <a:t>2</a:t>
            </a:r>
            <a:r>
              <a:rPr lang="zh-CN" altLang="en-US" sz="3200" b="1" kern="100" dirty="0">
                <a:solidFill>
                  <a:srgbClr val="2E24FC"/>
                </a:solidFill>
                <a:latin typeface="DengXian" panose="02010600030101010101" pitchFamily="2" charset="-122"/>
                <a:ea typeface="DengXian" panose="02010600030101010101" pitchFamily="2" charset="-122"/>
                <a:cs typeface="DengXian"/>
              </a:rPr>
              <a:t>）一个人必须听而接受真理，且把它行出来，才算得上作主门徒。</a:t>
            </a:r>
            <a:endParaRPr lang="en-CA" sz="3200" b="1" kern="100" dirty="0">
              <a:solidFill>
                <a:srgbClr val="2E24FC"/>
              </a:solidFill>
              <a:latin typeface="DengXian" panose="02010600030101010101" pitchFamily="2" charset="-122"/>
              <a:ea typeface="DengXian" panose="02010600030101010101" pitchFamily="2" charset="-122"/>
              <a:cs typeface="Courier New"/>
            </a:endParaRPr>
          </a:p>
          <a:p>
            <a:pPr marL="0" indent="0">
              <a:spcBef>
                <a:spcPts val="0"/>
              </a:spcBef>
              <a:spcAft>
                <a:spcPts val="0"/>
              </a:spcAft>
              <a:buNone/>
            </a:pPr>
            <a:r>
              <a:rPr lang="en-US" altLang="zh-CN" sz="3200" b="1" kern="100" dirty="0">
                <a:solidFill>
                  <a:schemeClr val="tx1"/>
                </a:solidFill>
                <a:latin typeface="SimSun"/>
                <a:ea typeface="DengXian"/>
                <a:cs typeface="DengXian"/>
              </a:rPr>
              <a:t>	</a:t>
            </a:r>
            <a:r>
              <a:rPr lang="zh-CN" altLang="en-US" sz="3200" b="1" kern="100" dirty="0">
                <a:solidFill>
                  <a:schemeClr val="tx1"/>
                </a:solidFill>
                <a:latin typeface="SimSun"/>
                <a:ea typeface="DengXian"/>
                <a:cs typeface="DengXian"/>
              </a:rPr>
              <a:t>约八</a:t>
            </a:r>
            <a:r>
              <a:rPr lang="en-US" sz="3200" b="1" kern="100" dirty="0">
                <a:solidFill>
                  <a:schemeClr val="tx1"/>
                </a:solidFill>
                <a:latin typeface="DengXian"/>
                <a:cs typeface="DengXian"/>
              </a:rPr>
              <a:t>31</a:t>
            </a:r>
            <a:r>
              <a:rPr lang="zh-CN" altLang="en-US" sz="3200" b="1" kern="100" dirty="0">
                <a:solidFill>
                  <a:schemeClr val="tx1"/>
                </a:solidFill>
                <a:latin typeface="SimSun"/>
                <a:ea typeface="FangSong"/>
                <a:cs typeface="FangSong"/>
              </a:rPr>
              <a:t>：</a:t>
            </a:r>
            <a:r>
              <a:rPr lang="zh-CN" altLang="en-US" sz="3200" kern="100" dirty="0">
                <a:solidFill>
                  <a:srgbClr val="FF0000"/>
                </a:solidFill>
                <a:latin typeface="KaiTi" panose="02010609060101010101" pitchFamily="49" charset="-122"/>
                <a:ea typeface="KaiTi" panose="02010609060101010101" pitchFamily="49" charset="-122"/>
                <a:cs typeface="FangSong"/>
              </a:rPr>
              <a:t>“耶稣对信他的犹太人说，你们若常常遵守我的道，就真是我的门徒。”</a:t>
            </a:r>
            <a:endParaRPr lang="en-CA" sz="3200" kern="100" dirty="0">
              <a:solidFill>
                <a:srgbClr val="FF0000"/>
              </a:solidFill>
              <a:latin typeface="KaiTi" panose="02010609060101010101" pitchFamily="49" charset="-122"/>
              <a:ea typeface="KaiTi" panose="02010609060101010101" pitchFamily="49" charset="-122"/>
              <a:cs typeface="Courier New"/>
            </a:endParaRPr>
          </a:p>
          <a:p>
            <a:pPr marL="0" indent="804863">
              <a:spcBef>
                <a:spcPts val="0"/>
              </a:spcBef>
              <a:spcAft>
                <a:spcPts val="0"/>
              </a:spcAft>
              <a:buNone/>
            </a:pPr>
            <a:r>
              <a:rPr lang="zh-CN" altLang="en-US" sz="3200" b="1" kern="100" dirty="0">
                <a:solidFill>
                  <a:schemeClr val="tx1"/>
                </a:solidFill>
                <a:latin typeface="SimSun"/>
                <a:ea typeface="DengXian"/>
                <a:cs typeface="DengXian"/>
              </a:rPr>
              <a:t>常常遵守基督的道并非自动或自然而然的举动，而是坚强的决心和自律的成果。 </a:t>
            </a:r>
            <a:endParaRPr lang="en-CA" sz="3200" b="1" kern="100" dirty="0">
              <a:solidFill>
                <a:schemeClr val="tx1"/>
              </a:solidFill>
              <a:latin typeface="SimSun"/>
              <a:cs typeface="Courier New"/>
            </a:endParaRPr>
          </a:p>
          <a:p>
            <a:pPr marL="0" indent="804863">
              <a:spcBef>
                <a:spcPts val="0"/>
              </a:spcBef>
              <a:spcAft>
                <a:spcPts val="0"/>
              </a:spcAft>
              <a:buNone/>
            </a:pPr>
            <a:r>
              <a:rPr lang="zh-CN" altLang="en-US" sz="3200" b="1" kern="100" dirty="0">
                <a:solidFill>
                  <a:schemeClr val="tx1"/>
                </a:solidFill>
                <a:latin typeface="SimSun"/>
                <a:ea typeface="DengXian"/>
                <a:cs typeface="DengXian"/>
              </a:rPr>
              <a:t>最近</a:t>
            </a:r>
            <a:r>
              <a:rPr lang="en-US" altLang="zh-CN" sz="3200" b="1" kern="100" dirty="0">
                <a:solidFill>
                  <a:schemeClr val="tx1"/>
                </a:solidFill>
                <a:latin typeface="SimSun"/>
                <a:ea typeface="DengXian"/>
                <a:cs typeface="DengXian"/>
              </a:rPr>
              <a:t>《</a:t>
            </a:r>
            <a:r>
              <a:rPr lang="zh-CN" altLang="en-US" sz="3200" b="1" kern="100" dirty="0">
                <a:solidFill>
                  <a:schemeClr val="tx1"/>
                </a:solidFill>
                <a:latin typeface="SimSun"/>
                <a:ea typeface="DengXian"/>
                <a:cs typeface="DengXian"/>
              </a:rPr>
              <a:t>超越</a:t>
            </a:r>
            <a:r>
              <a:rPr lang="en-US" altLang="zh-CN" sz="3200" b="1" kern="100" dirty="0">
                <a:solidFill>
                  <a:schemeClr val="tx1"/>
                </a:solidFill>
                <a:latin typeface="SimSun"/>
                <a:ea typeface="DengXian"/>
                <a:cs typeface="DengXian"/>
              </a:rPr>
              <a:t>》</a:t>
            </a:r>
            <a:r>
              <a:rPr lang="zh-CN" altLang="en-US" sz="3200" b="1" kern="100" dirty="0">
                <a:solidFill>
                  <a:schemeClr val="tx1"/>
                </a:solidFill>
                <a:latin typeface="SimSun"/>
                <a:ea typeface="DengXian"/>
                <a:cs typeface="DengXian"/>
              </a:rPr>
              <a:t>门训特别强调建立行道的生活习惯，让我们体验到作门徒的真正涵义。</a:t>
            </a:r>
            <a:endParaRPr lang="en-CA" sz="3200" b="1" kern="100" dirty="0">
              <a:solidFill>
                <a:schemeClr val="tx1"/>
              </a:solidFill>
              <a:latin typeface="SimSun"/>
              <a:cs typeface="Courier New"/>
            </a:endParaRPr>
          </a:p>
          <a:p>
            <a:pPr marL="0" indent="34290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9</a:t>
            </a:fld>
            <a:endParaRPr lang="en-US" altLang="zh-CN" dirty="0">
              <a:solidFill>
                <a:srgbClr val="55554A"/>
              </a:solidFill>
            </a:endParaRPr>
          </a:p>
        </p:txBody>
      </p:sp>
    </p:spTree>
    <p:extLst>
      <p:ext uri="{BB962C8B-B14F-4D97-AF65-F5344CB8AC3E}">
        <p14:creationId xmlns:p14="http://schemas.microsoft.com/office/powerpoint/2010/main" val="9158441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PP_MARK_KEY" val="f6879e44-dabe-44df-9d80-704a5c3c2e0f"/>
  <p:tag name="COMMONDATA" val="eyJoZGlkIjoiYTNmNGMxYmY0MzM5Nzc4ZmViMmY5YjU0NWE1ZmM3MWYifQ=="/>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S101790490[1]">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lnDef>
      <a:spPr>
        <a:ln>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otalTime>237</TotalTime>
  <Words>2621</Words>
  <Application>Microsoft Office PowerPoint</Application>
  <PresentationFormat>On-screen Show (16:9)</PresentationFormat>
  <Paragraphs>221</Paragraphs>
  <Slides>46</Slides>
  <Notes>2</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TS101790490[1]</vt:lpstr>
      <vt:lpstr>PowerPoint Presentation</vt:lpstr>
      <vt:lpstr>PowerPoint Presentation</vt:lpstr>
      <vt:lpstr>PowerPoint Presentation</vt:lpstr>
      <vt:lpstr>一、耶稣门徒的学校</vt:lpstr>
      <vt:lpstr>一、耶稣门徒的学校</vt:lpstr>
      <vt:lpstr>一、耶稣门徒的学校</vt:lpstr>
      <vt:lpstr>一、耶稣门徒的学校</vt:lpstr>
      <vt:lpstr>一、耶稣门徒的学校</vt:lpstr>
      <vt:lpstr>一、耶稣门徒的学校</vt:lpstr>
      <vt:lpstr>一、耶稣门徒的学校</vt:lpstr>
      <vt:lpstr>一、耶稣门徒的学校</vt:lpstr>
      <vt:lpstr>一、耶稣门徒的学校</vt:lpstr>
      <vt:lpstr>一、耶稣门徒的学校</vt:lpstr>
      <vt:lpstr>二、耶稣门徒学校的体制</vt:lpstr>
      <vt:lpstr>二、耶稣门徒学校的体制</vt:lpstr>
      <vt:lpstr>二、耶稣门徒学校的体制</vt:lpstr>
      <vt:lpstr>二、耶稣门徒学校的体制</vt:lpstr>
      <vt:lpstr>二、耶稣门徒学校的体制</vt:lpstr>
      <vt:lpstr>三、最令人震惊、使人悔改的信息</vt:lpstr>
      <vt:lpstr>三、最令人震惊、使人悔改的信息</vt:lpstr>
      <vt:lpstr>三、最令人震惊、使人悔改的信息</vt:lpstr>
      <vt:lpstr>三、最令人震惊、使人悔改的信息</vt:lpstr>
      <vt:lpstr>三、最令人震惊、使人悔改的信息</vt:lpstr>
      <vt:lpstr>三、最令人震惊、使人悔改的信息</vt:lpstr>
      <vt:lpstr>三、最令人震惊、使人悔改的信息</vt:lpstr>
      <vt:lpstr>三、最令人震惊、使人悔改的信息</vt:lpstr>
      <vt:lpstr>三、最令人震惊、使人悔改的信息</vt:lpstr>
      <vt:lpstr>三、最令人震惊、使人悔改的信息</vt:lpstr>
      <vt:lpstr>三、最令人震惊、使人悔改的信息</vt:lpstr>
      <vt:lpstr>三、最令人震惊、使人悔改的信息</vt:lpstr>
      <vt:lpstr>三、最令人震惊、使人悔改的信息</vt:lpstr>
      <vt:lpstr>三、最令人震惊、使人悔改的信息</vt:lpstr>
      <vt:lpstr>三、最令人震惊、使人悔改的信息</vt:lpstr>
      <vt:lpstr>三、最令人震惊、使人悔改的信息</vt:lpstr>
      <vt:lpstr>三、最令人震惊、使人悔改的信息</vt:lpstr>
      <vt:lpstr>三、最令人震惊、使人悔改的信息</vt:lpstr>
      <vt:lpstr>三、最令人震惊、使人悔改的信息</vt:lpstr>
      <vt:lpstr>三、最令人震惊、使人悔改的信息</vt:lpstr>
      <vt:lpstr>三、最令人震惊、使人悔改的信息</vt:lpstr>
      <vt:lpstr>三、最令人震惊、使人悔改的信息</vt:lpstr>
      <vt:lpstr>三、最令人震惊、使人悔改的信息</vt:lpstr>
      <vt:lpstr>三、最令人震惊、使人悔改的信息</vt:lpstr>
      <vt:lpstr>三、最令人震惊、使人悔改的信息</vt:lpstr>
      <vt:lpstr>三、最令人震惊、使人悔改的信息</vt:lpstr>
      <vt:lpstr>三、最令人震惊、使人悔改的信息</vt:lpstr>
      <vt:lpstr>三、最令人震惊、使人悔改的信息</vt:lpstr>
    </vt:vector>
  </TitlesOfParts>
  <Company>AGCF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Leon Yang</dc:creator>
  <cp:lastModifiedBy>Leon Yang</cp:lastModifiedBy>
  <cp:revision>762</cp:revision>
  <dcterms:created xsi:type="dcterms:W3CDTF">2021-02-28T22:09:00Z</dcterms:created>
  <dcterms:modified xsi:type="dcterms:W3CDTF">2024-03-24T16:35:14Z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2052-11.1.0.14036</vt:lpwstr>
  </property>
  <property fmtid="{D5CDD505-2E9C-101B-9397-08002B2CF9AE}" pid="3" name="ICV">
    <vt:lpwstr>1889F7E977E2449282041897C006D1A4_13</vt:lpwstr>
  </property>
</Properties>
</file>