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6"/>
  </p:notesMasterIdLst>
  <p:sldIdLst>
    <p:sldId id="849" r:id="rId2"/>
    <p:sldId id="1161" r:id="rId3"/>
    <p:sldId id="1270" r:id="rId4"/>
    <p:sldId id="1274" r:id="rId5"/>
    <p:sldId id="1360" r:id="rId6"/>
    <p:sldId id="1213" r:id="rId7"/>
    <p:sldId id="1325" r:id="rId8"/>
    <p:sldId id="1326" r:id="rId9"/>
    <p:sldId id="1327" r:id="rId10"/>
    <p:sldId id="1328" r:id="rId11"/>
    <p:sldId id="1329" r:id="rId12"/>
    <p:sldId id="1330" r:id="rId13"/>
    <p:sldId id="1331" r:id="rId14"/>
    <p:sldId id="1332" r:id="rId15"/>
    <p:sldId id="1333" r:id="rId16"/>
    <p:sldId id="1334" r:id="rId17"/>
    <p:sldId id="1335" r:id="rId18"/>
    <p:sldId id="1336" r:id="rId19"/>
    <p:sldId id="1337" r:id="rId20"/>
    <p:sldId id="1338" r:id="rId21"/>
    <p:sldId id="1339" r:id="rId22"/>
    <p:sldId id="1340" r:id="rId23"/>
    <p:sldId id="1341" r:id="rId24"/>
    <p:sldId id="1342" r:id="rId25"/>
    <p:sldId id="1399" r:id="rId26"/>
    <p:sldId id="1343" r:id="rId27"/>
    <p:sldId id="1344" r:id="rId28"/>
    <p:sldId id="1345" r:id="rId29"/>
    <p:sldId id="1346" r:id="rId30"/>
    <p:sldId id="1347" r:id="rId31"/>
    <p:sldId id="1348" r:id="rId32"/>
    <p:sldId id="1349" r:id="rId33"/>
    <p:sldId id="1350" r:id="rId34"/>
    <p:sldId id="1351" r:id="rId35"/>
    <p:sldId id="1352" r:id="rId36"/>
    <p:sldId id="1353" r:id="rId37"/>
    <p:sldId id="1354" r:id="rId38"/>
    <p:sldId id="1355" r:id="rId39"/>
    <p:sldId id="1356" r:id="rId40"/>
    <p:sldId id="1357" r:id="rId41"/>
    <p:sldId id="1397" r:id="rId42"/>
    <p:sldId id="1358" r:id="rId43"/>
    <p:sldId id="1398" r:id="rId44"/>
    <p:sldId id="1359" r:id="rId45"/>
  </p:sldIdLst>
  <p:sldSz cx="9144000" cy="5143500" type="screen16x9"/>
  <p:notesSz cx="6858000" cy="9144000"/>
  <p:custDataLst>
    <p:tags r:id="rId4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8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2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05" autoAdjust="0"/>
    <p:restoredTop sz="0" autoAdjust="0"/>
  </p:normalViewPr>
  <p:slideViewPr>
    <p:cSldViewPr showGuides="1">
      <p:cViewPr>
        <p:scale>
          <a:sx n="104" d="100"/>
          <a:sy n="104" d="100"/>
        </p:scale>
        <p:origin x="-34" y="-72"/>
      </p:cViewPr>
      <p:guideLst>
        <p:guide orient="horz" pos="1620"/>
        <p:guide pos="2876"/>
      </p:guideLst>
    </p:cSldViewPr>
  </p:slideViewPr>
  <p:outlineViewPr>
    <p:cViewPr>
      <p:scale>
        <a:sx n="33" d="100"/>
        <a:sy n="33" d="100"/>
      </p:scale>
      <p:origin x="34" y="13061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254479-BAA9-4B38-8FB5-557D86D75C71}" type="doc">
      <dgm:prSet loTypeId="urn:microsoft.com/office/officeart/2005/8/layout/pyramid1#1" loCatId="pyramid" qsTypeId="urn:microsoft.com/office/officeart/2005/8/quickstyle/simple1#1" qsCatId="simple" csTypeId="urn:microsoft.com/office/officeart/2005/8/colors/accent1_2#1" csCatId="accent1" phldr="1"/>
      <dgm:spPr/>
    </dgm:pt>
    <dgm:pt modelId="{B083EEDB-E14D-4C59-B62A-42528CFADA82}">
      <dgm:prSet phldrT="[Text]" custT="1"/>
      <dgm:spPr>
        <a:noFill/>
        <a:ln w="6350">
          <a:solidFill>
            <a:schemeClr val="tx1"/>
          </a:solidFill>
        </a:ln>
      </dgm:spPr>
      <dgm:t>
        <a:bodyPr anchor="b" anchorCtr="0"/>
        <a:lstStyle/>
        <a:p>
          <a:r>
            <a:rPr lang="zh-CN" altLang="en-US" sz="2000" b="1" dirty="0"/>
            <a:t>超自我</a:t>
          </a:r>
          <a:endParaRPr lang="en-US" altLang="zh-CN" sz="2000" b="1" dirty="0"/>
        </a:p>
        <a:p>
          <a:r>
            <a:rPr lang="zh-CN" altLang="en-US" sz="2000" b="1" dirty="0"/>
            <a:t>实现需求</a:t>
          </a:r>
          <a:endParaRPr lang="en-CA" sz="2000" b="1" dirty="0"/>
        </a:p>
      </dgm:t>
    </dgm:pt>
    <dgm:pt modelId="{38F6DDBC-F9CA-4014-9DB3-8BF9C0569D58}" type="parTrans" cxnId="{20466A7A-F8E1-40D8-B2C9-0A12F803EB7B}">
      <dgm:prSet/>
      <dgm:spPr/>
      <dgm:t>
        <a:bodyPr/>
        <a:lstStyle/>
        <a:p>
          <a:endParaRPr lang="en-CA"/>
        </a:p>
      </dgm:t>
    </dgm:pt>
    <dgm:pt modelId="{89FC0B70-F302-4140-90EB-85E47CAA0445}" type="sibTrans" cxnId="{20466A7A-F8E1-40D8-B2C9-0A12F803EB7B}">
      <dgm:prSet/>
      <dgm:spPr/>
      <dgm:t>
        <a:bodyPr/>
        <a:lstStyle/>
        <a:p>
          <a:endParaRPr lang="en-CA"/>
        </a:p>
      </dgm:t>
    </dgm:pt>
    <dgm:pt modelId="{1465DE87-D7F6-4BE9-B279-F8479371C8C5}">
      <dgm:prSet phldrT="[Text]" custT="1"/>
      <dgm:spPr>
        <a:noFill/>
        <a:ln w="6350">
          <a:solidFill>
            <a:schemeClr val="tx1"/>
          </a:solidFill>
        </a:ln>
      </dgm:spPr>
      <dgm:t>
        <a:bodyPr/>
        <a:lstStyle/>
        <a:p>
          <a:r>
            <a:rPr lang="zh-CN" altLang="en-US" sz="2000" b="1" dirty="0"/>
            <a:t>自我实现需求</a:t>
          </a:r>
          <a:endParaRPr lang="en-CA" sz="2000" b="1" dirty="0"/>
        </a:p>
      </dgm:t>
    </dgm:pt>
    <dgm:pt modelId="{B4611D52-A01E-42A6-914B-28128ED4F5BE}" type="parTrans" cxnId="{88322253-EEE1-480A-8B5E-74DA8E9827DF}">
      <dgm:prSet/>
      <dgm:spPr/>
      <dgm:t>
        <a:bodyPr/>
        <a:lstStyle/>
        <a:p>
          <a:endParaRPr lang="en-CA"/>
        </a:p>
      </dgm:t>
    </dgm:pt>
    <dgm:pt modelId="{ABF7021F-4AF4-49B5-B001-700B73F27B71}" type="sibTrans" cxnId="{88322253-EEE1-480A-8B5E-74DA8E9827DF}">
      <dgm:prSet/>
      <dgm:spPr/>
      <dgm:t>
        <a:bodyPr/>
        <a:lstStyle/>
        <a:p>
          <a:endParaRPr lang="en-CA"/>
        </a:p>
      </dgm:t>
    </dgm:pt>
    <dgm:pt modelId="{0C0CFB0C-2CB9-4D9F-A26D-D72DD701DAC0}">
      <dgm:prSet phldrT="[Text]" custT="1"/>
      <dgm:spPr>
        <a:noFill/>
        <a:ln w="6350">
          <a:solidFill>
            <a:schemeClr val="tx1"/>
          </a:solidFill>
        </a:ln>
      </dgm:spPr>
      <dgm:t>
        <a:bodyPr/>
        <a:lstStyle/>
        <a:p>
          <a:r>
            <a:rPr lang="zh-CN" altLang="en-US" sz="2000" b="1" dirty="0"/>
            <a:t>生理和心理需求</a:t>
          </a:r>
          <a:endParaRPr lang="en-CA" sz="2000" b="1" dirty="0"/>
        </a:p>
      </dgm:t>
    </dgm:pt>
    <dgm:pt modelId="{F55252D5-21BE-469E-BAFC-9B301ED7356B}" type="parTrans" cxnId="{AD5D612A-9008-441A-9B53-2E79B1F4C7C7}">
      <dgm:prSet/>
      <dgm:spPr/>
      <dgm:t>
        <a:bodyPr/>
        <a:lstStyle/>
        <a:p>
          <a:endParaRPr lang="en-CA"/>
        </a:p>
      </dgm:t>
    </dgm:pt>
    <dgm:pt modelId="{B839B66C-B52B-4BA9-A609-10BA9099EC11}" type="sibTrans" cxnId="{AD5D612A-9008-441A-9B53-2E79B1F4C7C7}">
      <dgm:prSet/>
      <dgm:spPr/>
      <dgm:t>
        <a:bodyPr/>
        <a:lstStyle/>
        <a:p>
          <a:endParaRPr lang="en-CA"/>
        </a:p>
      </dgm:t>
    </dgm:pt>
    <dgm:pt modelId="{210DC643-C004-4F35-828F-65D016128F1B}" type="pres">
      <dgm:prSet presAssocID="{B8254479-BAA9-4B38-8FB5-557D86D75C71}" presName="Name0" presStyleCnt="0">
        <dgm:presLayoutVars>
          <dgm:dir/>
          <dgm:animLvl val="lvl"/>
          <dgm:resizeHandles val="exact"/>
        </dgm:presLayoutVars>
      </dgm:prSet>
      <dgm:spPr/>
    </dgm:pt>
    <dgm:pt modelId="{ACAC8044-25F9-4E73-A833-EB106A646099}" type="pres">
      <dgm:prSet presAssocID="{B083EEDB-E14D-4C59-B62A-42528CFADA82}" presName="Name8" presStyleCnt="0"/>
      <dgm:spPr/>
    </dgm:pt>
    <dgm:pt modelId="{3FF62F8E-8F66-4B69-AA31-C2E477962DDB}" type="pres">
      <dgm:prSet presAssocID="{B083EEDB-E14D-4C59-B62A-42528CFADA82}" presName="level" presStyleLbl="node1" presStyleIdx="0" presStyleCnt="3" custScaleX="97768" custScaleY="215842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D381AAB-08E2-488E-8C8B-5BB7FE301F79}" type="pres">
      <dgm:prSet presAssocID="{B083EEDB-E14D-4C59-B62A-42528CFADA8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41EEC32-684B-417C-A1E4-9C27BED7B92E}" type="pres">
      <dgm:prSet presAssocID="{1465DE87-D7F6-4BE9-B279-F8479371C8C5}" presName="Name8" presStyleCnt="0"/>
      <dgm:spPr/>
    </dgm:pt>
    <dgm:pt modelId="{6A2E3905-E438-423E-A9D5-DF45F031DBD3}" type="pres">
      <dgm:prSet presAssocID="{1465DE87-D7F6-4BE9-B279-F8479371C8C5}" presName="level" presStyleLbl="node1" presStyleIdx="1" presStyleCnt="3" custScaleX="99521" custScaleY="107642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ED59B01-8339-4AE3-BEA9-2F39F62DCC45}" type="pres">
      <dgm:prSet presAssocID="{1465DE87-D7F6-4BE9-B279-F8479371C8C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D37633C-6F44-47C4-8689-44A56B45DC2C}" type="pres">
      <dgm:prSet presAssocID="{0C0CFB0C-2CB9-4D9F-A26D-D72DD701DAC0}" presName="Name8" presStyleCnt="0"/>
      <dgm:spPr/>
    </dgm:pt>
    <dgm:pt modelId="{8F4A94CD-C3A1-48BA-BDF0-56AAC1571821}" type="pres">
      <dgm:prSet presAssocID="{0C0CFB0C-2CB9-4D9F-A26D-D72DD701DAC0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C214284-2865-48EC-B38B-3250B87FECB1}" type="pres">
      <dgm:prSet presAssocID="{0C0CFB0C-2CB9-4D9F-A26D-D72DD701DAC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C9748D16-B67B-4FBB-8746-DCE9A8C798FC}" type="presOf" srcId="{0C0CFB0C-2CB9-4D9F-A26D-D72DD701DAC0}" destId="{2C214284-2865-48EC-B38B-3250B87FECB1}" srcOrd="1" destOrd="0" presId="urn:microsoft.com/office/officeart/2005/8/layout/pyramid1#1"/>
    <dgm:cxn modelId="{DB172158-65BE-433A-B1B5-3066257BF846}" type="presOf" srcId="{B083EEDB-E14D-4C59-B62A-42528CFADA82}" destId="{3FF62F8E-8F66-4B69-AA31-C2E477962DDB}" srcOrd="0" destOrd="0" presId="urn:microsoft.com/office/officeart/2005/8/layout/pyramid1#1"/>
    <dgm:cxn modelId="{AD5D612A-9008-441A-9B53-2E79B1F4C7C7}" srcId="{B8254479-BAA9-4B38-8FB5-557D86D75C71}" destId="{0C0CFB0C-2CB9-4D9F-A26D-D72DD701DAC0}" srcOrd="2" destOrd="0" parTransId="{F55252D5-21BE-469E-BAFC-9B301ED7356B}" sibTransId="{B839B66C-B52B-4BA9-A609-10BA9099EC11}"/>
    <dgm:cxn modelId="{20466A7A-F8E1-40D8-B2C9-0A12F803EB7B}" srcId="{B8254479-BAA9-4B38-8FB5-557D86D75C71}" destId="{B083EEDB-E14D-4C59-B62A-42528CFADA82}" srcOrd="0" destOrd="0" parTransId="{38F6DDBC-F9CA-4014-9DB3-8BF9C0569D58}" sibTransId="{89FC0B70-F302-4140-90EB-85E47CAA0445}"/>
    <dgm:cxn modelId="{5FA5CC52-3550-46AE-8518-18E3CE1CB80B}" type="presOf" srcId="{1465DE87-D7F6-4BE9-B279-F8479371C8C5}" destId="{6A2E3905-E438-423E-A9D5-DF45F031DBD3}" srcOrd="0" destOrd="0" presId="urn:microsoft.com/office/officeart/2005/8/layout/pyramid1#1"/>
    <dgm:cxn modelId="{597A87ED-DDDB-494C-878F-6D53142CB99D}" type="presOf" srcId="{B083EEDB-E14D-4C59-B62A-42528CFADA82}" destId="{CD381AAB-08E2-488E-8C8B-5BB7FE301F79}" srcOrd="1" destOrd="0" presId="urn:microsoft.com/office/officeart/2005/8/layout/pyramid1#1"/>
    <dgm:cxn modelId="{AE418F42-F984-46A3-861B-26C5A99BA1CA}" type="presOf" srcId="{1465DE87-D7F6-4BE9-B279-F8479371C8C5}" destId="{DED59B01-8339-4AE3-BEA9-2F39F62DCC45}" srcOrd="1" destOrd="0" presId="urn:microsoft.com/office/officeart/2005/8/layout/pyramid1#1"/>
    <dgm:cxn modelId="{27F2B0C1-3B71-4527-A3E8-B3F4B3EE4453}" type="presOf" srcId="{0C0CFB0C-2CB9-4D9F-A26D-D72DD701DAC0}" destId="{8F4A94CD-C3A1-48BA-BDF0-56AAC1571821}" srcOrd="0" destOrd="0" presId="urn:microsoft.com/office/officeart/2005/8/layout/pyramid1#1"/>
    <dgm:cxn modelId="{88322253-EEE1-480A-8B5E-74DA8E9827DF}" srcId="{B8254479-BAA9-4B38-8FB5-557D86D75C71}" destId="{1465DE87-D7F6-4BE9-B279-F8479371C8C5}" srcOrd="1" destOrd="0" parTransId="{B4611D52-A01E-42A6-914B-28128ED4F5BE}" sibTransId="{ABF7021F-4AF4-49B5-B001-700B73F27B71}"/>
    <dgm:cxn modelId="{C25991D7-B13F-4CC2-B7C1-16DA8336575F}" type="presOf" srcId="{B8254479-BAA9-4B38-8FB5-557D86D75C71}" destId="{210DC643-C004-4F35-828F-65D016128F1B}" srcOrd="0" destOrd="0" presId="urn:microsoft.com/office/officeart/2005/8/layout/pyramid1#1"/>
    <dgm:cxn modelId="{9A8BA2D5-C7FF-4BC5-B228-C2606440EAAC}" type="presParOf" srcId="{210DC643-C004-4F35-828F-65D016128F1B}" destId="{ACAC8044-25F9-4E73-A833-EB106A646099}" srcOrd="0" destOrd="0" presId="urn:microsoft.com/office/officeart/2005/8/layout/pyramid1#1"/>
    <dgm:cxn modelId="{D2C00983-72EA-4FA6-A414-99DFFC8C47D8}" type="presParOf" srcId="{ACAC8044-25F9-4E73-A833-EB106A646099}" destId="{3FF62F8E-8F66-4B69-AA31-C2E477962DDB}" srcOrd="0" destOrd="0" presId="urn:microsoft.com/office/officeart/2005/8/layout/pyramid1#1"/>
    <dgm:cxn modelId="{63CAB1E7-1225-4F37-B499-A4880C1720D2}" type="presParOf" srcId="{ACAC8044-25F9-4E73-A833-EB106A646099}" destId="{CD381AAB-08E2-488E-8C8B-5BB7FE301F79}" srcOrd="1" destOrd="0" presId="urn:microsoft.com/office/officeart/2005/8/layout/pyramid1#1"/>
    <dgm:cxn modelId="{BCDC12BF-9F28-43A4-8AC5-D5C2647F680B}" type="presParOf" srcId="{210DC643-C004-4F35-828F-65D016128F1B}" destId="{041EEC32-684B-417C-A1E4-9C27BED7B92E}" srcOrd="1" destOrd="0" presId="urn:microsoft.com/office/officeart/2005/8/layout/pyramid1#1"/>
    <dgm:cxn modelId="{AD0C9DC9-46E9-450F-B795-DBC4C9E3FD07}" type="presParOf" srcId="{041EEC32-684B-417C-A1E4-9C27BED7B92E}" destId="{6A2E3905-E438-423E-A9D5-DF45F031DBD3}" srcOrd="0" destOrd="0" presId="urn:microsoft.com/office/officeart/2005/8/layout/pyramid1#1"/>
    <dgm:cxn modelId="{559A23B4-664A-454E-84B6-F6A9E72299CC}" type="presParOf" srcId="{041EEC32-684B-417C-A1E4-9C27BED7B92E}" destId="{DED59B01-8339-4AE3-BEA9-2F39F62DCC45}" srcOrd="1" destOrd="0" presId="urn:microsoft.com/office/officeart/2005/8/layout/pyramid1#1"/>
    <dgm:cxn modelId="{9A6F8D20-C717-4524-B212-06EA353EAE70}" type="presParOf" srcId="{210DC643-C004-4F35-828F-65D016128F1B}" destId="{9D37633C-6F44-47C4-8689-44A56B45DC2C}" srcOrd="2" destOrd="0" presId="urn:microsoft.com/office/officeart/2005/8/layout/pyramid1#1"/>
    <dgm:cxn modelId="{8AE8CA0C-3670-41B9-ACA6-146497E0ACE5}" type="presParOf" srcId="{9D37633C-6F44-47C4-8689-44A56B45DC2C}" destId="{8F4A94CD-C3A1-48BA-BDF0-56AAC1571821}" srcOrd="0" destOrd="0" presId="urn:microsoft.com/office/officeart/2005/8/layout/pyramid1#1"/>
    <dgm:cxn modelId="{4AF75335-D6D2-4919-9D76-5F52468D5DC6}" type="presParOf" srcId="{9D37633C-6F44-47C4-8689-44A56B45DC2C}" destId="{2C214284-2865-48EC-B38B-3250B87FECB1}" srcOrd="1" destOrd="0" presId="urn:microsoft.com/office/officeart/2005/8/layout/pyramid1#1"/>
  </dgm:cxnLst>
  <dgm:bg/>
  <dgm:whole>
    <a:ln w="6350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9D9533-FBB1-4F17-9C4D-127D4B37FDCD}" type="doc">
      <dgm:prSet loTypeId="urn:microsoft.com/office/officeart/2005/8/layout/pyramid3#1" loCatId="pyramid" qsTypeId="urn:microsoft.com/office/officeart/2005/8/quickstyle/simple1#2" qsCatId="simple" csTypeId="urn:microsoft.com/office/officeart/2005/8/colors/accent1_2#2" csCatId="accent1" phldr="1"/>
      <dgm:spPr/>
    </dgm:pt>
    <dgm:pt modelId="{1FF7DE90-C4B5-4D74-BA4A-34060E454683}">
      <dgm:prSet phldrT="[Text]" custT="1"/>
      <dgm:spPr>
        <a:noFill/>
        <a:ln w="6350">
          <a:solidFill>
            <a:schemeClr val="tx1"/>
          </a:solidFill>
        </a:ln>
      </dgm:spPr>
      <dgm:t>
        <a:bodyPr/>
        <a:lstStyle/>
        <a:p>
          <a:r>
            <a:rPr lang="zh-CN" altLang="en-US" sz="2000" b="1" dirty="0"/>
            <a:t>日常需求</a:t>
          </a:r>
          <a:endParaRPr lang="en-CA" sz="2000" b="1" dirty="0"/>
        </a:p>
      </dgm:t>
    </dgm:pt>
    <dgm:pt modelId="{52E2EE75-D21E-446E-9642-4B35940F3038}" type="parTrans" cxnId="{52DF06E0-C4F2-447F-9F6B-784642B155E0}">
      <dgm:prSet/>
      <dgm:spPr/>
      <dgm:t>
        <a:bodyPr/>
        <a:lstStyle/>
        <a:p>
          <a:endParaRPr lang="en-CA"/>
        </a:p>
      </dgm:t>
    </dgm:pt>
    <dgm:pt modelId="{5CF46A93-2153-44EC-A345-5445432B1844}" type="sibTrans" cxnId="{52DF06E0-C4F2-447F-9F6B-784642B155E0}">
      <dgm:prSet/>
      <dgm:spPr/>
      <dgm:t>
        <a:bodyPr/>
        <a:lstStyle/>
        <a:p>
          <a:endParaRPr lang="en-CA"/>
        </a:p>
      </dgm:t>
    </dgm:pt>
    <dgm:pt modelId="{4C96AA7F-A2FA-45AC-AC07-1922C8610E29}">
      <dgm:prSet phldrT="[Text]" custT="1"/>
      <dgm:spPr>
        <a:noFill/>
        <a:ln w="6350">
          <a:solidFill>
            <a:schemeClr val="tx1"/>
          </a:solidFill>
        </a:ln>
      </dgm:spPr>
      <dgm:t>
        <a:bodyPr/>
        <a:lstStyle/>
        <a:p>
          <a:r>
            <a:rPr lang="zh-CN" altLang="en-US" sz="2000" b="1" dirty="0"/>
            <a:t>天国伦理</a:t>
          </a:r>
          <a:endParaRPr lang="en-CA" sz="2000" b="1" dirty="0"/>
        </a:p>
      </dgm:t>
    </dgm:pt>
    <dgm:pt modelId="{CDE46CD4-382A-4C48-A26C-79807927E51A}" type="parTrans" cxnId="{750E86D9-B135-40EA-9EF4-E85519E5BC78}">
      <dgm:prSet/>
      <dgm:spPr/>
      <dgm:t>
        <a:bodyPr/>
        <a:lstStyle/>
        <a:p>
          <a:endParaRPr lang="en-CA"/>
        </a:p>
      </dgm:t>
    </dgm:pt>
    <dgm:pt modelId="{517B4B41-72FE-4A27-97B8-E11310C85056}" type="sibTrans" cxnId="{750E86D9-B135-40EA-9EF4-E85519E5BC78}">
      <dgm:prSet/>
      <dgm:spPr/>
      <dgm:t>
        <a:bodyPr/>
        <a:lstStyle/>
        <a:p>
          <a:endParaRPr lang="en-CA"/>
        </a:p>
      </dgm:t>
    </dgm:pt>
    <dgm:pt modelId="{831B7275-9D68-4A7F-9482-4C4B5ADDDB01}">
      <dgm:prSet phldrT="[Text]" custT="1"/>
      <dgm:spPr>
        <a:noFill/>
        <a:ln w="6350">
          <a:solidFill>
            <a:schemeClr val="tx1"/>
          </a:solidFill>
        </a:ln>
      </dgm:spPr>
      <dgm:t>
        <a:bodyPr anchor="ctr" anchorCtr="0"/>
        <a:lstStyle/>
        <a:p>
          <a:r>
            <a:rPr lang="zh-CN" altLang="en-US" sz="2000" b="1" dirty="0"/>
            <a:t>信仰</a:t>
          </a:r>
          <a:endParaRPr lang="en-US" altLang="zh-CN" sz="2000" b="1" dirty="0"/>
        </a:p>
        <a:p>
          <a:r>
            <a:rPr lang="zh-CN" altLang="en-US" sz="2000" b="1" dirty="0"/>
            <a:t>目标</a:t>
          </a:r>
          <a:endParaRPr lang="en-CA" sz="1600" b="1" dirty="0"/>
        </a:p>
      </dgm:t>
    </dgm:pt>
    <dgm:pt modelId="{034457EE-F8A4-45DE-9D3C-5125CAD0760D}" type="parTrans" cxnId="{A827C46C-F86C-4564-AEEA-F9046EBA528B}">
      <dgm:prSet/>
      <dgm:spPr/>
      <dgm:t>
        <a:bodyPr/>
        <a:lstStyle/>
        <a:p>
          <a:endParaRPr lang="en-CA"/>
        </a:p>
      </dgm:t>
    </dgm:pt>
    <dgm:pt modelId="{674593C1-98FD-40DD-9806-C67BC6FA86A3}" type="sibTrans" cxnId="{A827C46C-F86C-4564-AEEA-F9046EBA528B}">
      <dgm:prSet/>
      <dgm:spPr/>
      <dgm:t>
        <a:bodyPr/>
        <a:lstStyle/>
        <a:p>
          <a:endParaRPr lang="en-CA"/>
        </a:p>
      </dgm:t>
    </dgm:pt>
    <dgm:pt modelId="{E32691E0-C687-40A1-BAE7-E8C3EDF04DC4}" type="pres">
      <dgm:prSet presAssocID="{009D9533-FBB1-4F17-9C4D-127D4B37FDCD}" presName="Name0" presStyleCnt="0">
        <dgm:presLayoutVars>
          <dgm:dir/>
          <dgm:animLvl val="lvl"/>
          <dgm:resizeHandles val="exact"/>
        </dgm:presLayoutVars>
      </dgm:prSet>
      <dgm:spPr/>
    </dgm:pt>
    <dgm:pt modelId="{FAB57D9F-06B6-4CB8-AD61-010BED29D783}" type="pres">
      <dgm:prSet presAssocID="{1FF7DE90-C4B5-4D74-BA4A-34060E454683}" presName="Name8" presStyleCnt="0"/>
      <dgm:spPr/>
    </dgm:pt>
    <dgm:pt modelId="{190E289B-106E-4292-BD47-E465C143A5ED}" type="pres">
      <dgm:prSet presAssocID="{1FF7DE90-C4B5-4D74-BA4A-34060E454683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8BA251D-EEBF-4AE8-9D22-CB758C2E8BA3}" type="pres">
      <dgm:prSet presAssocID="{1FF7DE90-C4B5-4D74-BA4A-34060E45468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D337966-0A99-4DCA-A9E5-6BC9144C9CBC}" type="pres">
      <dgm:prSet presAssocID="{4C96AA7F-A2FA-45AC-AC07-1922C8610E29}" presName="Name8" presStyleCnt="0"/>
      <dgm:spPr/>
    </dgm:pt>
    <dgm:pt modelId="{341364D9-C56E-4FEC-99A9-20E4B3B9D144}" type="pres">
      <dgm:prSet presAssocID="{4C96AA7F-A2FA-45AC-AC07-1922C8610E29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A4F0154-1F1D-423C-BDFE-ADA6521CE876}" type="pres">
      <dgm:prSet presAssocID="{4C96AA7F-A2FA-45AC-AC07-1922C8610E2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3D59A35-02E5-4380-9A3A-AD5C2CAC17CA}" type="pres">
      <dgm:prSet presAssocID="{831B7275-9D68-4A7F-9482-4C4B5ADDDB01}" presName="Name8" presStyleCnt="0"/>
      <dgm:spPr/>
    </dgm:pt>
    <dgm:pt modelId="{2882D41D-ADA8-4980-B562-E95805F37064}" type="pres">
      <dgm:prSet presAssocID="{831B7275-9D68-4A7F-9482-4C4B5ADDDB01}" presName="level" presStyleLbl="node1" presStyleIdx="2" presStyleCnt="3" custScaleY="121234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4541C94-6105-4BE4-AC53-3116F4C66458}" type="pres">
      <dgm:prSet presAssocID="{831B7275-9D68-4A7F-9482-4C4B5ADDDB0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DAF00FFF-EAF1-4E63-ABE8-596CF86680C8}" type="presOf" srcId="{1FF7DE90-C4B5-4D74-BA4A-34060E454683}" destId="{D8BA251D-EEBF-4AE8-9D22-CB758C2E8BA3}" srcOrd="1" destOrd="0" presId="urn:microsoft.com/office/officeart/2005/8/layout/pyramid3#1"/>
    <dgm:cxn modelId="{24A1BC72-579F-48DE-ABEF-E2BF46C7F9A3}" type="presOf" srcId="{4C96AA7F-A2FA-45AC-AC07-1922C8610E29}" destId="{341364D9-C56E-4FEC-99A9-20E4B3B9D144}" srcOrd="0" destOrd="0" presId="urn:microsoft.com/office/officeart/2005/8/layout/pyramid3#1"/>
    <dgm:cxn modelId="{7A14A1F2-A6CD-4071-90DA-A5C7627ED1EF}" type="presOf" srcId="{4C96AA7F-A2FA-45AC-AC07-1922C8610E29}" destId="{CA4F0154-1F1D-423C-BDFE-ADA6521CE876}" srcOrd="1" destOrd="0" presId="urn:microsoft.com/office/officeart/2005/8/layout/pyramid3#1"/>
    <dgm:cxn modelId="{750E86D9-B135-40EA-9EF4-E85519E5BC78}" srcId="{009D9533-FBB1-4F17-9C4D-127D4B37FDCD}" destId="{4C96AA7F-A2FA-45AC-AC07-1922C8610E29}" srcOrd="1" destOrd="0" parTransId="{CDE46CD4-382A-4C48-A26C-79807927E51A}" sibTransId="{517B4B41-72FE-4A27-97B8-E11310C85056}"/>
    <dgm:cxn modelId="{52DF06E0-C4F2-447F-9F6B-784642B155E0}" srcId="{009D9533-FBB1-4F17-9C4D-127D4B37FDCD}" destId="{1FF7DE90-C4B5-4D74-BA4A-34060E454683}" srcOrd="0" destOrd="0" parTransId="{52E2EE75-D21E-446E-9642-4B35940F3038}" sibTransId="{5CF46A93-2153-44EC-A345-5445432B1844}"/>
    <dgm:cxn modelId="{42358150-0A2E-4A57-AE03-FE12A6412302}" type="presOf" srcId="{009D9533-FBB1-4F17-9C4D-127D4B37FDCD}" destId="{E32691E0-C687-40A1-BAE7-E8C3EDF04DC4}" srcOrd="0" destOrd="0" presId="urn:microsoft.com/office/officeart/2005/8/layout/pyramid3#1"/>
    <dgm:cxn modelId="{58387B95-B9F5-4D66-BB30-D69D395EA1AD}" type="presOf" srcId="{1FF7DE90-C4B5-4D74-BA4A-34060E454683}" destId="{190E289B-106E-4292-BD47-E465C143A5ED}" srcOrd="0" destOrd="0" presId="urn:microsoft.com/office/officeart/2005/8/layout/pyramid3#1"/>
    <dgm:cxn modelId="{AA492206-ED6A-4B55-A132-9C865761A7FA}" type="presOf" srcId="{831B7275-9D68-4A7F-9482-4C4B5ADDDB01}" destId="{2882D41D-ADA8-4980-B562-E95805F37064}" srcOrd="0" destOrd="0" presId="urn:microsoft.com/office/officeart/2005/8/layout/pyramid3#1"/>
    <dgm:cxn modelId="{B9455723-0C57-461F-8023-23A68EFA2EEF}" type="presOf" srcId="{831B7275-9D68-4A7F-9482-4C4B5ADDDB01}" destId="{D4541C94-6105-4BE4-AC53-3116F4C66458}" srcOrd="1" destOrd="0" presId="urn:microsoft.com/office/officeart/2005/8/layout/pyramid3#1"/>
    <dgm:cxn modelId="{A827C46C-F86C-4564-AEEA-F9046EBA528B}" srcId="{009D9533-FBB1-4F17-9C4D-127D4B37FDCD}" destId="{831B7275-9D68-4A7F-9482-4C4B5ADDDB01}" srcOrd="2" destOrd="0" parTransId="{034457EE-F8A4-45DE-9D3C-5125CAD0760D}" sibTransId="{674593C1-98FD-40DD-9806-C67BC6FA86A3}"/>
    <dgm:cxn modelId="{F135BAF1-9DF9-4886-82EA-DFFF89DE1C80}" type="presParOf" srcId="{E32691E0-C687-40A1-BAE7-E8C3EDF04DC4}" destId="{FAB57D9F-06B6-4CB8-AD61-010BED29D783}" srcOrd="0" destOrd="0" presId="urn:microsoft.com/office/officeart/2005/8/layout/pyramid3#1"/>
    <dgm:cxn modelId="{0324362A-48EB-4F22-9FD2-A653B476F981}" type="presParOf" srcId="{FAB57D9F-06B6-4CB8-AD61-010BED29D783}" destId="{190E289B-106E-4292-BD47-E465C143A5ED}" srcOrd="0" destOrd="0" presId="urn:microsoft.com/office/officeart/2005/8/layout/pyramid3#1"/>
    <dgm:cxn modelId="{9A764E76-4EAA-4654-9DDC-84251C87D3C1}" type="presParOf" srcId="{FAB57D9F-06B6-4CB8-AD61-010BED29D783}" destId="{D8BA251D-EEBF-4AE8-9D22-CB758C2E8BA3}" srcOrd="1" destOrd="0" presId="urn:microsoft.com/office/officeart/2005/8/layout/pyramid3#1"/>
    <dgm:cxn modelId="{BA3DDC0C-3BEA-4330-9A8C-C855AE0ABE18}" type="presParOf" srcId="{E32691E0-C687-40A1-BAE7-E8C3EDF04DC4}" destId="{4D337966-0A99-4DCA-A9E5-6BC9144C9CBC}" srcOrd="1" destOrd="0" presId="urn:microsoft.com/office/officeart/2005/8/layout/pyramid3#1"/>
    <dgm:cxn modelId="{3E81E50C-4B74-4B20-8EFB-427BD0C8E24C}" type="presParOf" srcId="{4D337966-0A99-4DCA-A9E5-6BC9144C9CBC}" destId="{341364D9-C56E-4FEC-99A9-20E4B3B9D144}" srcOrd="0" destOrd="0" presId="urn:microsoft.com/office/officeart/2005/8/layout/pyramid3#1"/>
    <dgm:cxn modelId="{39EC0C31-E7B6-4B7B-ACBB-61643CDC58D3}" type="presParOf" srcId="{4D337966-0A99-4DCA-A9E5-6BC9144C9CBC}" destId="{CA4F0154-1F1D-423C-BDFE-ADA6521CE876}" srcOrd="1" destOrd="0" presId="urn:microsoft.com/office/officeart/2005/8/layout/pyramid3#1"/>
    <dgm:cxn modelId="{10E6ACA7-737F-4E7D-8F58-4F424E8EB35A}" type="presParOf" srcId="{E32691E0-C687-40A1-BAE7-E8C3EDF04DC4}" destId="{23D59A35-02E5-4380-9A3A-AD5C2CAC17CA}" srcOrd="2" destOrd="0" presId="urn:microsoft.com/office/officeart/2005/8/layout/pyramid3#1"/>
    <dgm:cxn modelId="{AD57011E-0E75-4A7D-936D-12F859A60E3D}" type="presParOf" srcId="{23D59A35-02E5-4380-9A3A-AD5C2CAC17CA}" destId="{2882D41D-ADA8-4980-B562-E95805F37064}" srcOrd="0" destOrd="0" presId="urn:microsoft.com/office/officeart/2005/8/layout/pyramid3#1"/>
    <dgm:cxn modelId="{E7362962-2A8F-4F00-9CB3-05D550B1291E}" type="presParOf" srcId="{23D59A35-02E5-4380-9A3A-AD5C2CAC17CA}" destId="{D4541C94-6105-4BE4-AC53-3116F4C66458}" srcOrd="1" destOrd="0" presId="urn:microsoft.com/office/officeart/2005/8/layout/pyramid3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F62F8E-8F66-4B69-AA31-C2E477962DDB}">
      <dsp:nvSpPr>
        <dsp:cNvPr id="0" name=""/>
        <dsp:cNvSpPr/>
      </dsp:nvSpPr>
      <dsp:spPr>
        <a:xfrm>
          <a:off x="860155" y="0"/>
          <a:ext cx="1708689" cy="1747698"/>
        </a:xfrm>
        <a:prstGeom prst="trapezoid">
          <a:avLst>
            <a:gd name="adj" fmla="val 51141"/>
          </a:avLst>
        </a:prstGeom>
        <a:noFill/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/>
            <a:t>超自我</a:t>
          </a:r>
          <a:endParaRPr lang="en-US" altLang="zh-CN" sz="2000" b="1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/>
            <a:t>实现需求</a:t>
          </a:r>
          <a:endParaRPr lang="en-CA" sz="2000" b="1" kern="1200" dirty="0"/>
        </a:p>
      </dsp:txBody>
      <dsp:txXfrm>
        <a:off x="860155" y="0"/>
        <a:ext cx="1708689" cy="1747698"/>
      </dsp:txXfrm>
    </dsp:sp>
    <dsp:sp modelId="{6A2E3905-E438-423E-A9D5-DF45F031DBD3}">
      <dsp:nvSpPr>
        <dsp:cNvPr id="0" name=""/>
        <dsp:cNvSpPr/>
      </dsp:nvSpPr>
      <dsp:spPr>
        <a:xfrm>
          <a:off x="411129" y="1747698"/>
          <a:ext cx="2606741" cy="871589"/>
        </a:xfrm>
        <a:prstGeom prst="trapezoid">
          <a:avLst>
            <a:gd name="adj" fmla="val 50000"/>
          </a:avLst>
        </a:prstGeom>
        <a:noFill/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/>
            <a:t>自我实现需求</a:t>
          </a:r>
          <a:endParaRPr lang="en-CA" sz="2000" b="1" kern="1200" dirty="0"/>
        </a:p>
      </dsp:txBody>
      <dsp:txXfrm>
        <a:off x="867308" y="1747698"/>
        <a:ext cx="1694382" cy="871589"/>
      </dsp:txXfrm>
    </dsp:sp>
    <dsp:sp modelId="{8F4A94CD-C3A1-48BA-BDF0-56AAC1571821}">
      <dsp:nvSpPr>
        <dsp:cNvPr id="0" name=""/>
        <dsp:cNvSpPr/>
      </dsp:nvSpPr>
      <dsp:spPr>
        <a:xfrm>
          <a:off x="0" y="2619288"/>
          <a:ext cx="3429000" cy="809711"/>
        </a:xfrm>
        <a:prstGeom prst="trapezoid">
          <a:avLst>
            <a:gd name="adj" fmla="val 50000"/>
          </a:avLst>
        </a:prstGeom>
        <a:noFill/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/>
            <a:t>生理和心理需求</a:t>
          </a:r>
          <a:endParaRPr lang="en-CA" sz="2000" b="1" kern="1200" dirty="0"/>
        </a:p>
      </dsp:txBody>
      <dsp:txXfrm>
        <a:off x="600074" y="2619288"/>
        <a:ext cx="2228850" cy="8097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E289B-106E-4292-BD47-E465C143A5ED}">
      <dsp:nvSpPr>
        <dsp:cNvPr id="0" name=""/>
        <dsp:cNvSpPr/>
      </dsp:nvSpPr>
      <dsp:spPr>
        <a:xfrm rot="10800000">
          <a:off x="0" y="0"/>
          <a:ext cx="3124200" cy="1067446"/>
        </a:xfrm>
        <a:prstGeom prst="trapezoid">
          <a:avLst>
            <a:gd name="adj" fmla="val 45556"/>
          </a:avLst>
        </a:prstGeom>
        <a:noFill/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/>
            <a:t>日常需求</a:t>
          </a:r>
          <a:endParaRPr lang="en-CA" sz="2000" b="1" kern="1200" dirty="0"/>
        </a:p>
      </dsp:txBody>
      <dsp:txXfrm rot="-10800000">
        <a:off x="546734" y="0"/>
        <a:ext cx="2030730" cy="1067446"/>
      </dsp:txXfrm>
    </dsp:sp>
    <dsp:sp modelId="{341364D9-C56E-4FEC-99A9-20E4B3B9D144}">
      <dsp:nvSpPr>
        <dsp:cNvPr id="0" name=""/>
        <dsp:cNvSpPr/>
      </dsp:nvSpPr>
      <dsp:spPr>
        <a:xfrm rot="10800000">
          <a:off x="486281" y="1067446"/>
          <a:ext cx="2151637" cy="1067446"/>
        </a:xfrm>
        <a:prstGeom prst="trapezoid">
          <a:avLst>
            <a:gd name="adj" fmla="val 45556"/>
          </a:avLst>
        </a:prstGeom>
        <a:noFill/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/>
            <a:t>天国伦理</a:t>
          </a:r>
          <a:endParaRPr lang="en-CA" sz="2000" b="1" kern="1200" dirty="0"/>
        </a:p>
      </dsp:txBody>
      <dsp:txXfrm rot="-10800000">
        <a:off x="862817" y="1067446"/>
        <a:ext cx="1398564" cy="1067446"/>
      </dsp:txXfrm>
    </dsp:sp>
    <dsp:sp modelId="{2882D41D-ADA8-4980-B562-E95805F37064}">
      <dsp:nvSpPr>
        <dsp:cNvPr id="0" name=""/>
        <dsp:cNvSpPr/>
      </dsp:nvSpPr>
      <dsp:spPr>
        <a:xfrm rot="10800000">
          <a:off x="972562" y="2134892"/>
          <a:ext cx="1179075" cy="1294107"/>
        </a:xfrm>
        <a:prstGeom prst="trapezoid">
          <a:avLst>
            <a:gd name="adj" fmla="val 50000"/>
          </a:avLst>
        </a:prstGeom>
        <a:noFill/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/>
            <a:t>信仰</a:t>
          </a:r>
          <a:endParaRPr lang="en-US" altLang="zh-CN" sz="2000" b="1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/>
            <a:t>目标</a:t>
          </a:r>
          <a:endParaRPr lang="en-CA" sz="1600" b="1" kern="1200" dirty="0"/>
        </a:p>
      </dsp:txBody>
      <dsp:txXfrm rot="-10800000">
        <a:off x="972562" y="2134892"/>
        <a:ext cx="1179075" cy="12941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#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pyraLvlNode" val="level"/>
          <dgm:param type="pyraAcctTxNode" val="acctTx"/>
          <dgm:param type="pyraAcctBkgdNode" val="acctBkgd"/>
          <dgm:param type="linDir" val="fromB"/>
          <dgm:param type="txDir" val="fromT"/>
          <dgm:param type="pyraAcctPos" val="aft"/>
          <dgm:param type="pyraAcctTxMar" val="step"/>
        </dgm:alg>
      </dgm:if>
      <dgm:else name="Name3">
        <dgm:alg type="pyra">
          <dgm:param type="pyraLvlNode" val="level"/>
          <dgm:param type="pyraAcctTxNode" val="acctTx"/>
          <dgm:param type="pyraAcctBkgdNode" val="acctBkgd"/>
          <dgm:param type="linDir" val="fromB"/>
          <dgm:param type="txDir" val="fromT"/>
          <dgm:param type="pyraAcctPos" val="bef"/>
          <dgm:param type="pyraAcctTxMar" val="step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#1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pyraLvlNode" val="level"/>
          <dgm:param type="pyraAcctTxNode" val="acctTx"/>
          <dgm:param type="pyraAcctBkgdNode" val="acctBkgd"/>
          <dgm:param type="linDir" val="fromT"/>
          <dgm:param type="txDir" val="fromT"/>
          <dgm:param type="pyraAcctPos" val="aft"/>
          <dgm:param type="pyraAcctTxMar" val="step"/>
        </dgm:alg>
      </dgm:if>
      <dgm:else name="Name3">
        <dgm:alg type="pyra">
          <dgm:param type="pyraLvlNode" val="level"/>
          <dgm:param type="pyraAcctTxNode" val="acctTx"/>
          <dgm:param type="pyraAcctBkgdNode" val="acctBkgd"/>
          <dgm:param type="linDir" val="fromT"/>
          <dgm:param type="txDir" val="fromT"/>
          <dgm:param type="pyraAcctPos" val="bef"/>
          <dgm:param type="pyraAcctTxMar" val="step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2E1D3-F534-4B3C-9EB2-6DCC39E34294}" type="datetimeFigureOut">
              <a:rPr lang="en-CA" smtClean="0"/>
              <a:t>2024-02-20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3F03A-D942-4AFF-81B7-D344BF8BA0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0738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3F03A-D942-4AFF-81B7-D344BF8BA018}" type="slidenum">
              <a:rPr lang="en-CA" smtClean="0"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3F03A-D942-4AFF-81B7-D344BF8BA018}" type="slidenum">
              <a:rPr lang="en-CA" smtClean="0"/>
              <a:t>2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gradFill rotWithShape="1">
          <a:gsLst>
            <a:gs pos="0">
              <a:srgbClr val="3E3E35"/>
            </a:gs>
            <a:gs pos="47501">
              <a:srgbClr val="70706A"/>
            </a:gs>
            <a:gs pos="58501">
              <a:srgbClr val="7C7C77"/>
            </a:gs>
            <a:gs pos="100000">
              <a:srgbClr val="3E3E35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1908572"/>
            <a:ext cx="9144000" cy="244197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0" y="2000250"/>
            <a:ext cx="9144000" cy="2055019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0" y="4108848"/>
            <a:ext cx="9144000" cy="177403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48013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4680B"/>
                </a:solidFill>
                <a:latin typeface="Franklin Gothic Book" pitchFamily="34" charset="0"/>
                <a:sym typeface="Wingdings" panose="05000000000000000000" pitchFamily="2" charset="2"/>
              </a:rPr>
              <a:t></a:t>
            </a:r>
            <a:endParaRPr lang="en-US" altLang="zh-CN" sz="3200">
              <a:solidFill>
                <a:srgbClr val="F4680B"/>
              </a:solidFill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19650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4680B"/>
                </a:solidFill>
                <a:latin typeface="Franklin Gothic Book" pitchFamily="34" charset="0"/>
                <a:sym typeface="Wingdings" panose="05000000000000000000" pitchFamily="2" charset="2"/>
              </a:rPr>
              <a:t></a:t>
            </a:r>
            <a:endParaRPr lang="en-US" altLang="zh-CN" sz="3200">
              <a:solidFill>
                <a:srgbClr val="F4680B"/>
              </a:solidFill>
              <a:latin typeface="Franklin Gothic Book" pitchFamily="34" charset="0"/>
            </a:endParaRPr>
          </a:p>
        </p:txBody>
      </p:sp>
      <p:pic>
        <p:nvPicPr>
          <p:cNvPr id="9" name="图片 15" descr="AGCF_Logo150透明背景1深色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89360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114550"/>
            <a:ext cx="8686800" cy="1102519"/>
          </a:xfrm>
        </p:spPr>
        <p:txBody>
          <a:bodyPr anchor="b">
            <a:noAutofit/>
          </a:bodyPr>
          <a:lstStyle>
            <a:lvl1pPr>
              <a:defRPr sz="60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3600450"/>
            <a:ext cx="8001000" cy="40005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11" name="灯片编号占位符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616E-460A-41C6-87F7-6E50302701E1}" type="slidenum">
              <a:rPr lang="en-US" altLang="zh-CN">
                <a:solidFill>
                  <a:srgbClr val="D7DAE1"/>
                </a:solidFill>
              </a:rPr>
              <a:t>‹#›</a:t>
            </a:fld>
            <a:endParaRPr lang="en-US" altLang="zh-CN">
              <a:solidFill>
                <a:srgbClr val="D7DAE1"/>
              </a:solidFill>
            </a:endParaRPr>
          </a:p>
        </p:txBody>
      </p:sp>
      <p:sp>
        <p:nvSpPr>
          <p:cNvPr id="12" name="页脚占位符 1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D7DAE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Font typeface="Wingdings" panose="05000000000000000000" pitchFamily="2" charset="2"/>
              <a:buChar char="u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3C9B6-C6AA-4521-A0A0-771A4DD55D70}" type="datetime3">
              <a:rPr lang="zh-CN" altLang="en-US">
                <a:solidFill>
                  <a:srgbClr val="55554A"/>
                </a:solidFill>
              </a:rPr>
              <a:t>2024年2月20日星期二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7217B-BEEF-4D93-96E9-8118FF21A411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 rot="5400000">
            <a:off x="5448300" y="1552575"/>
            <a:ext cx="5143500" cy="20383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7"/>
          <p:cNvSpPr/>
          <p:nvPr/>
        </p:nvSpPr>
        <p:spPr>
          <a:xfrm rot="5400000">
            <a:off x="5525294" y="1713706"/>
            <a:ext cx="5143500" cy="1716088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 rot="5400000">
            <a:off x="4538663" y="2497138"/>
            <a:ext cx="51435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pic>
        <p:nvPicPr>
          <p:cNvPr id="7" name="图片 13" descr="AGCF_Logo150透明背景1深色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6" y="160735"/>
            <a:ext cx="1000125" cy="750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1017974"/>
            <a:ext cx="1447800" cy="3576649"/>
          </a:xfrm>
        </p:spPr>
        <p:txBody>
          <a:bodyPr vert="eaVert" anchor="b"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353175" cy="4388644"/>
          </a:xfrm>
        </p:spPr>
        <p:txBody>
          <a:bodyPr vert="eaVert"/>
          <a:lstStyle>
            <a:lvl1pPr>
              <a:buFont typeface="Wingdings" panose="05000000000000000000" pitchFamily="2" charset="2"/>
              <a:buChar char="u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DEC54-6D4C-4162-B571-EF9EA81DC2C0}" type="datetime3">
              <a:rPr lang="zh-CN" altLang="en-US">
                <a:solidFill>
                  <a:srgbClr val="55554A"/>
                </a:solidFill>
              </a:rPr>
              <a:t>2024年2月20日星期二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4767263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CC54C-A312-4638-BB09-760122D3D7F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Ø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gradFill rotWithShape="1">
          <a:gsLst>
            <a:gs pos="0">
              <a:srgbClr val="A0A3A8"/>
            </a:gs>
            <a:gs pos="47501">
              <a:srgbClr val="D0D3D9"/>
            </a:gs>
            <a:gs pos="58501">
              <a:srgbClr val="D2D5DA"/>
            </a:gs>
            <a:gs pos="100000">
              <a:srgbClr val="A0A3A8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1908572"/>
            <a:ext cx="9144000" cy="244197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2000250"/>
            <a:ext cx="9144000" cy="205501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4108848"/>
            <a:ext cx="9144000" cy="17740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19650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FFFF"/>
                </a:solidFill>
                <a:latin typeface="Franklin Gothic Book" pitchFamily="34" charset="0"/>
                <a:sym typeface="Wingdings" panose="05000000000000000000" pitchFamily="2" charset="2"/>
              </a:rPr>
              <a:t></a:t>
            </a:r>
            <a:endParaRPr lang="en-US" altLang="zh-CN" sz="3200">
              <a:solidFill>
                <a:srgbClr val="FFFFFF"/>
              </a:solidFill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48013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FFFF"/>
                </a:solidFill>
                <a:latin typeface="Franklin Gothic Book" pitchFamily="34" charset="0"/>
                <a:sym typeface="Wingdings" panose="05000000000000000000" pitchFamily="2" charset="2"/>
              </a:rPr>
              <a:t></a:t>
            </a:r>
            <a:endParaRPr lang="en-US" altLang="zh-CN" sz="3200">
              <a:solidFill>
                <a:srgbClr val="FFFFFF"/>
              </a:solidFill>
              <a:latin typeface="Franklin Gothic Book" pitchFamily="34" charset="0"/>
            </a:endParaRPr>
          </a:p>
        </p:txBody>
      </p:sp>
      <p:pic>
        <p:nvPicPr>
          <p:cNvPr id="9" name="图片 15" descr="AGCF_Logo150透明背景1深色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589360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114550"/>
            <a:ext cx="8686800" cy="1097280"/>
          </a:xfrm>
        </p:spPr>
        <p:txBody>
          <a:bodyPr anchor="b">
            <a:noAutofit/>
          </a:bodyPr>
          <a:lstStyle>
            <a:lvl1pPr algn="ctr">
              <a:defRPr sz="6000" b="0" cap="none" baseline="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3600450"/>
            <a:ext cx="8001000" cy="41148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4767263"/>
            <a:ext cx="2895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226" y="3292079"/>
            <a:ext cx="1216025" cy="273844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0BDE66-8CD0-46E0-ADFF-C185EFD091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3115C-8B76-4425-A764-DE1DC9E9066A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756FA-624A-4BC6-BA19-F78C9CA25CD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00439-0681-4786-9A87-1A0F99C608BC}" type="datetime3">
              <a:rPr lang="zh-CN" altLang="en-US">
                <a:solidFill>
                  <a:srgbClr val="55554A"/>
                </a:solidFill>
              </a:rPr>
              <a:t>2024年2月20日星期二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CA31-49B0-44F7-9023-A88C74DD4F0E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E55F9-20D3-466A-BBB9-7B310D7DB210}" type="datetime3">
              <a:rPr lang="zh-CN" altLang="en-US">
                <a:solidFill>
                  <a:srgbClr val="55554A"/>
                </a:solidFill>
              </a:rPr>
              <a:t>2024年2月20日星期二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8D41C-FEAD-4965-943D-A84FF7E6F7A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21444"/>
            <a:ext cx="2971800" cy="8643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5638800" cy="709613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289304"/>
            <a:ext cx="8247888" cy="3401568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05740"/>
            <a:ext cx="2743200" cy="70866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C2A40-33CF-4A79-933F-B5FC3BC9902B}" type="datetime3">
              <a:rPr lang="zh-CN" altLang="en-US">
                <a:solidFill>
                  <a:srgbClr val="55554A"/>
                </a:solidFill>
              </a:rPr>
              <a:t>2024年2月20日星期二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AAFEF-CB30-4EEE-AA69-1F602477EFAF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21444"/>
            <a:ext cx="2971800" cy="8643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287780"/>
            <a:ext cx="8249920" cy="339852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1450"/>
            <a:ext cx="5638800" cy="75438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171450"/>
            <a:ext cx="2819400" cy="7543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AA213-04D5-49A6-A31A-AFB86F89DD35}" type="datetime3">
              <a:rPr lang="zh-CN" altLang="en-US">
                <a:solidFill>
                  <a:srgbClr val="55554A"/>
                </a:solidFill>
              </a:rPr>
              <a:t>2024年2月20日星期二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078A-61A4-41A6-96D6-3B4F0DB86023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5010"/>
            <a:ext cx="9144000" cy="1090613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6207"/>
            <a:ext cx="9144000" cy="86558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6922"/>
            <a:ext cx="7329488" cy="8334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chemeClr val="tx2"/>
                </a:solidFill>
                <a:latin typeface="Franklin Gothic Book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chemeClr val="tx2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7E9B1-5DFC-408D-AEC5-D380FDDEAA58}" type="slidenum">
              <a:rPr lang="en-US" altLang="zh-CN">
                <a:solidFill>
                  <a:srgbClr val="55554A"/>
                </a:solidFill>
                <a:ea typeface="SimSun" panose="02010600030101010101" pitchFamily="2" charset="-122"/>
              </a:rPr>
              <a:t>‹#›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026319"/>
            <a:ext cx="9144000" cy="11191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pic>
        <p:nvPicPr>
          <p:cNvPr id="1034" name="图片 9" descr="AGCF_Logo150透明背景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6" y="214313"/>
            <a:ext cx="881063" cy="660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Arial" panose="020B0604020202020204" pitchFamily="34" charset="0"/>
          <a:ea typeface="+mn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anose="02070309020205020404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48774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EB8E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3B65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94335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endParaRPr lang="en-US" altLang="zh-CN" sz="2800" b="1" kern="100" dirty="0">
              <a:latin typeface="Calibri" panose="020F0502020204030204"/>
              <a:ea typeface="HanWang WeiBeiMedium-Gb5" panose="02000000000000000000" charset="-120"/>
              <a:cs typeface="HanWang WeiBeiMedium-Gb5" panose="02000000000000000000" charset="-120"/>
            </a:endParaRP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6600" b="1" kern="100" dirty="0">
                <a:solidFill>
                  <a:srgbClr val="FF0000"/>
                </a:solidFill>
                <a:latin typeface="+mn-ea"/>
                <a:cs typeface="HanWang WeiBeiMedium-Gb5" panose="02000000000000000000" charset="-120"/>
              </a:rPr>
              <a:t>重塑天</a:t>
            </a:r>
            <a:r>
              <a:rPr lang="zh-CN" altLang="en-US" sz="6600" b="1" kern="100" dirty="0">
                <a:solidFill>
                  <a:srgbClr val="FF0000"/>
                </a:solidFill>
                <a:latin typeface="+mn-ea"/>
                <a:cs typeface="KaiTi" panose="02010609060101010101" charset="-122"/>
              </a:rPr>
              <a:t>国</a:t>
            </a:r>
            <a:r>
              <a:rPr lang="zh-CN" altLang="en-US" sz="6600" b="1" kern="100" dirty="0">
                <a:solidFill>
                  <a:srgbClr val="FF0000"/>
                </a:solidFill>
                <a:latin typeface="+mn-ea"/>
                <a:cs typeface="HanWang WeiBeiMedium-Gb5" panose="02000000000000000000" charset="-120"/>
              </a:rPr>
              <a:t>价值</a:t>
            </a:r>
            <a:r>
              <a:rPr lang="zh-CN" altLang="en-US" sz="6600" b="1" kern="100" dirty="0">
                <a:solidFill>
                  <a:srgbClr val="FF0000"/>
                </a:solidFill>
                <a:latin typeface="+mn-ea"/>
                <a:cs typeface="KaiTi" panose="02010609060101010101" charset="-122"/>
              </a:rPr>
              <a:t>观</a:t>
            </a:r>
            <a:endParaRPr lang="en-CA" sz="6600" kern="100" dirty="0">
              <a:solidFill>
                <a:srgbClr val="FF0000"/>
              </a:solidFill>
              <a:latin typeface="+mn-ea"/>
              <a:cs typeface="Times New Roman" panose="02020603050405020304"/>
            </a:endParaRPr>
          </a:p>
          <a:p>
            <a:pPr marL="0" marR="0" indent="0" algn="ctr">
              <a:spcBef>
                <a:spcPts val="600"/>
              </a:spcBef>
              <a:spcAft>
                <a:spcPts val="0"/>
              </a:spcAft>
              <a:buNone/>
            </a:pPr>
            <a:endParaRPr lang="en-US" altLang="zh-CN" b="1" kern="100" dirty="0">
              <a:solidFill>
                <a:srgbClr val="0070C0"/>
              </a:solidFill>
              <a:latin typeface="KaiTi" panose="02010609060101010101" charset="-122"/>
              <a:ea typeface="KaiTi" panose="02010609060101010101" charset="-122"/>
              <a:cs typeface="DengXian" panose="02010600030101010101" charset="-122"/>
              <a:sym typeface="+mn-ea"/>
            </a:endParaRPr>
          </a:p>
          <a:p>
            <a:pPr marL="0" marR="0" indent="0" algn="ctr">
              <a:spcBef>
                <a:spcPts val="600"/>
              </a:spcBef>
              <a:spcAft>
                <a:spcPts val="0"/>
              </a:spcAft>
              <a:buNone/>
            </a:pPr>
            <a:endParaRPr lang="en-US" altLang="zh-CN" b="1" kern="100" dirty="0">
              <a:solidFill>
                <a:srgbClr val="0070C0"/>
              </a:solidFill>
              <a:latin typeface="KaiTi" panose="02010609060101010101" charset="-122"/>
              <a:ea typeface="KaiTi" panose="02010609060101010101" charset="-122"/>
              <a:cs typeface="DengXian" panose="02010600030101010101" charset="-122"/>
              <a:sym typeface="+mn-ea"/>
            </a:endParaRPr>
          </a:p>
          <a:p>
            <a:pPr marL="0" marR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周小安牧师</a:t>
            </a:r>
            <a:endParaRPr lang="en-CA" sz="3600" b="1" kern="100" dirty="0">
              <a:solidFill>
                <a:srgbClr val="0070C0"/>
              </a:solidFill>
              <a:latin typeface="KaiTi" panose="02010609060101010101" charset="-122"/>
              <a:ea typeface="KaiTi" panose="02010609060101010101" charset="-122"/>
              <a:cs typeface="Times New Roman" panose="02020603050405020304"/>
            </a:endParaRP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2024</a:t>
            </a: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年</a:t>
            </a:r>
            <a:r>
              <a:rPr lang="en-US" altLang="zh-CN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2</a:t>
            </a: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月</a:t>
            </a:r>
            <a:r>
              <a:rPr lang="en-US" altLang="zh-CN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18</a:t>
            </a: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日</a:t>
            </a:r>
            <a:endParaRPr lang="en-US" altLang="zh-CN" sz="3600" b="1" dirty="0">
              <a:solidFill>
                <a:srgbClr val="0070C0"/>
              </a:solidFill>
              <a:latin typeface="KaiTi" panose="02010609060101010101" charset="-122"/>
              <a:ea typeface="KaiTi" panose="02010609060101010101" charset="-122"/>
            </a:endParaRPr>
          </a:p>
          <a:p>
            <a:endParaRPr lang="zh-CN" altLang="en-US" sz="3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二、天国价值观与马斯洛需求层次理论</a:t>
            </a:r>
            <a: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/>
            </a:r>
            <a:b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</a:b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及其比较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3974465"/>
          </a:xfrm>
        </p:spPr>
        <p:txBody>
          <a:bodyPr/>
          <a:lstStyle/>
          <a:p>
            <a:pPr marL="0" indent="6858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为了重塑价值观，我们先来看看什么是天国的价值观。</a:t>
            </a:r>
            <a:endParaRPr lang="en-CA" sz="30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     </a:t>
            </a:r>
            <a:r>
              <a:rPr lang="zh-CN" altLang="en-US" sz="30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（一）天国的价值观</a:t>
            </a:r>
            <a:endParaRPr lang="en-CA" sz="3000" b="1" kern="100" dirty="0">
              <a:solidFill>
                <a:srgbClr val="2E24FC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6858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 </a:t>
            </a:r>
            <a:r>
              <a:rPr lang="zh-CN" altLang="en-US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太六</a:t>
            </a:r>
            <a:r>
              <a:rPr lang="en-US" sz="30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9-10</a:t>
            </a:r>
            <a:r>
              <a:rPr lang="zh-CN" altLang="en-US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，</a:t>
            </a:r>
            <a:r>
              <a:rPr lang="en-US" sz="30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33</a:t>
            </a:r>
            <a:r>
              <a:rPr lang="zh-CN" altLang="en-US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：</a:t>
            </a:r>
            <a:r>
              <a:rPr lang="zh-CN" altLang="en-US" sz="30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“所以，你们祷告要这样说：‘我们在天上的父，愿人都尊你的名为圣。愿你的国降临，愿你的旨意行在地上，如同行在天上。’</a:t>
            </a:r>
            <a:r>
              <a:rPr lang="en-US" sz="30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......</a:t>
            </a:r>
            <a:r>
              <a:rPr lang="zh-CN" altLang="en-US" sz="30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你们要先求神的国和祂的义，这些东西（即日常生活的各种需求）都要加给你们了。 ”</a:t>
            </a:r>
            <a:endParaRPr lang="en-CA" sz="3000" kern="100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10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二、天国价值观与马斯洛需求层次理论</a:t>
            </a:r>
            <a: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/>
            </a:r>
            <a:b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</a:b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及其比较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根据以上经文，我们可以大致勾勒出天国价值观的雏形：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800100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1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、天父和祂的国；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800100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2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、天父的旨意和祂的义；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800100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3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、我们日常生活中的各种需求。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由此可见，天国的价值观中，占首要地位的是天父和祂的国。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二、天国价值观与马斯洛需求层次理论</a:t>
            </a:r>
            <a: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/>
            </a:r>
            <a:b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</a:b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及其比较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根据整本圣经，尤其是新约圣经，我们可以作如下的扩展：</a:t>
            </a:r>
            <a:endParaRPr lang="en-CA" sz="30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0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      </a:t>
            </a:r>
            <a:r>
              <a:rPr lang="en-US" sz="3000" b="1" kern="100" dirty="0">
                <a:solidFill>
                  <a:srgbClr val="2E24FC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 1</a:t>
            </a:r>
            <a:r>
              <a:rPr lang="zh-CN" altLang="en-US" sz="30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、第一项：信仰目标</a:t>
            </a:r>
            <a:endParaRPr lang="en-CA" sz="3000" b="1" kern="100" dirty="0">
              <a:solidFill>
                <a:srgbClr val="2E24FC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天父</a:t>
            </a:r>
            <a:r>
              <a:rPr lang="en-US" altLang="zh-CN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——</a:t>
            </a:r>
            <a:r>
              <a:rPr lang="en-US" sz="30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&gt;</a:t>
            </a:r>
            <a:r>
              <a:rPr lang="zh-CN" altLang="en-US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圣父、圣子、圣灵；</a:t>
            </a:r>
            <a:endParaRPr lang="en-CA" sz="30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祂的国</a:t>
            </a:r>
            <a:r>
              <a:rPr lang="en-US" altLang="zh-CN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——</a:t>
            </a:r>
            <a:r>
              <a:rPr lang="en-US" sz="30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&gt;</a:t>
            </a:r>
            <a:r>
              <a:rPr lang="zh-CN" altLang="en-US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天国、永生、福音、救恩；</a:t>
            </a:r>
            <a:endParaRPr lang="en-CA" sz="30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天父和祂的国</a:t>
            </a:r>
            <a:r>
              <a:rPr lang="en-US" altLang="zh-CN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——</a:t>
            </a:r>
            <a:r>
              <a:rPr lang="en-US" sz="30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&gt;</a:t>
            </a:r>
            <a:r>
              <a:rPr lang="zh-CN" altLang="en-US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圣父、圣子、圣灵和天国、永生、福音、救恩，可以简称为信仰目标，包括信仰的对象和核心内容。</a:t>
            </a:r>
            <a:endParaRPr lang="en-CA" sz="30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12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二、天国价值观与马斯洛需求层次理论</a:t>
            </a:r>
            <a: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/>
            </a:r>
            <a:b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</a:b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及其比较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    </a:t>
            </a:r>
            <a:r>
              <a:rPr lang="en-US" altLang="zh-CN" sz="28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2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、第二项：天国伦理</a:t>
            </a:r>
            <a:endParaRPr lang="en-CA" sz="2800" b="1" kern="100" dirty="0">
              <a:solidFill>
                <a:srgbClr val="2E24FC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514350" indent="-450850"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天父的旨意</a:t>
            </a:r>
            <a:r>
              <a:rPr lang="en-US" altLang="zh-CN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——</a:t>
            </a:r>
            <a:r>
              <a:rPr lang="en-US" sz="28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&gt;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三大诫命：大诫命、新命令、大使命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514350" indent="-450850"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祂的义</a:t>
            </a:r>
            <a:r>
              <a:rPr lang="en-US" altLang="zh-CN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——</a:t>
            </a:r>
            <a:r>
              <a:rPr lang="en-US" sz="28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&gt;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遵行天父的旨意，就成为门徒的义（因信称义的果子）；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514350" indent="-450850"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天父的旨意和祂的义</a:t>
            </a:r>
            <a:r>
              <a:rPr lang="en-US" altLang="zh-CN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——</a:t>
            </a:r>
            <a:r>
              <a:rPr lang="en-US" sz="28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&gt;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三大诫命与门徒的遵行，可以简称为天国伦理。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   </a:t>
            </a:r>
            <a:r>
              <a:rPr lang="en-US" altLang="zh-CN" sz="28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3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、第三项：日常需求</a:t>
            </a:r>
            <a:endParaRPr lang="en-CA" sz="2800" b="1" kern="100" dirty="0">
              <a:solidFill>
                <a:srgbClr val="2E24FC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520700" indent="-457200"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我们日常生活中的各种需求可以简称为日常需求。</a:t>
            </a:r>
            <a:endParaRPr lang="en-CA" sz="2800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13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二、天国价值观与马斯洛需求层次理论</a:t>
            </a:r>
            <a: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/>
            </a:r>
            <a:b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</a:b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及其比较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397446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     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（二）马斯洛的需求层次理论</a:t>
            </a:r>
            <a:endParaRPr lang="en-CA" sz="3200" kern="100" dirty="0">
              <a:solidFill>
                <a:srgbClr val="2E24FC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为了重塑我们的价值观，我们也需要了解一下马斯洛的需求层次理论。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马斯洛的需求层次理论属于人本主义心理学派，为现代心理学四大学派之一，且与重塑天国价值观的关连最为紧密（大体反映出原初价值观）。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让我们首先简单介绍一下这个理论。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14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二、天国价值观与马斯洛需求层次理论</a:t>
            </a:r>
            <a: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/>
            </a:r>
            <a:b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</a:b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及其比较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马斯洛提出：人有不同层次的需求，而且人在不同的阶段，都有一个最核心的需求。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当低一级的需求被满足以后，下一级的需求就会被激活。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而且，人在每一个时期，都会有一种占主导地位的需求；而其他需求则处于从属地位。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马斯洛将人的需求分为五个层次，它们依次为</a:t>
            </a:r>
            <a:r>
              <a:rPr lang="zh-CN" altLang="en-US" sz="3200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：</a:t>
            </a:r>
            <a:endParaRPr lang="en-CA" sz="3200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二、天国价值观与马斯洛需求层次理论</a:t>
            </a:r>
            <a: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/>
            </a:r>
            <a:b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</a:b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及其比较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2686050" lvl="0" indent="-268605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1</a:t>
            </a: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、</a:t>
            </a:r>
            <a:r>
              <a:rPr lang="zh-CN" altLang="en-US" sz="36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生理需求</a:t>
            </a: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：包括对性、食物、水、空气、住房、衣物等的需求。</a:t>
            </a:r>
            <a:endParaRPr lang="en-CA" sz="36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2686050" lvl="0" indent="-268605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2</a:t>
            </a: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、</a:t>
            </a:r>
            <a:r>
              <a:rPr lang="zh-CN" altLang="en-US" sz="36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安全需求</a:t>
            </a: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：包括对人身安全、生活稳定，以及免遭痛苦、威胁或疾病的需求。</a:t>
            </a:r>
            <a:endParaRPr lang="en-CA" sz="36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2686050" lvl="0" indent="-268605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3</a:t>
            </a: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、</a:t>
            </a:r>
            <a:r>
              <a:rPr lang="zh-CN" altLang="en-US" sz="36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社交需求</a:t>
            </a: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：包括对爱情、亲情、友情以及归属关系的需求。</a:t>
            </a:r>
            <a:endParaRPr lang="en-CA" sz="36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16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二、天国价值观与马斯洛需求层次理论</a:t>
            </a:r>
            <a: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/>
            </a:r>
            <a:b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</a:b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及其比较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2686050" indent="-26860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4</a:t>
            </a: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、</a:t>
            </a:r>
            <a:r>
              <a:rPr lang="zh-CN" altLang="en-US" sz="36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尊重需求</a:t>
            </a: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：包括对自己的实力、才干、价值的自信和他人对自己的成就、名声、地位、学历的认可和尊重。</a:t>
            </a:r>
            <a:endParaRPr lang="en-CA" sz="36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2686050" indent="-26860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5</a:t>
            </a: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、</a:t>
            </a:r>
            <a:r>
              <a:rPr lang="zh-CN" altLang="en-US" sz="36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自我实现需求</a:t>
            </a: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：包括发挥潜能、实现理想、追求真善美和至高人生境界等。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二、天国价值观与马斯洛需求层次理论</a:t>
            </a:r>
            <a: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/>
            </a:r>
            <a:b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</a:b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及其比较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047750"/>
            <a:ext cx="9131300" cy="4095750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每个人所处的需求满足状态或层次是不同的，了解一个人就是了解他的需求满足状态或层次。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此外，每个人的需求结构次序都可能不同，例如，有的人对自尊的需求超过了其他人对社交的需求。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实际上，其他动物只有前四个层次的需求，只有人才能进入第五个需求层次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，故此，马斯洛的需求理论又称为人本主义心理学派。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二、天国价值观与马斯洛需求层次理论</a:t>
            </a:r>
            <a: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/>
            </a:r>
            <a:b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</a:b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及其比较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628650" indent="-6286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6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、在马斯洛学术生涯的末期，他还提出了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第</a:t>
            </a:r>
            <a:r>
              <a:rPr lang="en-US" sz="3200" b="1" kern="100" dirty="0">
                <a:solidFill>
                  <a:srgbClr val="FF0000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6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个需求层次：超自我实现需求，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包括人类理想和宗教信仰。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这个层次已经超出了人本主义的范围，进到了宗教信仰的领域。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这个层次的需求对应着天国价值观的信仰目标层次。</a:t>
            </a:r>
            <a:endParaRPr lang="en-CA" sz="3200" b="1" kern="100" dirty="0"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19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00150"/>
            <a:ext cx="8991600" cy="3943350"/>
          </a:xfrm>
        </p:spPr>
        <p:txBody>
          <a:bodyPr/>
          <a:lstStyle/>
          <a:p>
            <a:pPr marL="0" indent="457200">
              <a:buNone/>
            </a:pPr>
            <a:r>
              <a:rPr lang="en-US" altLang="zh-CN" sz="3600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 </a:t>
            </a:r>
            <a:r>
              <a:rPr lang="en-US" altLang="zh-CN" sz="44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 </a:t>
            </a:r>
            <a:r>
              <a:rPr lang="zh-CN" altLang="en-US" sz="44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太六</a:t>
            </a:r>
            <a:r>
              <a:rPr lang="en-US" sz="44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33</a:t>
            </a:r>
            <a:r>
              <a:rPr lang="zh-CN" altLang="en-US" sz="44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：</a:t>
            </a:r>
            <a:endParaRPr lang="en-US" altLang="zh-CN" sz="44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DengXian" panose="02010600030101010101" charset="-122"/>
            </a:endParaRPr>
          </a:p>
          <a:p>
            <a:pPr marL="0" indent="914400">
              <a:buNone/>
            </a:pPr>
            <a:r>
              <a:rPr lang="en-US" altLang="zh-CN" sz="44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</a:t>
            </a:r>
            <a:r>
              <a:rPr lang="zh-CN" altLang="en-US" sz="44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你们要先求神的国和祂的义，这些东西（即日常生活的各种需求）都要加给你们了。</a:t>
            </a:r>
            <a:r>
              <a:rPr lang="en-US" altLang="zh-CN" sz="44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 smtClean="0">
                <a:solidFill>
                  <a:srgbClr val="55554A"/>
                </a:solidFill>
              </a:rPr>
              <a:t>2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二、天国价值观与马斯洛需求层次理论</a:t>
            </a:r>
            <a: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/>
            </a:r>
            <a:b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</a:b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及其比较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8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   </a:t>
            </a:r>
            <a:r>
              <a:rPr lang="zh-CN" altLang="en-US" sz="28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（三）天国价值观与需求层次理论之间的对应关系</a:t>
            </a:r>
            <a:endParaRPr lang="en-CA" sz="2800" kern="100" dirty="0"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6858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我们不难发现，天国价值观与需求层次理论之间存在如下对应关系：</a:t>
            </a:r>
            <a:endParaRPr lang="en-CA" sz="2800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kern="100" dirty="0">
                <a:solidFill>
                  <a:srgbClr val="0000FF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1</a:t>
            </a:r>
            <a:r>
              <a:rPr lang="zh-CN" altLang="en-US" sz="28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、信仰目标</a:t>
            </a:r>
            <a:r>
              <a:rPr lang="en-US" sz="2800" b="1" kern="100" dirty="0">
                <a:solidFill>
                  <a:srgbClr val="0000FF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&lt;</a:t>
            </a:r>
            <a:r>
              <a:rPr lang="en-US" altLang="zh-CN" sz="28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——</a:t>
            </a:r>
            <a:r>
              <a:rPr lang="en-US" sz="2800" b="1" kern="100" dirty="0">
                <a:solidFill>
                  <a:srgbClr val="0000FF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&gt;</a:t>
            </a:r>
            <a:r>
              <a:rPr lang="zh-CN" altLang="en-US" sz="28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超自我实现需求层次（第</a:t>
            </a:r>
            <a:r>
              <a:rPr lang="en-US" sz="2800" b="1" kern="100" dirty="0">
                <a:solidFill>
                  <a:srgbClr val="0000FF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6</a:t>
            </a:r>
            <a:r>
              <a:rPr lang="zh-CN" altLang="en-US" sz="28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层次）</a:t>
            </a:r>
            <a:r>
              <a:rPr lang="en-US" sz="2800" b="1" kern="100" dirty="0">
                <a:solidFill>
                  <a:srgbClr val="0000FF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1-1</a:t>
            </a:r>
            <a:endParaRPr lang="en-CA" sz="2800" kern="100" dirty="0"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kern="100" dirty="0">
                <a:solidFill>
                  <a:srgbClr val="0000FF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2</a:t>
            </a:r>
            <a:r>
              <a:rPr lang="zh-CN" altLang="en-US" sz="28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、天国伦理</a:t>
            </a:r>
            <a:r>
              <a:rPr lang="en-US" sz="2800" b="1" kern="100" dirty="0">
                <a:solidFill>
                  <a:srgbClr val="0000FF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&lt;</a:t>
            </a:r>
            <a:r>
              <a:rPr lang="en-US" altLang="zh-CN" sz="28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——</a:t>
            </a:r>
            <a:r>
              <a:rPr lang="en-US" sz="2800" b="1" kern="100" dirty="0">
                <a:solidFill>
                  <a:srgbClr val="0000FF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&gt;</a:t>
            </a:r>
            <a:r>
              <a:rPr lang="zh-CN" altLang="en-US" sz="28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自我实现需求层次（第</a:t>
            </a:r>
            <a:r>
              <a:rPr lang="en-US" sz="2800" b="1" kern="100" dirty="0">
                <a:solidFill>
                  <a:srgbClr val="0000FF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5</a:t>
            </a:r>
            <a:r>
              <a:rPr lang="zh-CN" altLang="en-US" sz="28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层次）</a:t>
            </a:r>
            <a:r>
              <a:rPr lang="en-US" sz="2800" b="1" kern="100" dirty="0">
                <a:solidFill>
                  <a:srgbClr val="0000FF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   1-2</a:t>
            </a:r>
            <a:endParaRPr lang="en-CA" sz="2800" kern="100" dirty="0"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kern="100" dirty="0">
                <a:solidFill>
                  <a:srgbClr val="0000FF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3</a:t>
            </a:r>
            <a:r>
              <a:rPr lang="zh-CN" altLang="en-US" sz="28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、日常需求</a:t>
            </a:r>
            <a:r>
              <a:rPr lang="en-US" sz="2800" b="1" kern="100" dirty="0">
                <a:solidFill>
                  <a:srgbClr val="0000FF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&lt;</a:t>
            </a:r>
            <a:r>
              <a:rPr lang="en-US" altLang="zh-CN" sz="28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——</a:t>
            </a:r>
            <a:r>
              <a:rPr lang="en-US" sz="2800" b="1" kern="100" dirty="0">
                <a:solidFill>
                  <a:srgbClr val="0000FF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&gt;</a:t>
            </a:r>
            <a:r>
              <a:rPr lang="zh-CN" altLang="en-US" sz="28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生理和心理需求（前四个层次） </a:t>
            </a:r>
            <a:r>
              <a:rPr lang="en-US" sz="2800" b="1" kern="100" dirty="0">
                <a:solidFill>
                  <a:srgbClr val="0000FF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 1-3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其中，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心理需求</a:t>
            </a:r>
            <a:r>
              <a:rPr lang="en-US" sz="2800" b="1" kern="100" dirty="0">
                <a:solidFill>
                  <a:srgbClr val="0000FF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 = 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安全需求</a:t>
            </a:r>
            <a:r>
              <a:rPr lang="en-US" sz="2800" b="1" kern="100" dirty="0">
                <a:solidFill>
                  <a:srgbClr val="FF0000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 + 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社交需求</a:t>
            </a:r>
            <a:r>
              <a:rPr lang="en-US" sz="2800" b="1" kern="100" dirty="0">
                <a:solidFill>
                  <a:srgbClr val="FF0000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 + 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尊重需求</a:t>
            </a:r>
            <a:r>
              <a:rPr lang="en-US" sz="28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  </a:t>
            </a:r>
            <a:r>
              <a:rPr lang="en-US" sz="2800" b="1" kern="100" dirty="0">
                <a:solidFill>
                  <a:srgbClr val="0000FF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1-4</a:t>
            </a:r>
            <a:endParaRPr lang="en-CA" sz="2800" kern="100" dirty="0"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20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二、天国价值观与马斯洛需求层次理论</a:t>
            </a:r>
            <a: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/>
            </a:r>
            <a:b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</a:b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及其比较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此外，天国价值观与需求层次理论在价值次序上却是刚刚相反的。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如果将马斯洛需求层次理论表述为一个由低到高的正金字塔，那么天国价值观就是将这个正金字塔颠倒过来，成为一个倒立的金字塔。</a:t>
            </a:r>
            <a:endParaRPr lang="en-CA" sz="3200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二、天国价值观与马斯洛需求层次理论</a:t>
            </a:r>
            <a: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/>
            </a:r>
            <a:b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</a:b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及其比较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22</a:t>
            </a:fld>
            <a:endParaRPr lang="en-US" altLang="zh-CN" dirty="0">
              <a:solidFill>
                <a:srgbClr val="55554A"/>
              </a:solidFill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304800" y="1200150"/>
          <a:ext cx="34290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4743390"/>
            <a:ext cx="411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>
                <a:latin typeface="DengXian" panose="02010600030101010101" charset="-122"/>
                <a:ea typeface="DengXian" panose="02010600030101010101" charset="-122"/>
                <a:cs typeface="Times New Roman" panose="02020603050405020304"/>
              </a:rPr>
              <a:t>1.1 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charset="-122"/>
                <a:ea typeface="DengXian" panose="02010600030101010101" charset="-122"/>
                <a:cs typeface="Times New Roman" panose="02020603050405020304"/>
              </a:rPr>
              <a:t>马斯洛需求层次理论图示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4876800" y="1200150"/>
          <a:ext cx="31242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ectangle 5"/>
          <p:cNvSpPr/>
          <p:nvPr/>
        </p:nvSpPr>
        <p:spPr>
          <a:xfrm>
            <a:off x="5029200" y="4714755"/>
            <a:ext cx="28408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latin typeface="DengXian" panose="02010600030101010101" charset="-122"/>
                <a:ea typeface="DengXian" panose="02010600030101010101" charset="-122"/>
              </a:rPr>
              <a:t>1.2 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charset="-122"/>
                <a:ea typeface="DengXian" panose="02010600030101010101" charset="-122"/>
              </a:rPr>
              <a:t>天国价值观图示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二、天国价值观与马斯洛需求层次理论</a:t>
            </a:r>
            <a: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/>
            </a:r>
            <a:b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</a:b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及其比较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indent="6858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重塑天国价值观就是要以天国的价值观取代需求层次理论的价值观，或者说从需求层次理论的价值观转变为天国价值观。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6858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这是同一件事情的两种不同的说法，可以用如下公式来表达：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400050" lvl="1" indent="-40005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      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重塑天国价值观</a:t>
            </a:r>
            <a:r>
              <a:rPr lang="en-US" sz="2800" b="1" kern="100" dirty="0">
                <a:solidFill>
                  <a:srgbClr val="2E24FC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 </a:t>
            </a:r>
          </a:p>
          <a:p>
            <a:pPr marL="400050" lvl="1" indent="-40005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b="1" kern="100" dirty="0">
                <a:solidFill>
                  <a:srgbClr val="2E24FC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= 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以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天国的价值观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取代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需求层次理论的价值观</a:t>
            </a:r>
            <a:r>
              <a:rPr lang="en-US" sz="2800" b="1" kern="100" dirty="0">
                <a:solidFill>
                  <a:srgbClr val="2E24FC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        2-1</a:t>
            </a:r>
            <a:endParaRPr lang="en-CA" sz="2800" b="1" kern="100" dirty="0">
              <a:solidFill>
                <a:srgbClr val="2E24FC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400050" lvl="1" indent="-40005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b="1" kern="100" dirty="0">
                <a:solidFill>
                  <a:srgbClr val="2E24FC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= 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从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需求层次理论的价值观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转变为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天国价值观</a:t>
            </a:r>
            <a:r>
              <a:rPr lang="en-US" sz="2800" b="1" kern="100" dirty="0">
                <a:solidFill>
                  <a:srgbClr val="2E24FC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        2-2</a:t>
            </a:r>
            <a:endParaRPr lang="en-CA" sz="2800" b="1" kern="100" dirty="0">
              <a:solidFill>
                <a:srgbClr val="2E24FC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CA" altLang="en-US" sz="2800" b="1" kern="100" dirty="0">
              <a:solidFill>
                <a:srgbClr val="2E24FC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23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三、重塑天国价值观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397446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    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（一）简化版分析</a:t>
            </a:r>
            <a:endParaRPr lang="en-CA" sz="3200" b="1" kern="100" dirty="0">
              <a:solidFill>
                <a:srgbClr val="FF0000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为简单明了起见，我们将六个需求层次分为两组：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第一组为前四个需求层次，或日常需求，包括生理和心理需求层次，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第二组为第五和六个需求层次，包括自我实现和超自我实现的需求层次，即伦理和信仰目标层次</a:t>
            </a:r>
            <a:r>
              <a:rPr lang="zh-CN" altLang="en-US" sz="3200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。</a:t>
            </a:r>
            <a:endParaRPr lang="en-CA" sz="3200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24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76A02F1A-809F-9F86-7C51-0C0B9D183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三、重塑天国价值观</a:t>
            </a:r>
            <a:endParaRPr 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2AAE73F0-D636-4FFB-C779-4B090F0C5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943349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2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（</a:t>
            </a:r>
            <a:r>
              <a:rPr lang="zh-CN" altLang="en-US" sz="32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二）适当满足第一组需求</a:t>
            </a:r>
            <a:endParaRPr lang="en-US" altLang="zh-CN" sz="32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796925">
              <a:buNone/>
            </a:pPr>
            <a:r>
              <a:rPr lang="zh-CN" altLang="en-US" sz="3200" b="1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马斯洛</a:t>
            </a:r>
            <a:r>
              <a:rPr lang="zh-CN" altLang="en-US" sz="32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需求层次理论反映了人类保留的神形象。适当地满足第一组需求事关一个人的身心健康，包括健康的身体、健康的自我形象，和健康的性格。</a:t>
            </a:r>
            <a:endParaRPr lang="en-US" altLang="zh-CN" sz="3200" b="1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796925">
              <a:buNone/>
            </a:pPr>
            <a:r>
              <a:rPr lang="zh-CN" altLang="en-US" sz="3200" b="1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反之</a:t>
            </a:r>
            <a:r>
              <a:rPr lang="zh-CN" altLang="en-US" sz="32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，若是这一组需求得不到满足，则会导致身心不健康，如低落的自我形象和扭曲的性格。</a:t>
            </a:r>
            <a:endParaRPr lang="en-US" sz="3200" b="1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FB3F1A30-A9DF-6CFD-65FC-74D8315C9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 smtClean="0">
                <a:solidFill>
                  <a:srgbClr val="55554A"/>
                </a:solidFill>
              </a:rPr>
              <a:t>25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3984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三、重塑天国价值观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ang="0" scaled="0"/>
                </a:gra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   （三）学会“知足”、除去贪心和忧虑。</a:t>
            </a:r>
            <a:endParaRPr lang="en-CA" sz="2800" kern="100" dirty="0"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6858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首先，我们有必要对需求层次理论做一个补充说明如下：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6858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按照马斯洛的需求层次理论，需求层次越低，满足需求之动机的力量也越大，潜力也越大；随着需求层次的上升，满足需求之动机的力量会相应减弱。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6858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因此，在高层次需求出现之前，必须先满足低层次的需求。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26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三、重塑天国价值观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047750"/>
            <a:ext cx="9131300" cy="4095750"/>
          </a:xfrm>
        </p:spPr>
        <p:txBody>
          <a:bodyPr/>
          <a:lstStyle/>
          <a:p>
            <a:pPr marL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不过，马斯洛随后指出：满足需求不是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“全有或全无”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的现象。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不要误以为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“必须百分之百地满足低一层的需求，高一层的需求才会出现”</a:t>
            </a:r>
            <a:r>
              <a:rPr lang="zh-CN" altLang="en-US" sz="2800" b="1" kern="100" dirty="0"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。</a:t>
            </a:r>
            <a:endParaRPr lang="en-CA" sz="2800" b="1" kern="100" dirty="0"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实际上，在高一层的需求产生之前，低一层的需求只要部分满足就可以了。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1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、所以，在重塑第一组需求时，基本原则就是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“学会知足”</a:t>
            </a:r>
            <a:r>
              <a:rPr lang="zh-CN" altLang="en-US" sz="2800" b="1" kern="100" dirty="0">
                <a:solidFill>
                  <a:srgbClr val="00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，也就是培养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“知足”</a:t>
            </a:r>
            <a:r>
              <a:rPr lang="zh-CN" altLang="en-US" sz="2800" b="1" kern="100" dirty="0">
                <a:solidFill>
                  <a:srgbClr val="00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的美德，这是</a:t>
            </a:r>
            <a:r>
              <a:rPr lang="zh-CN" altLang="en-US" sz="2800" b="1" kern="1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ang="0" scaled="0"/>
                </a:gra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实现原初创造目标的必要环节</a:t>
            </a:r>
            <a:r>
              <a:rPr lang="zh-CN" altLang="en-US" sz="2800" b="1" kern="100" dirty="0"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。</a:t>
            </a:r>
            <a:endParaRPr lang="en-CA" sz="2800" kern="100" dirty="0"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三、重塑天国价值观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6858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提前六</a:t>
            </a:r>
            <a:r>
              <a:rPr lang="en-US" sz="28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6-8</a:t>
            </a:r>
            <a:r>
              <a:rPr lang="zh-CN" altLang="en-US" sz="28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：</a:t>
            </a:r>
            <a:r>
              <a:rPr lang="zh-CN" altLang="en-US" sz="28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“然而，敬虔加上知足的心便是大利了；因为我们没有带什么到世上来，也不能带什么去，只要有衣有食，就当知足。”</a:t>
            </a:r>
            <a:endParaRPr lang="en-CA" sz="2800" b="1" kern="100" dirty="0">
              <a:solidFill>
                <a:srgbClr val="FF0000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6858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腓四</a:t>
            </a:r>
            <a:r>
              <a:rPr lang="en-US" sz="28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11-12</a:t>
            </a:r>
            <a:r>
              <a:rPr lang="zh-CN" altLang="en-US" sz="28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：</a:t>
            </a:r>
            <a:r>
              <a:rPr lang="zh-CN" altLang="en-US" sz="28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“我无论在什么景况都可以知足，这是我已经学会了。我知道怎样处卑贱，也知道怎样处丰富；或饱足，或饥饿；或有余，或缺乏；随事随在，我都得了秘诀。”</a:t>
            </a:r>
            <a:endParaRPr lang="en-CA" sz="2800" b="1" kern="100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  <a:p>
            <a:pPr marL="0" indent="6858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保罗在此为我们提供了美好的榜样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FangSong" panose="02010609060101010101" charset="-122"/>
                <a:cs typeface="FangSong" panose="02010609060101010101" charset="-122"/>
              </a:rPr>
              <a:t>，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使我们学会知足</a:t>
            </a:r>
            <a:r>
              <a:rPr lang="zh-CN" altLang="en-US" sz="2800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。</a:t>
            </a:r>
            <a:endParaRPr lang="en-CA" sz="2800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三、重塑天国价值观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144000" cy="4019550"/>
          </a:xfrm>
        </p:spPr>
        <p:txBody>
          <a:bodyPr/>
          <a:lstStyle/>
          <a:p>
            <a:pPr marL="0" indent="68580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从正面来讲，知足是塑造天国价值观的基本条件。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68580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培养知足本身并不是目的，而是为了使我们尽早进入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“超自我实现需求”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的层次。</a:t>
            </a:r>
            <a:r>
              <a:rPr lang="en-US" sz="28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	  </a:t>
            </a:r>
          </a:p>
          <a:p>
            <a:pPr marL="0" indent="68580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没有知足的品格，我们就难免会始终停留在较低的需求层次，始终追求较低层次需求的满足，而无法进入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“超自我实现需求”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的层次。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68580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学会了知足，我们就能不断提升自己需求的层次，直到进入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“超自我实现需求”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的层次，让天国的价值观烙印在我们的心版上。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29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0150"/>
            <a:ext cx="9077960" cy="3917950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登山宝训前三段之间有逻辑的关联：</a:t>
            </a:r>
            <a:endParaRPr lang="en-US" altLang="zh-CN" sz="3200" b="1" kern="100" dirty="0">
              <a:solidFill>
                <a:schemeClr val="tx1"/>
              </a:solidFill>
              <a:latin typeface="Calibri" panose="020F0502020204030204"/>
              <a:ea typeface="DengXian" panose="02010600030101010101" charset="-122"/>
              <a:cs typeface="DengXian" panose="02010600030101010101" charset="-122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第一段的主题是有福之民的八个特征，这是登山宝训的目标；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第二段的主题是耶稣论行道，这是成为有福之民的有效途径；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第三段的主题是天国子民的三观，这是成为有福之民的核心要素。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457200">
              <a:buNone/>
            </a:pPr>
            <a:endParaRPr lang="en-US" altLang="zh-CN" sz="3200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三、重塑天国价值观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kern="100" dirty="0">
                <a:solidFill>
                  <a:schemeClr val="tx1"/>
                </a:solidFill>
                <a:latin typeface="FangSong" panose="02010609060101010101" charset="-122"/>
                <a:ea typeface="SimSun" panose="02010600030101010101" pitchFamily="2" charset="-122"/>
                <a:cs typeface="FangSong" panose="02010609060101010101" charset="-122"/>
              </a:rPr>
              <a:t>   </a:t>
            </a:r>
            <a:r>
              <a:rPr lang="en-US" sz="3200" b="1" kern="100" dirty="0">
                <a:solidFill>
                  <a:srgbClr val="2E24FC"/>
                </a:solidFill>
                <a:latin typeface="FangSong" panose="02010609060101010101" charset="-122"/>
                <a:ea typeface="SimSun" panose="02010600030101010101" pitchFamily="2" charset="-122"/>
                <a:cs typeface="FangSong" panose="02010609060101010101" charset="-122"/>
              </a:rPr>
              <a:t> 2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 panose="020F0502020204030204"/>
                <a:ea typeface="FangSong" panose="02010609060101010101" charset="-122"/>
                <a:cs typeface="FangSong" panose="02010609060101010101" charset="-122"/>
              </a:rPr>
              <a:t>、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除去贪心和忧虑，这是扭转堕落带来的负面影响的必要环节。</a:t>
            </a:r>
            <a:endParaRPr lang="en-CA" sz="3200" kern="100" dirty="0">
              <a:solidFill>
                <a:srgbClr val="2E24FC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在培育</a:t>
            </a:r>
            <a:r>
              <a:rPr lang="zh-CN" altLang="en-US" sz="3200" b="1" kern="100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“知足”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的美德的同时，还需要除去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堕落对人性造成的双重影响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：就是贪心（包括贪财、沉溺享乐，迷恋色情、权势、名望等）和忧虑。</a:t>
            </a:r>
            <a:r>
              <a:rPr lang="zh-CN" altLang="en-US" sz="3200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</a:t>
            </a: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30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三、重塑天国价值观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sz="28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提前六</a:t>
            </a:r>
            <a:r>
              <a:rPr lang="en-US" sz="28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9-10</a:t>
            </a:r>
            <a:r>
              <a:rPr lang="zh-CN" altLang="en-US" sz="28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：</a:t>
            </a:r>
            <a:r>
              <a:rPr lang="zh-CN" altLang="en-US" sz="28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“但那些想要发财的人，就陷在迷惑，落在网罗和许多无知有害的私欲里，叫人沉在败坏和灭亡之中。贪财是万恶之根；有人贪恋钱财，就被引诱离了真道，用许多愁苦把自己刺透了。”</a:t>
            </a:r>
            <a:endParaRPr lang="en-CA" sz="2800" b="1" kern="100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太六</a:t>
            </a:r>
            <a:r>
              <a:rPr lang="en-US" sz="28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25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、</a:t>
            </a:r>
            <a:r>
              <a:rPr lang="en-US" sz="28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31-32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：</a:t>
            </a:r>
            <a:r>
              <a:rPr lang="zh-CN" altLang="en-US" sz="28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“所以我告诉你们，不要为生命忧虑吃什么、喝什么；为身体忧虑穿什么。生命不胜于饮食吗？身体不胜于衣裳吗？</a:t>
            </a:r>
            <a:r>
              <a:rPr lang="en-US" sz="28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......</a:t>
            </a:r>
            <a:r>
              <a:rPr lang="zh-CN" altLang="en-US" sz="28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所以，不要忧虑，说：吃什么？喝什么？穿什么？这些都是外邦人所求的。你们需用的这一切东西，你们的天父是知道的。”</a:t>
            </a:r>
            <a:endParaRPr lang="en-CA" sz="2800" b="1" kern="100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三、重塑天国价值观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047750"/>
            <a:ext cx="9131300" cy="4095750"/>
          </a:xfrm>
        </p:spPr>
        <p:txBody>
          <a:bodyPr/>
          <a:lstStyle/>
          <a:p>
            <a:pPr marL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从负面来讲，除去贪心和忧虑是塑造天国价值观的必要条件。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贪心使人总是觉得目前所拥有的还不够多，还要再多一点；忧虑则使人总是担心现在的状况还不够安全，还要在安全一点。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所以，贪心和忧虑使人一生都捆绑在生理和安全的层次不能提升。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结果，满足生存和安全需求的事物就成了人的偶像，使人无法进入天国的价值观。</a:t>
            </a:r>
            <a:endParaRPr lang="en-CA" sz="2800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32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三、重塑天国价值观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共产主义理想正是建立在一种不切实际的、乐观主义的人性观基础之上，以为人只要满足了基本的生存和安全的需要，就能够变得大公无私了。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它却没有想到堕落带给人性的贪心和忧虑，使大部分人永远都无法脱离自私的状态，永远都无法进到大公无私的境界。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学会知足，除去贪心和忧虑就能使我们尽快超越</a:t>
            </a:r>
            <a:r>
              <a:rPr lang="zh-CN" altLang="en-US" sz="2800" b="1" kern="100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前四个需求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的层次，从而进入</a:t>
            </a:r>
            <a:r>
              <a:rPr lang="zh-CN" altLang="en-US" sz="2800" b="1" kern="100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自我实现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和</a:t>
            </a:r>
            <a:r>
              <a:rPr lang="zh-CN" altLang="en-US" sz="2800" b="1" kern="100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超自我实现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的层次，即</a:t>
            </a:r>
            <a:r>
              <a:rPr lang="zh-CN" altLang="en-US" sz="2800" b="1" kern="100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伦理和信仰目标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的层次。</a:t>
            </a:r>
            <a:endParaRPr lang="en-CA" sz="2800" b="1" kern="100" dirty="0">
              <a:solidFill>
                <a:srgbClr val="2E24FC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CA" altLang="en-US" sz="2800" b="1" kern="100" dirty="0">
              <a:solidFill>
                <a:srgbClr val="2E24FC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33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三、重塑天国价值观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397446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800" b="1" kern="1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ang="0" scaled="0"/>
                </a:gra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      </a:t>
            </a:r>
            <a:r>
              <a:rPr lang="zh-CN" altLang="en-US" sz="2800" b="1" kern="1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ang="0" scaled="0"/>
                </a:gra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（</a:t>
            </a:r>
            <a:r>
              <a:rPr lang="zh-CN" altLang="en-US" sz="2800" b="1" kern="1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ang="0" scaled="0"/>
                </a:gra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四）尽快进入第二</a:t>
            </a:r>
            <a:r>
              <a:rPr lang="zh-CN" altLang="en-US" sz="2800" b="1" kern="1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ang="0" scaled="0"/>
                </a:gra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组需求：进入自我实现和超自我实现（即伦理和信仰目标）的需求层次</a:t>
            </a:r>
            <a:endParaRPr lang="en-CA" sz="2800" kern="100" dirty="0"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6858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在此，我们有必要对需求层次理论再做一个补充说明如下：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6858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马斯洛认为，前四个层次的需求叫</a:t>
            </a:r>
            <a:r>
              <a:rPr lang="zh-CN" altLang="en-US" sz="28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缺失需求</a:t>
            </a:r>
            <a:r>
              <a:rPr lang="en-US" altLang="zh-CN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(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或</a:t>
            </a:r>
            <a:r>
              <a:rPr lang="zh-CN" altLang="en-US" sz="28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不足需求</a:t>
            </a:r>
            <a:r>
              <a:rPr lang="en-US" altLang="zh-CN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)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（</a:t>
            </a:r>
            <a:r>
              <a:rPr lang="en-US" sz="28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deficit needs)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，意思是说，当这些需求得不到满足时，会直接损害个体的生存状态，甚至危及个体的生存。</a:t>
            </a:r>
            <a:r>
              <a:rPr lang="en-US" sz="28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  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第五和第六层需求对于个体的生存不是绝对必须的。</a:t>
            </a:r>
            <a:endParaRPr lang="en-CA" sz="2800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34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三、重塑天国价值观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但是，满足第五层需求会使人更健康、长寿、精力旺盛，所以叫</a:t>
            </a:r>
            <a:r>
              <a:rPr lang="zh-CN" altLang="en-US" sz="32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生长需求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（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growth need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）。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满足第六层需求则会实现神造人的终极目的，使人获得永生，得到真幸福，所以叫</a:t>
            </a:r>
            <a:r>
              <a:rPr lang="zh-CN" altLang="en-US" sz="32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终极需求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人只有进入了第五和第六个需求层次（生长需求和终极需求），才有可能自愿放弃低层次的需求</a:t>
            </a:r>
            <a:r>
              <a:rPr lang="zh-CN" altLang="en-US" sz="3200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。</a:t>
            </a:r>
            <a:endParaRPr lang="en-CA" sz="3200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三、重塑天国价值观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例如，生活在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19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世纪上半叶的匈牙利诗人裴多菲</a:t>
            </a:r>
            <a:r>
              <a:rPr lang="en-US" altLang="zh-CN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·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山道尔（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1823-1849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）曾写出如下诗句：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kern="100" dirty="0">
                <a:solidFill>
                  <a:srgbClr val="000000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 </a:t>
            </a:r>
            <a:r>
              <a:rPr lang="en-US" sz="3200" b="1" kern="100" dirty="0">
                <a:solidFill>
                  <a:srgbClr val="0000FF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 </a:t>
            </a:r>
            <a:r>
              <a:rPr lang="zh-CN" altLang="en-US" sz="32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生命诚可贵，爱情价更高，若为自由故，二者皆可抛。</a:t>
            </a:r>
            <a:endParaRPr lang="en-CA" sz="3200" b="1" kern="100" dirty="0"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在这里，“生命”可代表生理和安全需求，“爱情”可代表社交需求，自由则代表尊重和自我实现的需求。</a:t>
            </a:r>
            <a:endParaRPr lang="en-CA" sz="3200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36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三、重塑天国价值观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这首诗</a:t>
            </a:r>
            <a:r>
              <a:rPr lang="zh-CN" altLang="en-US" sz="32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揭示出一个定律</a:t>
            </a:r>
            <a:r>
              <a:rPr lang="zh-CN" altLang="en-US" sz="3200" b="1" kern="100" dirty="0"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：</a:t>
            </a:r>
            <a:endParaRPr lang="en-CA" sz="3200" b="1" kern="100" dirty="0"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ang="0" scaled="0"/>
                </a:gra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当人进入自我实现（或伦理）的需求层次时，就能够自愿放弃较低层次（生理和心理）的需求。</a:t>
            </a:r>
            <a:endParaRPr lang="en-CA" sz="3200" b="1" kern="100" dirty="0"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实际上，就连相信唯物主义的共产党人，为了实现共产主义理想，也不惜牺牲自己的生命，也就是为实现精神上的理想（自我实现或伦理的需求）而放弃物质上的需求，包括生理需求和安全需求。</a:t>
            </a:r>
            <a:endParaRPr lang="en-CA" sz="3200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三、重塑天国价值观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3974465"/>
          </a:xfrm>
        </p:spPr>
        <p:txBody>
          <a:bodyPr/>
          <a:lstStyle/>
          <a:p>
            <a:pPr marL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ang="0" scaled="0"/>
                </a:gra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以上定律提示我们：当一个在基督里的新人进入“信仰目标”层次时，天国的价值观就烙印在他或她心版上。</a:t>
            </a:r>
            <a:endParaRPr lang="en-CA" sz="3000" kern="100" dirty="0"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如何才能进入“信仰目标”层次呢？这需要经过三个阶段或台阶：</a:t>
            </a:r>
            <a:endParaRPr lang="en-CA" sz="3000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lvl="0" indent="457200">
              <a:spcBef>
                <a:spcPts val="600"/>
              </a:spcBef>
              <a:spcAft>
                <a:spcPts val="0"/>
              </a:spcAft>
              <a:buFont typeface="+mj-lt"/>
              <a:buNone/>
            </a:pPr>
            <a:r>
              <a:rPr lang="en-US" altLang="zh-CN" sz="3000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 </a:t>
            </a:r>
            <a:r>
              <a:rPr lang="en-US" altLang="zh-CN" sz="30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1</a:t>
            </a:r>
            <a:r>
              <a:rPr lang="zh-CN" altLang="en-US" sz="30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、献己给神，让神作主；</a:t>
            </a:r>
            <a:endParaRPr lang="en-CA" sz="3000" b="1" kern="100" dirty="0">
              <a:solidFill>
                <a:srgbClr val="2E24FC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lvl="0" indent="457200">
              <a:spcBef>
                <a:spcPts val="600"/>
              </a:spcBef>
              <a:spcAft>
                <a:spcPts val="0"/>
              </a:spcAft>
              <a:buFont typeface="+mj-lt"/>
              <a:buNone/>
            </a:pPr>
            <a:r>
              <a:rPr lang="en-US" altLang="zh-CN" sz="30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 2</a:t>
            </a:r>
            <a:r>
              <a:rPr lang="zh-CN" altLang="en-US" sz="30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、随从圣灵，治死肉体；</a:t>
            </a:r>
          </a:p>
          <a:p>
            <a:pPr marL="0" lvl="0" indent="457200">
              <a:spcBef>
                <a:spcPts val="600"/>
              </a:spcBef>
              <a:spcAft>
                <a:spcPts val="0"/>
              </a:spcAft>
              <a:buFont typeface="+mj-lt"/>
              <a:buNone/>
            </a:pPr>
            <a:r>
              <a:rPr lang="zh-CN" altLang="en-US" sz="30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</a:t>
            </a:r>
            <a:r>
              <a:rPr lang="en-US" altLang="zh-CN" sz="30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3</a:t>
            </a:r>
            <a:r>
              <a:rPr lang="zh-CN" altLang="en-US" sz="30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、与神联合，舍己爱神。</a:t>
            </a:r>
            <a:endParaRPr lang="en-CA" sz="3000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三、重塑天国价值观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047750"/>
            <a:ext cx="9131300" cy="4095750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00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只有进入“信仰目标”层次的基督徒，才成为耶稣基督的真门徒：</a:t>
            </a:r>
            <a:endParaRPr lang="en-CA" sz="3200" b="1" kern="100" dirty="0"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00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路十四</a:t>
            </a:r>
            <a:r>
              <a:rPr lang="en-US" sz="3200" b="1" kern="100" dirty="0">
                <a:solidFill>
                  <a:srgbClr val="000000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25-27</a:t>
            </a:r>
            <a:r>
              <a:rPr lang="zh-CN" altLang="en-US" sz="3200" b="1" kern="100" dirty="0">
                <a:solidFill>
                  <a:srgbClr val="00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，</a:t>
            </a:r>
            <a:r>
              <a:rPr lang="en-US" sz="3200" b="1" kern="100" dirty="0">
                <a:solidFill>
                  <a:srgbClr val="000000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33</a:t>
            </a:r>
            <a:r>
              <a:rPr lang="zh-CN" altLang="en-US" sz="3200" b="1" kern="100" dirty="0">
                <a:solidFill>
                  <a:srgbClr val="00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“有极多的人和耶稣同行。祂转过来对他们说：‘人到我这里来，若不爱我胜过爱自己的父母、妻子、儿女、弟兄、姐妹和自己的性命，就不能作我的门徒。</a:t>
            </a:r>
            <a:r>
              <a:rPr lang="en-US" sz="32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......</a:t>
            </a:r>
            <a:r>
              <a:rPr lang="zh-CN" altLang="en-US" sz="32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这样，你们无论什么人，若不撇下一切所有的，就不能作我的门徒。’ ”</a:t>
            </a:r>
            <a:endParaRPr lang="en-CA" sz="3200" b="1" kern="100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39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047750"/>
            <a:ext cx="9077960" cy="4095750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4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</a:t>
            </a:r>
            <a:r>
              <a:rPr lang="zh-CN" altLang="en-US" sz="4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现在问大家一个问题：</a:t>
            </a:r>
          </a:p>
          <a:p>
            <a:pPr marL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4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</a:t>
            </a:r>
            <a:r>
              <a:rPr lang="zh-CN" altLang="en-US" sz="4000" b="1" kern="1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天国子民的三观</a:t>
            </a:r>
            <a:r>
              <a:rPr lang="en-US" altLang="zh-CN" sz="4000" b="1" kern="1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——</a:t>
            </a:r>
            <a:r>
              <a:rPr lang="zh-CN" altLang="en-US" sz="4000" b="1" kern="1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价值观、人生观和世界观</a:t>
            </a:r>
            <a:r>
              <a:rPr lang="en-US" altLang="zh-CN" sz="4000" b="1" kern="1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——</a:t>
            </a:r>
            <a:r>
              <a:rPr lang="zh-CN" altLang="en-US" sz="4000" b="1" kern="1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中，哪一观最现实？哪一观最核心？哪一观最包罗万象？</a:t>
            </a:r>
            <a:endParaRPr lang="en-CA" sz="3200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457200">
              <a:buNone/>
            </a:pPr>
            <a:endParaRPr lang="en-US" altLang="zh-CN" sz="3200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四、结语：重塑天国价值观的代价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登山宝训的中心是将福音的属天价值烙印在门徒心版上。</a:t>
            </a:r>
            <a:endParaRPr lang="en-CA" sz="36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当福音的属天价值烙印在心版上时，我们就能为福音而付出任何代价。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40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8171815" cy="833755"/>
          </a:xfrm>
        </p:spPr>
        <p:txBody>
          <a:bodyPr>
            <a:normAutofit fontScale="90000"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  <a:sym typeface="+mn-ea"/>
              </a:rPr>
              <a:t>四、结语：重塑天国价值观的代价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245" y="1200150"/>
            <a:ext cx="9053195" cy="3857625"/>
          </a:xfrm>
        </p:spPr>
        <p:txBody>
          <a:bodyPr/>
          <a:lstStyle/>
          <a:p>
            <a:pPr marL="0" indent="457200">
              <a:buNone/>
            </a:pPr>
            <a:r>
              <a:rPr lang="en-US" altLang="zh-CN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  <a:sym typeface="+mn-ea"/>
              </a:rPr>
              <a:t> </a:t>
            </a:r>
            <a:r>
              <a:rPr lang="en-US" altLang="zh-CN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  <a:sym typeface="+mn-ea"/>
              </a:rPr>
              <a:t>  </a:t>
            </a: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  <a:sym typeface="+mn-ea"/>
              </a:rPr>
              <a:t>然而，重塑价值观绝不是一件轻而易举的事情，更不是一件惬意舒适的事情，它甚至比重塑人生观更艰难：</a:t>
            </a:r>
          </a:p>
          <a:p>
            <a:pPr marL="0" indent="457200">
              <a:buNone/>
            </a:pP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  <a:sym typeface="+mn-ea"/>
              </a:rPr>
              <a:t> </a:t>
            </a:r>
            <a:r>
              <a:rPr lang="en-US" altLang="zh-CN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  <a:sym typeface="+mn-ea"/>
              </a:rPr>
              <a:t>   </a:t>
            </a: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  <a:sym typeface="+mn-ea"/>
              </a:rPr>
              <a:t>因为重塑人生观不过是人生的转向或掉头，过去跟随世上的潮流为世上的目标而活；转变为跟随耶稣为永恒的目标而活。</a:t>
            </a:r>
            <a:endParaRPr lang="en-CA" sz="36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sz="360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41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四、结语：重塑天国价值观的代价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</a:t>
            </a: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重塑价值观却是生命由里而外、持续不断的更新，是脱胎换骨、重新作人。 </a:t>
            </a:r>
            <a:endParaRPr lang="en-CA" sz="36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</a:t>
            </a: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如果你觉得这太难了，所付出的代价太大。这是因为你还没有看见，或者看不见这样做的</a:t>
            </a:r>
            <a:r>
              <a:rPr lang="zh-CN" altLang="en-US" sz="36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“价值”</a:t>
            </a: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何在。</a:t>
            </a:r>
            <a:endParaRPr lang="en-CA" sz="36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sz="3600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42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8188960" cy="833755"/>
          </a:xfrm>
        </p:spPr>
        <p:txBody>
          <a:bodyPr>
            <a:normAutofit fontScale="90000"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  <a:sym typeface="+mn-ea"/>
              </a:rPr>
              <a:t>四、结语：重塑天国价值观的代价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" y="1200150"/>
            <a:ext cx="9045575" cy="3394710"/>
          </a:xfrm>
        </p:spPr>
        <p:txBody>
          <a:bodyPr/>
          <a:lstStyle/>
          <a:p>
            <a:pPr marL="0" indent="457200">
              <a:buNone/>
            </a:pPr>
            <a:r>
              <a:rPr lang="en-US" altLang="zh-CN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  <a:sym typeface="+mn-ea"/>
              </a:rPr>
              <a:t> </a:t>
            </a:r>
            <a:r>
              <a:rPr lang="en-US" altLang="zh-CN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  <a:sym typeface="+mn-ea"/>
              </a:rPr>
              <a:t>    </a:t>
            </a: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  <a:sym typeface="+mn-ea"/>
              </a:rPr>
              <a:t>但是，感谢神！现在我们与过去不一样了！因为神让我们看见这样做的价值何在：</a:t>
            </a:r>
            <a:r>
              <a:rPr lang="en-US" altLang="zh-CN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  <a:sym typeface="+mn-ea"/>
              </a:rPr>
              <a:t>   	</a:t>
            </a:r>
            <a:r>
              <a:rPr lang="zh-CN" altLang="en-US" sz="36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  <a:sym typeface="+mn-ea"/>
              </a:rPr>
              <a:t>它是通往永生的唯一道路。</a:t>
            </a:r>
          </a:p>
          <a:p>
            <a:pPr marL="0" indent="457200">
              <a:buNone/>
            </a:pPr>
            <a:r>
              <a:rPr lang="en-US" altLang="zh-CN" sz="36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  <a:sym typeface="+mn-ea"/>
              </a:rPr>
              <a:t>     </a:t>
            </a:r>
            <a:r>
              <a:rPr lang="zh-CN" altLang="en-US" sz="36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  <a:sym typeface="+mn-ea"/>
              </a:rPr>
              <a:t>永生就是真正的幸福，是神所命定的幸福！</a:t>
            </a:r>
            <a:endParaRPr lang="en-CA" b="1" kern="100" dirty="0">
              <a:solidFill>
                <a:srgbClr val="2E24FC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buNone/>
            </a:pPr>
            <a:endParaRPr lang="en-CA" altLang="en-US" b="1" kern="100" dirty="0">
              <a:solidFill>
                <a:srgbClr val="2E24FC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43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四、结语：重塑天国价值观的代价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此外，如果我们现在今生不愿意付出这个代价，将来要为此付出更大的代价，那代价就是灭亡，永远的沉沦！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愿神怜悯和恩待我们！耶稣基督已经为我们付上了祂的一切，我们也要为祂付上我们的一切。</a:t>
            </a:r>
            <a:endParaRPr lang="en-CA" sz="3200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44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8105" y="1200150"/>
            <a:ext cx="8989060" cy="3933825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600" b="1" kern="1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Calibri" panose="020F0502020204030204"/>
                <a:ea typeface="DengXian" panose="02010600030101010101" charset="-122"/>
                <a:cs typeface="DengXian" panose="02010600030101010101" charset="-122"/>
                <a:sym typeface="+mn-ea"/>
              </a:rPr>
              <a:t>人生观最现实，价值观最核心，世界观最包罗万象。</a:t>
            </a:r>
            <a:endParaRPr lang="en-CA" sz="36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  <a:sym typeface="+mn-ea"/>
              </a:rPr>
              <a:t>今天我们集中讨论</a:t>
            </a:r>
            <a:r>
              <a:rPr lang="zh-CN" altLang="en-US" sz="36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  <a:sym typeface="+mn-ea"/>
              </a:rPr>
              <a:t>天国价值观</a:t>
            </a: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  <a:sym typeface="+mn-ea"/>
              </a:rPr>
              <a:t>。在分享这个题目之前，我们先来看看当前主流教会中较为普遍的“双重人格”现象。</a:t>
            </a:r>
            <a:endParaRPr lang="en-CA" sz="36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sz="3600" b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5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  <a:sym typeface="+mn-ea"/>
              </a:rPr>
              <a:t>一、</a:t>
            </a: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当前主流教会中较为普遍的</a:t>
            </a:r>
            <a: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/>
            </a:r>
            <a:b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</a:b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“双重人格”现象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3974465"/>
          </a:xfrm>
        </p:spPr>
        <p:txBody>
          <a:bodyPr/>
          <a:lstStyle/>
          <a:p>
            <a:pPr marL="0" indent="3429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800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 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观察我们教会，我们自身和我们的家庭，以及周围教会中广大基督徒的信仰和生活形态，我们不难发现一个较为普遍的不良现象，可以称之为：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双重人格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3429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双重人格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在现实生活中的典型表现就是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双重生活形态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：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3429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 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在周末、在教会、在信徒聚会时、或在个人灵修时反映出天国子民的生活形态；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3429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  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在周间、在家中、在工作岗位中、或在社交休闲时反映出今世之子的生活形态。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6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  <a:sym typeface="+mn-ea"/>
              </a:rPr>
              <a:t>一、</a:t>
            </a: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当前主流教会中较为普遍的</a:t>
            </a:r>
            <a: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/>
            </a:r>
            <a:b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</a:b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“双重人格”现象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这种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“双重人格”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的现象与登山宝训的教导是背道而驰的。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登山宝训教导我们要成为</a:t>
            </a:r>
            <a:r>
              <a:rPr lang="zh-CN" altLang="en-US" sz="3200" b="1" kern="100" dirty="0">
                <a:solidFill>
                  <a:srgbClr val="00B0F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“世上的盐”</a:t>
            </a:r>
            <a:r>
              <a:rPr lang="zh-CN" altLang="en-US" sz="3200" b="1" kern="100" dirty="0"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、</a:t>
            </a:r>
            <a:r>
              <a:rPr lang="zh-CN" altLang="en-US" sz="3200" b="1" kern="1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ang="0" scaled="0"/>
                </a:gra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“世上的光”</a:t>
            </a:r>
            <a:r>
              <a:rPr lang="zh-CN" altLang="en-US" sz="3200" b="1" kern="100" dirty="0"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、</a:t>
            </a:r>
            <a:r>
              <a:rPr lang="zh-CN" altLang="en-US" sz="3200" b="1" kern="100" dirty="0">
                <a:solidFill>
                  <a:srgbClr val="0070C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灯台上的</a:t>
            </a:r>
            <a:r>
              <a:rPr lang="zh-CN" altLang="en-US" sz="3200" b="1" kern="100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ang="0" scaled="0"/>
                </a:gra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“灯”</a:t>
            </a:r>
            <a:r>
              <a:rPr lang="zh-CN" altLang="en-US" sz="3200" b="1" kern="100" dirty="0"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和</a:t>
            </a:r>
            <a:r>
              <a:rPr lang="zh-CN" altLang="en-US" sz="3200" b="1" kern="100" dirty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ang="0" scaled="0"/>
                </a:gra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“山上的城”；</a:t>
            </a:r>
            <a:r>
              <a:rPr lang="en-US" sz="3200" b="1" kern="100" dirty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ang="0" scaled="0"/>
                </a:gra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	  </a:t>
            </a: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而双重人格却使我们成为失去味道的“盐”、失去照明作用的“光”，放</a:t>
            </a:r>
            <a:r>
              <a:rPr lang="zh-CN" altLang="en-US" sz="3200" b="1" kern="100" dirty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ang="0" scaled="0"/>
                </a:gra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在斗底下的“灯”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和</a:t>
            </a:r>
            <a:r>
              <a:rPr lang="zh-CN" altLang="en-US" sz="3200" b="1" kern="100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ang="0" scaled="0"/>
                </a:gra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藏在山洞里的“城”</a:t>
            </a:r>
            <a:r>
              <a:rPr lang="zh-CN" altLang="en-US" sz="3200" b="1" kern="100" dirty="0"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。</a:t>
            </a:r>
            <a:endParaRPr lang="en-CA" sz="3200" b="1" kern="100" dirty="0"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  <a:sym typeface="+mn-ea"/>
              </a:rPr>
              <a:t>一、</a:t>
            </a: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当前主流教会中较为普遍的</a:t>
            </a:r>
            <a: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/>
            </a:r>
            <a:b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</a:b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“双重人格”现象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这种</a:t>
            </a:r>
            <a:r>
              <a:rPr lang="zh-CN" altLang="en-US" sz="30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“双重人格”</a:t>
            </a:r>
            <a:r>
              <a:rPr lang="zh-CN" altLang="en-US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的不良现象是如何产生的呢？</a:t>
            </a:r>
            <a:endParaRPr lang="en-CA" sz="30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圣经末世论告诉我们，我们生活在天国与世上的国重叠的世代里。</a:t>
            </a:r>
            <a:endParaRPr lang="en-CA" sz="30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这两个国度都会对我们产生影响，区别仅在于大小程度有所不同。</a:t>
            </a:r>
            <a:endParaRPr lang="en-CA" sz="30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特别是，自从十八世纪启蒙运动兴起以来，与神为敌的三观逐渐成型并且变得日益流行，与天国的三观并驾齐驱，势均力敌。</a:t>
            </a:r>
            <a:endParaRPr lang="en-CA" sz="30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  <a:sym typeface="+mn-ea"/>
              </a:rPr>
              <a:t>一、</a:t>
            </a: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当前主流教会中较为普遍的</a:t>
            </a:r>
            <a: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/>
            </a:r>
            <a:br>
              <a:rPr lang="en-US" altLang="zh-CN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</a:b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“双重人格”现象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而现代教会却没有重视用天国的三观来转化与神为敌的三观，反而让两种三观在教会和信徒里面共存，结果就导致了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“双重人格”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的普遍现象。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为了扭转这种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“双重人格”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的不良现象，重塑三观成为今日教会和信徒的当务之急，其中重塑价值观又是重塑三观的重中之重。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登山宝训第六章显得尤为重要。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9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f6879e44-dabe-44df-9d80-704a5c3c2e0f"/>
  <p:tag name="COMMONDATA" val="eyJoZGlkIjoiYTNmNGMxYmY0MzM5Nzc4ZmViMmY5YjU0NWE1ZmM3MWYifQ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1790490[1]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3461</Words>
  <Application>Microsoft Office PowerPoint</Application>
  <PresentationFormat>On-screen Show (16:9)</PresentationFormat>
  <Paragraphs>238</Paragraphs>
  <Slides>44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TS101790490[1]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一、当前主流教会中较为普遍的 “双重人格”现象</vt:lpstr>
      <vt:lpstr>一、当前主流教会中较为普遍的 “双重人格”现象</vt:lpstr>
      <vt:lpstr>一、当前主流教会中较为普遍的 “双重人格”现象</vt:lpstr>
      <vt:lpstr>一、当前主流教会中较为普遍的 “双重人格”现象</vt:lpstr>
      <vt:lpstr>二、天国价值观与马斯洛需求层次理论 及其比较</vt:lpstr>
      <vt:lpstr>二、天国价值观与马斯洛需求层次理论 及其比较</vt:lpstr>
      <vt:lpstr>二、天国价值观与马斯洛需求层次理论 及其比较</vt:lpstr>
      <vt:lpstr>二、天国价值观与马斯洛需求层次理论 及其比较</vt:lpstr>
      <vt:lpstr>二、天国价值观与马斯洛需求层次理论 及其比较</vt:lpstr>
      <vt:lpstr>二、天国价值观与马斯洛需求层次理论 及其比较</vt:lpstr>
      <vt:lpstr>二、天国价值观与马斯洛需求层次理论 及其比较</vt:lpstr>
      <vt:lpstr>二、天国价值观与马斯洛需求层次理论 及其比较</vt:lpstr>
      <vt:lpstr>二、天国价值观与马斯洛需求层次理论 及其比较</vt:lpstr>
      <vt:lpstr>二、天国价值观与马斯洛需求层次理论 及其比较</vt:lpstr>
      <vt:lpstr>二、天国价值观与马斯洛需求层次理论 及其比较</vt:lpstr>
      <vt:lpstr>二、天国价值观与马斯洛需求层次理论 及其比较</vt:lpstr>
      <vt:lpstr>二、天国价值观与马斯洛需求层次理论 及其比较</vt:lpstr>
      <vt:lpstr>二、天国价值观与马斯洛需求层次理论 及其比较</vt:lpstr>
      <vt:lpstr>三、重塑天国价值观</vt:lpstr>
      <vt:lpstr>三、重塑天国价值观</vt:lpstr>
      <vt:lpstr>三、重塑天国价值观</vt:lpstr>
      <vt:lpstr>三、重塑天国价值观</vt:lpstr>
      <vt:lpstr>三、重塑天国价值观</vt:lpstr>
      <vt:lpstr>三、重塑天国价值观</vt:lpstr>
      <vt:lpstr>三、重塑天国价值观</vt:lpstr>
      <vt:lpstr>三、重塑天国价值观</vt:lpstr>
      <vt:lpstr>三、重塑天国价值观</vt:lpstr>
      <vt:lpstr>三、重塑天国价值观</vt:lpstr>
      <vt:lpstr>三、重塑天国价值观</vt:lpstr>
      <vt:lpstr>三、重塑天国价值观</vt:lpstr>
      <vt:lpstr>三、重塑天国价值观</vt:lpstr>
      <vt:lpstr>三、重塑天国价值观</vt:lpstr>
      <vt:lpstr>三、重塑天国价值观</vt:lpstr>
      <vt:lpstr>三、重塑天国价值观</vt:lpstr>
      <vt:lpstr>四、结语：重塑天国价值观的代价</vt:lpstr>
      <vt:lpstr>四、结语：重塑天国价值观的代价</vt:lpstr>
      <vt:lpstr>四、结语：重塑天国价值观的代价</vt:lpstr>
      <vt:lpstr>四、结语：重塑天国价值观的代价</vt:lpstr>
      <vt:lpstr>四、结语：重塑天国价值观的代价</vt:lpstr>
    </vt:vector>
  </TitlesOfParts>
  <Company>AGCF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 Yang</dc:creator>
  <cp:lastModifiedBy>Leon Yang</cp:lastModifiedBy>
  <cp:revision>743</cp:revision>
  <dcterms:created xsi:type="dcterms:W3CDTF">2021-02-28T22:09:00Z</dcterms:created>
  <dcterms:modified xsi:type="dcterms:W3CDTF">2024-02-20T14:49:27Z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2052-11.1.0.14036</vt:lpwstr>
  </property>
  <property fmtid="{D5CDD505-2E9C-101B-9397-08002B2CF9AE}" pid="3" name="ICV">
    <vt:lpwstr>1889F7E977E2449282041897C006D1A4_13</vt:lpwstr>
  </property>
</Properties>
</file>