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300" r:id="rId5"/>
    <p:sldId id="260" r:id="rId6"/>
    <p:sldId id="261" r:id="rId7"/>
    <p:sldId id="274" r:id="rId8"/>
    <p:sldId id="265" r:id="rId9"/>
    <p:sldId id="266" r:id="rId10"/>
    <p:sldId id="267" r:id="rId11"/>
    <p:sldId id="287" r:id="rId12"/>
    <p:sldId id="296" r:id="rId13"/>
    <p:sldId id="297" r:id="rId14"/>
    <p:sldId id="288" r:id="rId15"/>
    <p:sldId id="299" r:id="rId16"/>
    <p:sldId id="268" r:id="rId17"/>
    <p:sldId id="275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6242-1E6A-4CD9-95D6-3D26EF69394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D1E3-F401-476C-ACAA-B341AB180C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6242-1E6A-4CD9-95D6-3D26EF69394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D1E3-F401-476C-ACAA-B341AB180C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6242-1E6A-4CD9-95D6-3D26EF69394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D1E3-F401-476C-ACAA-B341AB180C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6242-1E6A-4CD9-95D6-3D26EF69394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D1E3-F401-476C-ACAA-B341AB180C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6242-1E6A-4CD9-95D6-3D26EF69394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D1E3-F401-476C-ACAA-B341AB180C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6242-1E6A-4CD9-95D6-3D26EF69394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D1E3-F401-476C-ACAA-B341AB180C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6242-1E6A-4CD9-95D6-3D26EF69394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D1E3-F401-476C-ACAA-B341AB180C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6242-1E6A-4CD9-95D6-3D26EF69394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D1E3-F401-476C-ACAA-B341AB180C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6242-1E6A-4CD9-95D6-3D26EF69394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D1E3-F401-476C-ACAA-B341AB180C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6242-1E6A-4CD9-95D6-3D26EF69394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D1E3-F401-476C-ACAA-B341AB180C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6242-1E6A-4CD9-95D6-3D26EF69394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D1E3-F401-476C-ACAA-B341AB180C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56242-1E6A-4CD9-95D6-3D26EF69394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D1E3-F401-476C-ACAA-B341AB180CC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3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2" b="2184"/>
          <a:stretch>
            <a:fillRect/>
          </a:stretch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55" name="Freeform: Shape 4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6" name="Freeform: Shape 4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37945"/>
            <a:ext cx="4749165" cy="2281555"/>
          </a:xfrm>
        </p:spPr>
        <p:txBody>
          <a:bodyPr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sz="489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《</a:t>
            </a:r>
            <a:r>
              <a:rPr lang="zh-TW" altLang="en-US" sz="489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预备第二周</a:t>
            </a:r>
            <a:r>
              <a:rPr lang="en-US" altLang="zh-CN" sz="489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》</a:t>
            </a:r>
            <a:br>
              <a:rPr lang="en-US" altLang="zh-TW" sz="4890" b="1" dirty="0">
                <a:latin typeface="+mn-ea"/>
                <a:ea typeface="+mn-ea"/>
              </a:rPr>
            </a:br>
            <a:r>
              <a:rPr lang="zh-TW" altLang="en-US" sz="489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幸福小組的威力 </a:t>
            </a:r>
            <a:endParaRPr lang="en-US" sz="4890" b="1" dirty="0">
              <a:solidFill>
                <a:srgbClr val="7030A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7" name="Rectangle 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alphaModFix amt="23000"/>
          </a:blip>
          <a:stretch>
            <a:fillRect/>
          </a:stretch>
        </p:blipFill>
        <p:spPr>
          <a:xfrm>
            <a:off x="3662150" y="0"/>
            <a:ext cx="8529851" cy="6857999"/>
          </a:xfrm>
          <a:prstGeom prst="rect">
            <a:avLst/>
          </a:prstGeom>
          <a:effectLst>
            <a:reflection stA="52000" endPos="65000" dist="50800" dir="5400000" sy="-100000" algn="bl" rotWithShape="0"/>
            <a:softEdge rad="889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zh-CN" altLang="en-US" sz="4000" b="1" dirty="0">
                <a:latin typeface="+mn-ea"/>
                <a:ea typeface="+mn-ea"/>
              </a:rPr>
              <a:t>三</a:t>
            </a:r>
            <a:r>
              <a:rPr lang="zh-CN" altLang="en-US" sz="4000" b="1" dirty="0">
                <a:latin typeface="+mn-ea"/>
                <a:ea typeface="+mn-ea"/>
              </a:rPr>
              <a:t>、以</a:t>
            </a:r>
            <a:r>
              <a:rPr lang="en-US" altLang="zh-CN" sz="4000" b="1" dirty="0">
                <a:latin typeface="+mn-ea"/>
                <a:ea typeface="+mn-ea"/>
              </a:rPr>
              <a:t>“</a:t>
            </a:r>
            <a:r>
              <a:rPr lang="zh-CN" altLang="en-US" sz="4000" b="1" dirty="0">
                <a:latin typeface="+mn-ea"/>
                <a:ea typeface="+mn-ea"/>
              </a:rPr>
              <a:t>攻心为上、攻脑为下</a:t>
            </a:r>
            <a:r>
              <a:rPr lang="en-US" altLang="zh-CN" sz="4000" b="1" dirty="0">
                <a:latin typeface="+mn-ea"/>
                <a:ea typeface="+mn-ea"/>
              </a:rPr>
              <a:t>”</a:t>
            </a:r>
            <a:r>
              <a:rPr lang="zh-CN" altLang="en-US" sz="4000" b="1" dirty="0">
                <a:latin typeface="+mn-ea"/>
                <a:ea typeface="+mn-ea"/>
              </a:rPr>
              <a:t>取代理性辩论和知识传授。</a:t>
            </a:r>
            <a:endParaRPr lang="zh-CN" altLang="en-US" sz="4000" b="1" dirty="0">
              <a:latin typeface="+mn-ea"/>
              <a:ea typeface="+mn-ea"/>
            </a:endParaRPr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218" y="2018806"/>
            <a:ext cx="10645254" cy="4158157"/>
          </a:xfrm>
        </p:spPr>
        <p:txBody>
          <a:bodyPr>
            <a:normAutofit fontScale="8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3200" b="1" dirty="0">
                <a:solidFill>
                  <a:srgbClr val="FF0000"/>
                </a:solidFill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</a:rPr>
              <a:t>林前十三</a:t>
            </a:r>
            <a:r>
              <a:rPr lang="en-US" altLang="zh-CN" sz="3200" b="1" dirty="0">
                <a:solidFill>
                  <a:srgbClr val="FF0000"/>
                </a:solidFill>
              </a:rPr>
              <a:t>13 】 </a:t>
            </a:r>
            <a:r>
              <a:rPr lang="zh-CN" altLang="en-US" sz="3200" b="1" dirty="0">
                <a:solidFill>
                  <a:srgbClr val="FF0000"/>
                </a:solidFill>
              </a:rPr>
              <a:t>“如今常存的有信、有望，有爱；这三样，其中最大的是爱。”</a:t>
            </a:r>
            <a:endParaRPr lang="zh-CN" altLang="en-US" sz="3200" b="1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 dirty="0">
                <a:solidFill>
                  <a:srgbClr val="FF0000"/>
                </a:solidFill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</a:rPr>
              <a:t>罗五</a:t>
            </a:r>
            <a:r>
              <a:rPr lang="en-US" altLang="zh-CN" sz="3200" b="1" dirty="0">
                <a:solidFill>
                  <a:srgbClr val="FF0000"/>
                </a:solidFill>
              </a:rPr>
              <a:t>5 】 </a:t>
            </a:r>
            <a:r>
              <a:rPr lang="zh-CN" altLang="en-US" sz="3200" b="1" dirty="0">
                <a:solidFill>
                  <a:srgbClr val="FF0000"/>
                </a:solidFill>
              </a:rPr>
              <a:t>“因为所赐给我们的圣灵将神的爱浇灌在我们心里。”</a:t>
            </a:r>
            <a:endParaRPr lang="zh-CN" altLang="en-US" sz="3200" b="1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 dirty="0"/>
              <a:t>	</a:t>
            </a:r>
            <a:r>
              <a:rPr lang="zh-CN" altLang="en-US" sz="3200" b="1" dirty="0"/>
              <a:t>幸福小組的核心策略是使 </a:t>
            </a:r>
            <a:r>
              <a:rPr lang="en-US" altLang="zh-CN" sz="3200" b="1" dirty="0"/>
              <a:t>BEST</a:t>
            </a:r>
            <a:r>
              <a:rPr lang="zh-CN" altLang="en-US" sz="3200" b="1" dirty="0"/>
              <a:t>受感动而受洗，引导</a:t>
            </a:r>
            <a:r>
              <a:rPr lang="en-US" altLang="zh-CN" sz="3200" b="1" dirty="0"/>
              <a:t>BEST</a:t>
            </a:r>
            <a:r>
              <a:rPr lang="zh-CN" altLang="en-US" sz="3200" b="1" dirty="0"/>
              <a:t>从经历同工們的爱，到经历上帝的爱。不只是告诉</a:t>
            </a:r>
            <a:r>
              <a:rPr lang="en-US" altLang="zh-CN" sz="3200" b="1" dirty="0"/>
              <a:t>Best </a:t>
            </a:r>
            <a:r>
              <a:rPr lang="zh-CN" altLang="en-US" sz="3200" b="1" dirty="0"/>
              <a:t>耶稣爱你，而且是我们用耶稣的爱来爱你。 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alphaModFix amt="23000"/>
          </a:blip>
          <a:stretch>
            <a:fillRect/>
          </a:stretch>
        </p:blipFill>
        <p:spPr>
          <a:xfrm>
            <a:off x="3662150" y="0"/>
            <a:ext cx="8529851" cy="6857999"/>
          </a:xfrm>
          <a:prstGeom prst="rect">
            <a:avLst/>
          </a:prstGeom>
          <a:effectLst>
            <a:reflection stA="52000" endPos="65000" dist="50800" dir="5400000" sy="-100000" algn="bl" rotWithShape="0"/>
            <a:softEdge rad="889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zh-CN" altLang="en-US" sz="4000" b="1" dirty="0">
                <a:latin typeface="+mn-ea"/>
                <a:ea typeface="+mn-ea"/>
              </a:rPr>
              <a:t>三</a:t>
            </a:r>
            <a:r>
              <a:rPr lang="zh-CN" altLang="en-US" sz="4000" b="1" dirty="0">
                <a:latin typeface="+mn-ea"/>
                <a:ea typeface="+mn-ea"/>
              </a:rPr>
              <a:t>、以</a:t>
            </a:r>
            <a:r>
              <a:rPr lang="en-US" altLang="zh-CN" sz="4000" b="1" dirty="0">
                <a:latin typeface="+mn-ea"/>
                <a:ea typeface="+mn-ea"/>
              </a:rPr>
              <a:t>“</a:t>
            </a:r>
            <a:r>
              <a:rPr lang="zh-CN" altLang="en-US" sz="4000" b="1" dirty="0">
                <a:latin typeface="+mn-ea"/>
                <a:ea typeface="+mn-ea"/>
              </a:rPr>
              <a:t>攻心为上、攻脑为下</a:t>
            </a:r>
            <a:r>
              <a:rPr lang="en-US" altLang="zh-CN" sz="4000" b="1" dirty="0">
                <a:latin typeface="+mn-ea"/>
                <a:ea typeface="+mn-ea"/>
              </a:rPr>
              <a:t>”</a:t>
            </a:r>
            <a:r>
              <a:rPr lang="zh-CN" altLang="en-US" sz="4000" b="1" dirty="0">
                <a:latin typeface="+mn-ea"/>
                <a:ea typeface="+mn-ea"/>
              </a:rPr>
              <a:t>取代理性辩论和知识传授。</a:t>
            </a:r>
            <a:endParaRPr lang="zh-CN" altLang="en-US" sz="4000" b="1" dirty="0">
              <a:latin typeface="+mn-ea"/>
              <a:ea typeface="+mn-ea"/>
            </a:endParaRPr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218" y="2018806"/>
            <a:ext cx="10645254" cy="4158157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F0000"/>
                </a:solidFill>
              </a:rPr>
              <a:t> 	</a:t>
            </a:r>
            <a:r>
              <a:rPr lang="zh-CN" altLang="en-US" sz="3200" b="1" dirty="0">
                <a:solidFill>
                  <a:srgbClr val="FF0000"/>
                </a:solidFill>
              </a:rPr>
              <a:t>（一）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幸福小组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连续八周聚会精心设计安排的福音主题</a:t>
            </a:r>
            <a:endParaRPr lang="zh-CN" altLang="en-US" sz="3200" b="1" dirty="0"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 dirty="0">
                <a:sym typeface="+mn-ea"/>
              </a:rPr>
              <a:t>	</a:t>
            </a:r>
            <a:r>
              <a:rPr lang="zh-CN" altLang="en-US" sz="3200" b="1" dirty="0">
                <a:sym typeface="+mn-ea"/>
              </a:rPr>
              <a:t>连续八周的聚会围绕福音的主题精心设计。幸福小组的布道逻辑</a:t>
            </a:r>
            <a:r>
              <a:rPr lang="zh-CN" altLang="en-US" sz="3200" b="1" dirty="0">
                <a:sym typeface="+mn-ea"/>
              </a:rPr>
              <a:t>与传统的布道逻辑明显不同。传统布道的逻辑是：</a:t>
            </a:r>
            <a:endParaRPr lang="zh-CN" altLang="en-US" sz="3200" b="1" dirty="0"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 dirty="0">
                <a:sym typeface="+mn-ea"/>
              </a:rPr>
              <a:t>	1</a:t>
            </a:r>
            <a:r>
              <a:rPr lang="zh-CN" altLang="en-US" sz="3200" b="1" dirty="0">
                <a:sym typeface="+mn-ea"/>
              </a:rPr>
              <a:t>、为说服无神论者信主而试图证明上帝的存在。</a:t>
            </a:r>
            <a:endParaRPr lang="zh-CN" altLang="en-US" sz="3200" b="1" dirty="0"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 dirty="0">
                <a:sym typeface="+mn-ea"/>
              </a:rPr>
              <a:t>	2</a:t>
            </a:r>
            <a:r>
              <a:rPr lang="zh-CN" altLang="en-US" sz="3200" b="1" dirty="0">
                <a:sym typeface="+mn-ea"/>
              </a:rPr>
              <a:t>、为证明人类需要耶稣的救赎而试图证明人的原罪。</a:t>
            </a:r>
            <a:r>
              <a:rPr lang="zh-CN" altLang="en-US" sz="3200" b="1" dirty="0"/>
              <a:t> 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alphaModFix amt="23000"/>
          </a:blip>
          <a:stretch>
            <a:fillRect/>
          </a:stretch>
        </p:blipFill>
        <p:spPr>
          <a:xfrm>
            <a:off x="3662150" y="0"/>
            <a:ext cx="8529851" cy="6857999"/>
          </a:xfrm>
          <a:prstGeom prst="rect">
            <a:avLst/>
          </a:prstGeom>
          <a:effectLst>
            <a:reflection stA="52000" endPos="65000" dist="50800" dir="5400000" sy="-100000" algn="bl" rotWithShape="0"/>
            <a:softEdge rad="889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zh-CN" altLang="en-US" sz="4000" b="1" dirty="0">
                <a:latin typeface="+mn-ea"/>
                <a:ea typeface="+mn-ea"/>
              </a:rPr>
              <a:t>三</a:t>
            </a:r>
            <a:r>
              <a:rPr lang="zh-CN" altLang="en-US" sz="4000" b="1" dirty="0">
                <a:latin typeface="+mn-ea"/>
                <a:ea typeface="+mn-ea"/>
              </a:rPr>
              <a:t>、以</a:t>
            </a:r>
            <a:r>
              <a:rPr lang="en-US" altLang="zh-CN" sz="4000" b="1" dirty="0">
                <a:latin typeface="+mn-ea"/>
                <a:ea typeface="+mn-ea"/>
              </a:rPr>
              <a:t>“</a:t>
            </a:r>
            <a:r>
              <a:rPr lang="zh-CN" altLang="en-US" sz="4000" b="1" dirty="0">
                <a:latin typeface="+mn-ea"/>
                <a:ea typeface="+mn-ea"/>
              </a:rPr>
              <a:t>攻心为上、攻脑为下</a:t>
            </a:r>
            <a:r>
              <a:rPr lang="en-US" altLang="zh-CN" sz="4000" b="1" dirty="0">
                <a:latin typeface="+mn-ea"/>
                <a:ea typeface="+mn-ea"/>
              </a:rPr>
              <a:t>”</a:t>
            </a:r>
            <a:r>
              <a:rPr lang="zh-CN" altLang="en-US" sz="4000" b="1" dirty="0">
                <a:latin typeface="+mn-ea"/>
                <a:ea typeface="+mn-ea"/>
              </a:rPr>
              <a:t>取代理性辩论和知识传授。</a:t>
            </a:r>
            <a:endParaRPr lang="zh-CN" altLang="en-US" sz="4000" b="1" dirty="0">
              <a:latin typeface="+mn-ea"/>
              <a:ea typeface="+mn-ea"/>
            </a:endParaRPr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218" y="2018806"/>
            <a:ext cx="10645254" cy="4158157"/>
          </a:xfrm>
        </p:spPr>
        <p:txBody>
          <a:bodyPr>
            <a:normAutofit fontScale="8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F0000"/>
                </a:solidFill>
              </a:rPr>
              <a:t> 	</a:t>
            </a:r>
            <a:r>
              <a:rPr lang="zh-CN" altLang="en-US" sz="3200" b="1" dirty="0">
                <a:solidFill>
                  <a:srgbClr val="FF0000"/>
                </a:solidFill>
              </a:rPr>
              <a:t>（一）幸福小组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连续八周聚会精心设计安排的福音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主题</a:t>
            </a:r>
            <a:endParaRPr lang="zh-CN" altLang="en-US" sz="3200" b="1" dirty="0">
              <a:solidFill>
                <a:srgbClr val="FF0000"/>
              </a:solidFill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 dirty="0">
                <a:sym typeface="+mn-ea"/>
              </a:rPr>
              <a:t>	</a:t>
            </a:r>
            <a:r>
              <a:rPr lang="zh-CN" altLang="en-US" sz="3200" b="1" dirty="0">
                <a:sym typeface="+mn-ea"/>
              </a:rPr>
              <a:t>幸福小组所设计的福音逻辑则与传统的逻辑</a:t>
            </a:r>
            <a:r>
              <a:rPr lang="zh-CN" altLang="en-US" sz="3200" b="1" dirty="0">
                <a:sym typeface="+mn-ea"/>
              </a:rPr>
              <a:t>显著不同：</a:t>
            </a:r>
            <a:endParaRPr lang="zh-CN" altLang="en-US" sz="3200" b="1" dirty="0"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 dirty="0">
                <a:sym typeface="+mn-ea"/>
              </a:rPr>
              <a:t>	 1</a:t>
            </a:r>
            <a:r>
              <a:rPr lang="zh-CN" altLang="en-US" sz="3200" b="1" dirty="0">
                <a:sym typeface="+mn-ea"/>
              </a:rPr>
              <a:t>、从人皆有寻找幸福的本性引导人寻找上帝，因为上帝是幸福的源头，耶稣则是连接那个源头的唯一管道。</a:t>
            </a:r>
            <a:endParaRPr lang="zh-CN" altLang="en-US" sz="3200" b="1" dirty="0"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 dirty="0">
                <a:sym typeface="+mn-ea"/>
              </a:rPr>
              <a:t>	2</a:t>
            </a:r>
            <a:r>
              <a:rPr lang="zh-CN" altLang="en-US" sz="3200" b="1" dirty="0">
                <a:sym typeface="+mn-ea"/>
              </a:rPr>
              <a:t>、从人都在寻求</a:t>
            </a:r>
            <a:r>
              <a:rPr lang="zh-CN" altLang="en-US" sz="3200" b="1" dirty="0">
                <a:sym typeface="+mn-ea"/>
              </a:rPr>
              <a:t>脱离苦难引导人寻求主耶稣的救恩，因为人类苦难的根源是罪和魔鬼，只有主耶稣的十字架是唯一的拯救。</a:t>
            </a:r>
            <a:r>
              <a:rPr lang="zh-CN" altLang="en-US" sz="3200" b="1" dirty="0"/>
              <a:t> 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alphaModFix amt="35000"/>
          </a:blip>
          <a:srcRect t="19957" r="1" b="1"/>
          <a:stretch>
            <a:fillRect/>
          </a:stretch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565" y="843280"/>
            <a:ext cx="10964545" cy="5334000"/>
          </a:xfrm>
        </p:spPr>
        <p:txBody>
          <a:bodyPr>
            <a:normAutofit fontScale="25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0" b="1" dirty="0">
                <a:latin typeface="+mn-ea"/>
                <a:sym typeface="+mn-ea"/>
              </a:rPr>
              <a:t>三、以</a:t>
            </a:r>
            <a:r>
              <a:rPr lang="en-US" altLang="zh-CN" sz="16000" b="1" dirty="0">
                <a:latin typeface="+mn-ea"/>
                <a:sym typeface="+mn-ea"/>
              </a:rPr>
              <a:t>“</a:t>
            </a:r>
            <a:r>
              <a:rPr lang="zh-CN" altLang="en-US" sz="16000" b="1" dirty="0">
                <a:latin typeface="+mn-ea"/>
                <a:sym typeface="+mn-ea"/>
              </a:rPr>
              <a:t>攻心为上、攻脑为下</a:t>
            </a:r>
            <a:r>
              <a:rPr lang="en-US" altLang="zh-CN" sz="16000" b="1" dirty="0">
                <a:latin typeface="+mn-ea"/>
                <a:sym typeface="+mn-ea"/>
              </a:rPr>
              <a:t>”</a:t>
            </a:r>
            <a:r>
              <a:rPr lang="zh-CN" altLang="en-US" sz="16000" b="1" dirty="0">
                <a:latin typeface="+mn-ea"/>
                <a:sym typeface="+mn-ea"/>
              </a:rPr>
              <a:t>取代理性辩论和知识传授。</a:t>
            </a:r>
            <a:endParaRPr lang="zh-CN" altLang="en-US" sz="100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90" b="1" dirty="0">
                <a:solidFill>
                  <a:srgbClr val="C00000"/>
                </a:solidFill>
              </a:rPr>
              <a:t>	</a:t>
            </a:r>
            <a:r>
              <a:rPr lang="zh-CN" altLang="en-US" sz="10665" b="1" dirty="0">
                <a:solidFill>
                  <a:srgbClr val="C00000"/>
                </a:solidFill>
              </a:rPr>
              <a:t>（二）幸福小组以爱和见证</a:t>
            </a:r>
            <a:r>
              <a:rPr lang="zh-CN" altLang="en-US" sz="10665" b="1" dirty="0">
                <a:solidFill>
                  <a:srgbClr val="C00000"/>
                </a:solidFill>
              </a:rPr>
              <a:t>来呈现福音</a:t>
            </a:r>
            <a:endParaRPr lang="en-US" altLang="zh-CN" sz="10665" b="1" dirty="0">
              <a:solidFill>
                <a:srgbClr val="C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0665" b="1" dirty="0">
                <a:solidFill>
                  <a:srgbClr val="C00000"/>
                </a:solidFill>
              </a:rPr>
              <a:t>	 </a:t>
            </a:r>
            <a:r>
              <a:rPr lang="en-US" altLang="zh-CN" sz="10665" b="1" dirty="0">
                <a:solidFill>
                  <a:schemeClr val="tx1"/>
                </a:solidFill>
              </a:rPr>
              <a:t>1</a:t>
            </a:r>
            <a:r>
              <a:rPr lang="zh-CN" altLang="en-US" sz="10665" b="1" dirty="0">
                <a:solidFill>
                  <a:schemeClr val="tx1"/>
                </a:solidFill>
              </a:rPr>
              <a:t>、</a:t>
            </a:r>
            <a:r>
              <a:rPr lang="en-US" altLang="zh-CN" sz="10665" b="1" dirty="0">
                <a:solidFill>
                  <a:schemeClr val="tx1"/>
                </a:solidFill>
              </a:rPr>
              <a:t> </a:t>
            </a:r>
            <a:r>
              <a:rPr lang="zh-CN" altLang="en-US" sz="10665" b="1" dirty="0">
                <a:solidFill>
                  <a:schemeClr val="tx1"/>
                </a:solidFill>
              </a:rPr>
              <a:t>幸福小組是分享爱的地方。 </a:t>
            </a:r>
            <a:endParaRPr lang="zh-CN" altLang="en-US" sz="10665" b="1" dirty="0">
              <a:solidFill>
                <a:schemeClr val="tx1"/>
              </a:solidFill>
            </a:endParaRPr>
          </a:p>
          <a:p>
            <a:pPr marL="395605" indent="0">
              <a:lnSpc>
                <a:spcPct val="150000"/>
              </a:lnSpc>
              <a:buNone/>
            </a:pPr>
            <a:r>
              <a:rPr lang="en-US" altLang="zh-CN" sz="10665" b="1" dirty="0"/>
              <a:t>	</a:t>
            </a:r>
            <a:r>
              <a:rPr lang="zh-CN" altLang="en-US" sz="10665" b="1" dirty="0"/>
              <a:t>幸福小組不是要來讲大道理的地方，焦点是让</a:t>
            </a:r>
            <a:r>
              <a:rPr lang="en-US" altLang="zh-CN" sz="10665" b="1" dirty="0"/>
              <a:t>BEST</a:t>
            </a:r>
            <a:r>
              <a:rPr lang="zh-CN" altLang="en-US" sz="10665" b="1" dirty="0"/>
              <a:t>感到被愛。</a:t>
            </a:r>
            <a:r>
              <a:rPr lang="zh-CN" altLang="en-US" sz="10665" b="1" dirty="0">
                <a:sym typeface="+mn-ea"/>
              </a:rPr>
              <a:t>不只是用话语来传讲（攻脑为下），更是用爱心</a:t>
            </a:r>
            <a:r>
              <a:rPr lang="zh-CN" altLang="en-US" sz="10665" b="1" dirty="0">
                <a:sym typeface="+mn-ea"/>
              </a:rPr>
              <a:t>行动</a:t>
            </a:r>
            <a:r>
              <a:rPr lang="zh-CN" altLang="en-US" sz="10665" b="1" dirty="0">
                <a:sym typeface="+mn-ea"/>
              </a:rPr>
              <a:t>来呈现福音（攻心为上）。</a:t>
            </a:r>
            <a:endParaRPr lang="zh-CN" altLang="en-US" sz="10665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90" b="1" dirty="0">
                <a:solidFill>
                  <a:srgbClr val="C00000"/>
                </a:solidFill>
              </a:rPr>
              <a:t>  </a:t>
            </a:r>
            <a:endParaRPr lang="zh-CN" altLang="en-US" sz="3690" b="1" dirty="0"/>
          </a:p>
        </p:txBody>
      </p:sp>
      <p:sp>
        <p:nvSpPr>
          <p:cNvPr id="31" name="Isosceles Tri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alphaModFix amt="35000"/>
          </a:blip>
          <a:srcRect t="19957" r="1" b="1"/>
          <a:stretch>
            <a:fillRect/>
          </a:stretch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565" y="843280"/>
            <a:ext cx="10964545" cy="5334000"/>
          </a:xfrm>
        </p:spPr>
        <p:txBody>
          <a:bodyPr>
            <a:normAutofit fontScale="25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0" b="1" dirty="0">
                <a:latin typeface="+mn-ea"/>
                <a:sym typeface="+mn-ea"/>
              </a:rPr>
              <a:t>三、以</a:t>
            </a:r>
            <a:r>
              <a:rPr lang="en-US" altLang="zh-CN" sz="16000" b="1" dirty="0">
                <a:latin typeface="+mn-ea"/>
                <a:sym typeface="+mn-ea"/>
              </a:rPr>
              <a:t>“</a:t>
            </a:r>
            <a:r>
              <a:rPr lang="zh-CN" altLang="en-US" sz="16000" b="1" dirty="0">
                <a:latin typeface="+mn-ea"/>
                <a:sym typeface="+mn-ea"/>
              </a:rPr>
              <a:t>攻心为上、攻脑为下</a:t>
            </a:r>
            <a:r>
              <a:rPr lang="en-US" altLang="zh-CN" sz="16000" b="1" dirty="0">
                <a:latin typeface="+mn-ea"/>
                <a:sym typeface="+mn-ea"/>
              </a:rPr>
              <a:t>”</a:t>
            </a:r>
            <a:r>
              <a:rPr lang="zh-CN" altLang="en-US" sz="16000" b="1" dirty="0">
                <a:latin typeface="+mn-ea"/>
                <a:sym typeface="+mn-ea"/>
              </a:rPr>
              <a:t>取代理性辩论和知识传授。</a:t>
            </a:r>
            <a:endParaRPr lang="zh-CN" altLang="en-US" sz="10000" b="1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90" b="1" dirty="0">
                <a:solidFill>
                  <a:srgbClr val="C00000"/>
                </a:solidFill>
              </a:rPr>
              <a:t>	</a:t>
            </a:r>
            <a:r>
              <a:rPr lang="zh-CN" altLang="en-US" sz="10665" b="1" dirty="0">
                <a:solidFill>
                  <a:srgbClr val="C00000"/>
                </a:solidFill>
              </a:rPr>
              <a:t>（二）幸福小组以爱和见证</a:t>
            </a:r>
            <a:r>
              <a:rPr lang="zh-CN" altLang="en-US" sz="10665" b="1" dirty="0">
                <a:solidFill>
                  <a:srgbClr val="C00000"/>
                </a:solidFill>
              </a:rPr>
              <a:t>来呈现福音</a:t>
            </a:r>
            <a:endParaRPr lang="en-US" altLang="zh-CN" sz="10665" b="1" dirty="0">
              <a:solidFill>
                <a:srgbClr val="C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0665" b="1" dirty="0">
                <a:solidFill>
                  <a:srgbClr val="C00000"/>
                </a:solidFill>
              </a:rPr>
              <a:t>	 </a:t>
            </a:r>
            <a:r>
              <a:rPr lang="en-US" altLang="zh-CN" sz="10665" b="1" dirty="0">
                <a:solidFill>
                  <a:schemeClr val="tx1"/>
                </a:solidFill>
              </a:rPr>
              <a:t>2</a:t>
            </a:r>
            <a:r>
              <a:rPr lang="zh-CN" altLang="en-US" sz="10665" b="1" dirty="0">
                <a:solidFill>
                  <a:schemeClr val="tx1"/>
                </a:solidFill>
              </a:rPr>
              <a:t>、</a:t>
            </a:r>
            <a:r>
              <a:rPr lang="en-US" altLang="zh-CN" sz="10665" b="1" dirty="0">
                <a:solidFill>
                  <a:schemeClr val="tx1"/>
                </a:solidFill>
              </a:rPr>
              <a:t> </a:t>
            </a:r>
            <a:r>
              <a:rPr lang="zh-CN" altLang="en-US" sz="10665" b="1" dirty="0">
                <a:solidFill>
                  <a:schemeClr val="tx1"/>
                </a:solidFill>
              </a:rPr>
              <a:t>幸福小組是分享生命</a:t>
            </a:r>
            <a:r>
              <a:rPr lang="zh-CN" altLang="en-US" sz="10665" b="1" dirty="0">
                <a:solidFill>
                  <a:schemeClr val="tx1"/>
                </a:solidFill>
              </a:rPr>
              <a:t>见证</a:t>
            </a:r>
            <a:r>
              <a:rPr lang="zh-CN" altLang="en-US" sz="10665" b="1" dirty="0">
                <a:solidFill>
                  <a:schemeClr val="tx1"/>
                </a:solidFill>
              </a:rPr>
              <a:t>的地方。 </a:t>
            </a:r>
            <a:endParaRPr lang="zh-CN" altLang="en-US" sz="10665" b="1" dirty="0">
              <a:solidFill>
                <a:schemeClr val="tx1"/>
              </a:solidFill>
            </a:endParaRPr>
          </a:p>
          <a:p>
            <a:pPr marL="395605" indent="0">
              <a:lnSpc>
                <a:spcPct val="150000"/>
              </a:lnSpc>
              <a:buNone/>
            </a:pPr>
            <a:r>
              <a:rPr lang="en-US" altLang="zh-CN" sz="10665" b="1" dirty="0"/>
              <a:t>	</a:t>
            </a:r>
            <a:r>
              <a:rPr lang="zh-CN" altLang="en-US" sz="10665" b="1" dirty="0">
                <a:sym typeface="+mn-ea"/>
              </a:rPr>
              <a:t>福长和同工分享自己遇见神、被神改变的奇妙見证</a:t>
            </a:r>
            <a:r>
              <a:rPr lang="zh-CN" altLang="en-US" sz="10665" b="1" dirty="0">
                <a:sym typeface="+mn-ea"/>
              </a:rPr>
              <a:t>（攻心为上）</a:t>
            </a:r>
            <a:r>
              <a:rPr lang="zh-CN" altLang="en-US" sz="10665" b="1" dirty="0">
                <a:sym typeface="+mn-ea"/>
              </a:rPr>
              <a:t>，避免辩论和争论</a:t>
            </a:r>
            <a:r>
              <a:rPr lang="zh-CN" altLang="en-US" sz="10665" b="1" dirty="0">
                <a:sym typeface="+mn-ea"/>
              </a:rPr>
              <a:t>（攻脑为下）。</a:t>
            </a:r>
            <a:endParaRPr lang="zh-CN" altLang="en-US" sz="10665" b="1" dirty="0">
              <a:sym typeface="+mn-ea"/>
            </a:endParaRPr>
          </a:p>
        </p:txBody>
      </p:sp>
      <p:sp>
        <p:nvSpPr>
          <p:cNvPr id="31" name="Isosceles Tri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427916" y="5720453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201176"/>
            <a:ext cx="10229868" cy="501335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zh-CN" altLang="en-US" sz="3600" b="1" dirty="0"/>
              <a:t>四、</a:t>
            </a:r>
            <a:r>
              <a:rPr lang="en-US" altLang="zh-CN" sz="3600" b="1" dirty="0"/>
              <a:t> </a:t>
            </a:r>
            <a:r>
              <a:rPr lang="zh-CN" altLang="en-US" sz="3600" b="1" dirty="0"/>
              <a:t>以生命事奉</a:t>
            </a:r>
            <a:r>
              <a:rPr lang="zh-CN" altLang="en-US" sz="3600" b="1" dirty="0"/>
              <a:t>取代事工导向。</a:t>
            </a:r>
            <a:r>
              <a:rPr lang="zh-CN" altLang="en-US" sz="3600" b="1" dirty="0"/>
              <a:t> </a:t>
            </a:r>
            <a:endParaRPr lang="zh-CN" altLang="en-US" sz="3600" b="1" dirty="0"/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3200" b="1" dirty="0">
                <a:solidFill>
                  <a:srgbClr val="FF0000"/>
                </a:solidFill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</a:rPr>
              <a:t>约翰福音十五</a:t>
            </a:r>
            <a:r>
              <a:rPr lang="en-US" altLang="zh-CN" sz="3200" b="1" dirty="0">
                <a:solidFill>
                  <a:srgbClr val="FF0000"/>
                </a:solidFill>
              </a:rPr>
              <a:t>2 】“</a:t>
            </a:r>
            <a:r>
              <a:rPr lang="zh-CN" altLang="en-US" sz="3200" b="1" dirty="0">
                <a:solidFill>
                  <a:srgbClr val="FF0000"/>
                </a:solidFill>
              </a:rPr>
              <a:t>凡属我不结果子的枝子，他就剪去；凡结果子的，他就修理干净，使枝子结果子更多。”</a:t>
            </a:r>
            <a:endParaRPr lang="zh-CN" altLang="en-US" sz="3200" b="1" dirty="0">
              <a:solidFill>
                <a:srgbClr val="FF0000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+mn-ea"/>
                <a:sym typeface="+mn-ea"/>
              </a:rPr>
              <a:t>	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  <a:sym typeface="+mn-ea"/>
              </a:rPr>
              <a:t>幸福小組（同工和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  <a:sym typeface="+mn-ea"/>
              </a:rPr>
              <a:t>Best)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  <a:sym typeface="+mn-ea"/>
              </a:rPr>
              <a:t>是照妖鏡，但为了上帝所託付的伟大福音使命而願意改变，</a:t>
            </a:r>
            <a:r>
              <a:rPr lang="zh-CN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幸福同工会经历生命真实的成长。</a:t>
            </a:r>
            <a:endParaRPr lang="zh-CN" altLang="en-US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  <p:sp>
        <p:nvSpPr>
          <p:cNvPr id="18" name="Isosceles Tri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8100" y="126365"/>
            <a:ext cx="12090400" cy="70859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128" y="411480"/>
            <a:ext cx="9362365" cy="11064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latin typeface="HanWangHeiHeavy" panose="02000500000000000000" charset="-120"/>
                <a:ea typeface="HanWangHeiHeavy" panose="02000500000000000000" charset="-120"/>
                <a:cs typeface="HanWangHeiHeavy" panose="02000500000000000000" charset="-120"/>
                <a:sym typeface="+mn-ea"/>
              </a:rPr>
              <a:t>四、</a:t>
            </a:r>
            <a:r>
              <a:rPr lang="en-US" altLang="zh-CN" sz="4000" b="1" dirty="0">
                <a:latin typeface="HanWangHeiHeavy" panose="02000500000000000000" charset="-120"/>
                <a:ea typeface="HanWangHeiHeavy" panose="02000500000000000000" charset="-120"/>
                <a:cs typeface="HanWangHeiHeavy" panose="02000500000000000000" charset="-120"/>
                <a:sym typeface="+mn-ea"/>
              </a:rPr>
              <a:t> </a:t>
            </a:r>
            <a:r>
              <a:rPr lang="zh-CN" altLang="en-US" sz="4000" b="1" dirty="0">
                <a:latin typeface="HanWangHeiHeavy" panose="02000500000000000000" charset="-120"/>
                <a:ea typeface="HanWangHeiHeavy" panose="02000500000000000000" charset="-120"/>
                <a:cs typeface="HanWangHeiHeavy" panose="02000500000000000000" charset="-120"/>
                <a:sym typeface="+mn-ea"/>
              </a:rPr>
              <a:t>以生命事奉取代事工导向。</a:t>
            </a:r>
            <a:r>
              <a:rPr lang="zh-CN" altLang="en-US" sz="32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4145" b="-2"/>
          <a:stretch>
            <a:fillRect/>
          </a:stretch>
        </p:blipFill>
        <p:spPr>
          <a:xfrm>
            <a:off x="429769" y="2145001"/>
            <a:ext cx="4237766" cy="3024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1895" y="2145665"/>
            <a:ext cx="6934835" cy="3534410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CN" altLang="en-US" sz="3200" b="1" dirty="0">
                <a:solidFill>
                  <a:srgbClr val="C00000"/>
                </a:solidFill>
              </a:rPr>
              <a:t>（一）</a:t>
            </a:r>
            <a:r>
              <a:rPr lang="en-US" altLang="zh-CN" sz="3200" b="1" dirty="0">
                <a:solidFill>
                  <a:srgbClr val="C00000"/>
                </a:solidFill>
              </a:rPr>
              <a:t> </a:t>
            </a:r>
            <a:r>
              <a:rPr lang="zh-CN" altLang="en-US" sz="3200" b="1" dirty="0">
                <a:solidFill>
                  <a:srgbClr val="C00000"/>
                </a:solidFill>
              </a:rPr>
              <a:t>小組一起同工，在冲突中学习</a:t>
            </a:r>
            <a:endParaRPr lang="zh-CN" altLang="en-US" sz="3200" b="1" dirty="0">
              <a:solidFill>
                <a:srgbClr val="C00000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sz="3200" b="1" dirty="0">
                <a:solidFill>
                  <a:srgbClr val="C00000"/>
                </a:solidFill>
              </a:rPr>
              <a:t>               合一 </a:t>
            </a:r>
            <a:r>
              <a:rPr lang="zh-CN" altLang="en-US" sz="3200" b="1" dirty="0"/>
              <a:t>。</a:t>
            </a:r>
            <a:endParaRPr lang="zh-CN" altLang="en-US" sz="3200" b="1" dirty="0"/>
          </a:p>
          <a:p>
            <a:pPr marL="395605" indent="0">
              <a:lnSpc>
                <a:spcPct val="130000"/>
              </a:lnSpc>
              <a:buNone/>
            </a:pPr>
            <a:r>
              <a:rPr lang="zh-CN" altLang="en-US" sz="3200" b="1" dirty="0"/>
              <a:t>意見不同在所难免，幸福小組却是我們学习异中求同最好的地方。</a:t>
            </a:r>
            <a:r>
              <a:rPr lang="zh-CN" altLang="en-US" sz="3200" dirty="0"/>
              <a:t> 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6835" y="-40513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HanWangHeiHeavy" panose="02000500000000000000" charset="-120"/>
                <a:ea typeface="HanWangHeiHeavy" panose="02000500000000000000" charset="-120"/>
                <a:cs typeface="HanWangHeiHeavy" panose="02000500000000000000" charset="-120"/>
                <a:sym typeface="+mn-ea"/>
              </a:rPr>
              <a:t>四、</a:t>
            </a:r>
            <a:r>
              <a:rPr lang="en-US" altLang="zh-CN" b="1" dirty="0">
                <a:latin typeface="HanWangHeiHeavy" panose="02000500000000000000" charset="-120"/>
                <a:ea typeface="HanWangHeiHeavy" panose="02000500000000000000" charset="-120"/>
                <a:cs typeface="HanWangHeiHeavy" panose="02000500000000000000" charset="-120"/>
                <a:sym typeface="+mn-ea"/>
              </a:rPr>
              <a:t> </a:t>
            </a:r>
            <a:r>
              <a:rPr lang="zh-CN" altLang="en-US" b="1" dirty="0">
                <a:latin typeface="HanWangHeiHeavy" panose="02000500000000000000" charset="-120"/>
                <a:ea typeface="HanWangHeiHeavy" panose="02000500000000000000" charset="-120"/>
                <a:cs typeface="HanWangHeiHeavy" panose="02000500000000000000" charset="-120"/>
                <a:sym typeface="+mn-ea"/>
              </a:rPr>
              <a:t>以生命事奉取代事工导向。</a:t>
            </a:r>
            <a:r>
              <a:rPr lang="zh-CN" altLang="en-US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471" y="1698171"/>
            <a:ext cx="3962061" cy="4516360"/>
          </a:xfrm>
        </p:spPr>
        <p:txBody>
          <a:bodyPr anchor="t">
            <a:normAutofit/>
          </a:bodyPr>
          <a:lstStyle/>
          <a:p>
            <a:endParaRPr lang="en-US" sz="3600" dirty="0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580" y="635"/>
            <a:ext cx="7065010" cy="6213475"/>
          </a:xfrm>
        </p:spPr>
        <p:txBody>
          <a:bodyPr>
            <a:normAutofit fontScale="90000" lnSpcReduction="10000"/>
          </a:bodyPr>
          <a:lstStyle/>
          <a:p>
            <a:pPr marL="395605" indent="-395605">
              <a:lnSpc>
                <a:spcPct val="130000"/>
              </a:lnSpc>
              <a:buNone/>
            </a:pPr>
            <a:r>
              <a:rPr lang="zh-CN" altLang="en-US" sz="4000" b="1" dirty="0">
                <a:latin typeface="HanWangHeiHeavy" panose="02000500000000000000" charset="-120"/>
                <a:ea typeface="HanWangHeiHeavy" panose="02000500000000000000" charset="-120"/>
                <a:cs typeface="HanWangHeiHeavy" panose="02000500000000000000" charset="-120"/>
                <a:sym typeface="+mn-ea"/>
              </a:rPr>
              <a:t>四、</a:t>
            </a:r>
            <a:r>
              <a:rPr lang="en-US" altLang="zh-CN" sz="4000" b="1" dirty="0">
                <a:latin typeface="HanWangHeiHeavy" panose="02000500000000000000" charset="-120"/>
                <a:ea typeface="HanWangHeiHeavy" panose="02000500000000000000" charset="-120"/>
                <a:cs typeface="HanWangHeiHeavy" panose="02000500000000000000" charset="-120"/>
                <a:sym typeface="+mn-ea"/>
              </a:rPr>
              <a:t> </a:t>
            </a:r>
            <a:r>
              <a:rPr lang="zh-CN" altLang="en-US" sz="4000" b="1" dirty="0">
                <a:latin typeface="HanWangHeiHeavy" panose="02000500000000000000" charset="-120"/>
                <a:ea typeface="HanWangHeiHeavy" panose="02000500000000000000" charset="-120"/>
                <a:cs typeface="HanWangHeiHeavy" panose="02000500000000000000" charset="-120"/>
                <a:sym typeface="+mn-ea"/>
              </a:rPr>
              <a:t>以生命事奉取代事工导向。</a:t>
            </a:r>
            <a:r>
              <a:rPr lang="zh-CN" altLang="en-US" sz="32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395605" indent="-395605">
              <a:lnSpc>
                <a:spcPct val="130000"/>
              </a:lnSpc>
              <a:buNone/>
            </a:pPr>
            <a:endParaRPr lang="en-US" altLang="zh-CN" sz="3200" b="1" dirty="0">
              <a:solidFill>
                <a:srgbClr val="C00000"/>
              </a:solidFill>
            </a:endParaRPr>
          </a:p>
          <a:p>
            <a:pPr marL="395605" indent="-395605">
              <a:lnSpc>
                <a:spcPct val="130000"/>
              </a:lnSpc>
              <a:buNone/>
            </a:pPr>
            <a:r>
              <a:rPr lang="zh-CN" altLang="en-US" sz="3200" b="1" dirty="0">
                <a:solidFill>
                  <a:srgbClr val="C00000"/>
                </a:solidFill>
              </a:rPr>
              <a:t>（二）诚实面对自己的软弱与不足，      </a:t>
            </a:r>
            <a:endParaRPr lang="zh-CN" altLang="en-US" sz="3200" b="1" dirty="0">
              <a:solidFill>
                <a:srgbClr val="C00000"/>
              </a:solidFill>
            </a:endParaRPr>
          </a:p>
          <a:p>
            <a:pPr marL="395605" indent="-395605">
              <a:lnSpc>
                <a:spcPct val="130000"/>
              </a:lnSpc>
              <a:buNone/>
            </a:pPr>
            <a:r>
              <a:rPr lang="zh-CN" altLang="en-US" sz="3200" b="1" dirty="0">
                <a:solidFill>
                  <a:srgbClr val="C00000"/>
                </a:solidFill>
              </a:rPr>
              <a:t>             帶来改变的动力。 </a:t>
            </a:r>
            <a:endParaRPr lang="zh-CN" altLang="en-US" sz="3200" b="1" dirty="0">
              <a:solidFill>
                <a:srgbClr val="C00000"/>
              </a:solidFill>
            </a:endParaRPr>
          </a:p>
          <a:p>
            <a:pPr marL="395605" indent="0">
              <a:lnSpc>
                <a:spcPct val="130000"/>
              </a:lnSpc>
              <a:buNone/>
            </a:pPr>
            <a:r>
              <a:rPr lang="zh-CN" altLang="en-US" sz="3200" b="1" dirty="0"/>
              <a:t>幸福小组是行道和实操的最佳场所，在主日证道、灵修读经和门徒训练</a:t>
            </a:r>
            <a:endParaRPr lang="zh-CN" altLang="en-US" sz="3200" b="1" dirty="0"/>
          </a:p>
          <a:p>
            <a:pPr marL="395605" indent="0">
              <a:lnSpc>
                <a:spcPct val="130000"/>
              </a:lnSpc>
              <a:buNone/>
            </a:pPr>
            <a:r>
              <a:rPr lang="zh-CN" altLang="en-US" sz="3200" b="1" dirty="0"/>
              <a:t>中所学的都要在这里来接受检验。</a:t>
            </a:r>
            <a:endParaRPr lang="zh-CN" altLang="en-US" sz="3200" b="1" dirty="0"/>
          </a:p>
          <a:p>
            <a:pPr marL="395605" indent="0">
              <a:lnSpc>
                <a:spcPct val="130000"/>
              </a:lnSpc>
              <a:buNone/>
            </a:pPr>
            <a:r>
              <a:rPr lang="zh-CN" altLang="en-US" sz="3200" b="1" dirty="0"/>
              <a:t>这是操练包容饶恕，与誠实面对自</a:t>
            </a:r>
            <a:endParaRPr lang="zh-CN" altLang="en-US" sz="3200" b="1" dirty="0"/>
          </a:p>
          <a:p>
            <a:pPr marL="395605" indent="0">
              <a:lnSpc>
                <a:spcPct val="130000"/>
              </a:lnSpc>
              <a:buNone/>
            </a:pPr>
            <a:r>
              <a:rPr lang="zh-CN" altLang="en-US" sz="3200" b="1" dirty="0"/>
              <a:t>己最好的机会。 </a:t>
            </a:r>
            <a:endParaRPr lang="zh-CN" altLang="en-US" sz="3200" b="1" dirty="0"/>
          </a:p>
        </p:txBody>
      </p:sp>
      <p:sp>
        <p:nvSpPr>
          <p:cNvPr id="18" name="Isosceles Tri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04125" y="1480185"/>
            <a:ext cx="3558540" cy="42856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8773" b="1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53" y="843534"/>
            <a:ext cx="5800299" cy="5081778"/>
          </a:xfrm>
        </p:spPr>
        <p:txBody>
          <a:bodyPr anchor="t">
            <a:normAutofit fontScale="50000"/>
          </a:bodyPr>
          <a:lstStyle/>
          <a:p>
            <a:pPr marL="395605" indent="-395605">
              <a:buNone/>
            </a:pPr>
            <a:r>
              <a:rPr lang="zh-CN" altLang="en-US" sz="6400" b="1" dirty="0">
                <a:latin typeface="HanWangHeiHeavy" panose="02000500000000000000" charset="-120"/>
                <a:ea typeface="HanWangHeiHeavy" panose="02000500000000000000" charset="-120"/>
                <a:cs typeface="HanWangHeiHeavy" panose="02000500000000000000" charset="-120"/>
                <a:sym typeface="+mn-ea"/>
              </a:rPr>
              <a:t>四、</a:t>
            </a:r>
            <a:r>
              <a:rPr lang="en-US" altLang="zh-CN" sz="6400" b="1" dirty="0">
                <a:latin typeface="HanWangHeiHeavy" panose="02000500000000000000" charset="-120"/>
                <a:ea typeface="HanWangHeiHeavy" panose="02000500000000000000" charset="-120"/>
                <a:cs typeface="HanWangHeiHeavy" panose="02000500000000000000" charset="-120"/>
                <a:sym typeface="+mn-ea"/>
              </a:rPr>
              <a:t> </a:t>
            </a:r>
            <a:r>
              <a:rPr lang="zh-CN" altLang="en-US" sz="6400" b="1" dirty="0">
                <a:latin typeface="HanWangHeiHeavy" panose="02000500000000000000" charset="-120"/>
                <a:ea typeface="HanWangHeiHeavy" panose="02000500000000000000" charset="-120"/>
                <a:cs typeface="HanWangHeiHeavy" panose="02000500000000000000" charset="-120"/>
                <a:sym typeface="+mn-ea"/>
              </a:rPr>
              <a:t>以生命事奉取代事工导向。</a:t>
            </a:r>
            <a:r>
              <a:rPr lang="zh-CN" altLang="en-US" sz="45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395605" indent="-395605">
              <a:buNone/>
            </a:pPr>
            <a:endParaRPr lang="en-US" altLang="zh-CN" sz="3200" b="1" dirty="0">
              <a:solidFill>
                <a:srgbClr val="00B0F0"/>
              </a:solidFill>
            </a:endParaRPr>
          </a:p>
          <a:p>
            <a:pPr marL="395605" indent="-395605">
              <a:buNone/>
            </a:pPr>
            <a:r>
              <a:rPr lang="zh-CN" altLang="en-US" sz="5145" b="1" dirty="0">
                <a:solidFill>
                  <a:srgbClr val="00B0F0"/>
                </a:solidFill>
              </a:rPr>
              <a:t>（三）看見 </a:t>
            </a:r>
            <a:r>
              <a:rPr lang="en-US" altLang="zh-CN" sz="5145" b="1" dirty="0">
                <a:solidFill>
                  <a:srgbClr val="00B0F0"/>
                </a:solidFill>
              </a:rPr>
              <a:t>BEST </a:t>
            </a:r>
            <a:r>
              <a:rPr lang="zh-CN" altLang="en-US" sz="5145" b="1" dirty="0">
                <a:solidFill>
                  <a:srgbClr val="00B0F0"/>
                </a:solidFill>
              </a:rPr>
              <a:t>生命真实的改变，</a:t>
            </a:r>
            <a:endParaRPr lang="zh-CN" altLang="en-US" sz="5145" b="1" dirty="0">
              <a:solidFill>
                <a:srgbClr val="00B0F0"/>
              </a:solidFill>
            </a:endParaRPr>
          </a:p>
          <a:p>
            <a:pPr marL="395605" indent="-395605">
              <a:buNone/>
            </a:pPr>
            <a:r>
              <a:rPr lang="zh-CN" altLang="en-US" sz="5145" b="1" dirty="0">
                <a:solidFill>
                  <a:srgbClr val="00B0F0"/>
                </a:solidFill>
              </a:rPr>
              <a:t>              体验福音的价值。 </a:t>
            </a:r>
            <a:endParaRPr lang="zh-CN" altLang="en-US" sz="5145" b="1" dirty="0">
              <a:solidFill>
                <a:srgbClr val="00B0F0"/>
              </a:solidFill>
            </a:endParaRPr>
          </a:p>
          <a:p>
            <a:pPr marL="395605" indent="0">
              <a:lnSpc>
                <a:spcPct val="130000"/>
              </a:lnSpc>
              <a:buNone/>
            </a:pPr>
            <a:endParaRPr lang="zh-CN" altLang="en-US" sz="5145" b="1" dirty="0"/>
          </a:p>
          <a:p>
            <a:pPr marL="395605" indent="0">
              <a:lnSpc>
                <a:spcPct val="130000"/>
              </a:lnSpc>
              <a:buNone/>
            </a:pPr>
            <a:r>
              <a:rPr lang="zh-CN" altLang="en-US" sz="5145" b="1" dirty="0"/>
              <a:t>使我們对上帝的信心更加坚定。 </a:t>
            </a:r>
            <a:endParaRPr lang="zh-CN" altLang="en-US" sz="5145" b="1" dirty="0"/>
          </a:p>
          <a:p>
            <a:pPr marL="0" indent="0">
              <a:buNone/>
            </a:pPr>
            <a:endParaRPr lang="en-US" altLang="zh-CN" sz="5145" b="1" dirty="0"/>
          </a:p>
          <a:p>
            <a:pPr marL="0" indent="0">
              <a:buNone/>
            </a:pPr>
            <a:r>
              <a:rPr lang="en-US" altLang="zh-CN" sz="5145" b="1" dirty="0"/>
              <a:t>【</a:t>
            </a:r>
            <a:r>
              <a:rPr lang="zh-CN" altLang="en-US" sz="5145" b="1" dirty="0"/>
              <a:t>结论</a:t>
            </a:r>
            <a:r>
              <a:rPr lang="en-US" altLang="zh-CN" sz="5145" b="1" dirty="0"/>
              <a:t>】 </a:t>
            </a:r>
            <a:endParaRPr lang="en-US" altLang="zh-CN" sz="5145" b="1" dirty="0"/>
          </a:p>
          <a:p>
            <a:pPr marL="287655" indent="0">
              <a:lnSpc>
                <a:spcPct val="150000"/>
              </a:lnSpc>
              <a:buNone/>
            </a:pPr>
            <a:r>
              <a:rPr lang="zh-CN" altLang="en-US" sz="5145" b="1" dirty="0"/>
              <a:t>滿怀信心，期待幸福小組結实累累。</a:t>
            </a:r>
            <a:r>
              <a:rPr lang="zh-CN" altLang="en-US" sz="3200" dirty="0"/>
              <a:t> </a:t>
            </a:r>
            <a:endParaRPr lang="zh-CN" altLang="en-US" sz="32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6521" t="12560" b="13669"/>
          <a:stretch>
            <a:fillRect/>
          </a:stretch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6209" y="245661"/>
            <a:ext cx="5463167" cy="6387368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CN" altLang="en-US" sz="3600" b="1" dirty="0"/>
              <a:t>二、事工讨论 </a:t>
            </a:r>
            <a:endParaRPr lang="zh-CN" altLang="en-US" sz="3600" b="1" dirty="0"/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3200" b="1" dirty="0"/>
              <a:t>1. </a:t>
            </a:r>
            <a:r>
              <a:rPr lang="zh-CN" altLang="en-US" sz="3200" b="1" dirty="0"/>
              <a:t>确认 </a:t>
            </a:r>
            <a:r>
              <a:rPr lang="en-US" altLang="zh-CN" sz="3200" b="1" dirty="0"/>
              <a:t>BEST </a:t>
            </a:r>
            <a:r>
              <a:rPr lang="zh-CN" altLang="en-US" sz="3200" b="1" dirty="0"/>
              <a:t>名单及邀約狀況 </a:t>
            </a:r>
            <a:endParaRPr lang="zh-CN" altLang="en-US" sz="3200" b="1" dirty="0"/>
          </a:p>
          <a:p>
            <a:pPr marL="395605" indent="0">
              <a:lnSpc>
                <a:spcPct val="130000"/>
              </a:lnSpc>
              <a:buNone/>
            </a:pPr>
            <a:r>
              <a:rPr lang="zh-CN" altLang="en-US" sz="3200" dirty="0"/>
              <a:t>再次确认邀约狀況，继续关怀探訪。 </a:t>
            </a:r>
            <a:endParaRPr lang="zh-CN" altLang="en-US" sz="3200" dirty="0"/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3200" b="1" dirty="0"/>
              <a:t>2. </a:t>
            </a:r>
            <a:r>
              <a:rPr lang="zh-CN" altLang="en-US" sz="3200" b="1" dirty="0"/>
              <a:t>确认各項工作分配情況 </a:t>
            </a:r>
            <a:endParaRPr lang="zh-CN" altLang="en-US" sz="3200" b="1" dirty="0"/>
          </a:p>
          <a:p>
            <a:pPr marL="395605" indent="0">
              <a:lnSpc>
                <a:spcPct val="130000"/>
              </a:lnSpc>
              <a:buNone/>
            </a:pPr>
            <a:r>
              <a:rPr lang="zh-CN" altLang="en-US" sz="3200" dirty="0"/>
              <a:t>再次确认每位同工都熟悉各个流程。 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28" y="1029485"/>
            <a:ext cx="6728347" cy="5626086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endParaRPr lang="en-US" altLang="zh-TW" sz="3000" dirty="0">
              <a:solidFill>
                <a:srgbClr val="FF0000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zh-TW" sz="3000" dirty="0">
                <a:solidFill>
                  <a:srgbClr val="FF0000"/>
                </a:solidFill>
              </a:rPr>
              <a:t>【</a:t>
            </a:r>
            <a:r>
              <a:rPr lang="zh-TW" altLang="en-US" sz="3000" dirty="0">
                <a:solidFill>
                  <a:srgbClr val="FF0000"/>
                </a:solidFill>
              </a:rPr>
              <a:t>使徒行</a:t>
            </a:r>
            <a:r>
              <a:rPr lang="zh-CN" altLang="zh-TW" sz="3000" b="1" dirty="0">
                <a:solidFill>
                  <a:srgbClr val="FF0000"/>
                </a:solidFill>
              </a:rPr>
              <a:t>传</a:t>
            </a:r>
            <a:r>
              <a:rPr lang="zh-TW" altLang="en-US" sz="3000" dirty="0">
                <a:solidFill>
                  <a:srgbClr val="FF0000"/>
                </a:solidFill>
              </a:rPr>
              <a:t>五 </a:t>
            </a:r>
            <a:r>
              <a:rPr lang="en-US" altLang="zh-TW" sz="3000" dirty="0">
                <a:solidFill>
                  <a:srgbClr val="FF0000"/>
                </a:solidFill>
              </a:rPr>
              <a:t>42】 </a:t>
            </a:r>
            <a:endParaRPr lang="en-US" altLang="zh-TW" sz="3000" dirty="0">
              <a:solidFill>
                <a:srgbClr val="FF0000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zh-TW" sz="3000" dirty="0">
                <a:solidFill>
                  <a:srgbClr val="FF0000"/>
                </a:solidFill>
                <a:latin typeface="HanWangHeiHeavy" panose="02000500000000000000" charset="-120"/>
                <a:ea typeface="HanWangHeiHeavy" panose="02000500000000000000" charset="-120"/>
                <a:cs typeface="HanWangHeiHeavy" panose="02000500000000000000" charset="-120"/>
              </a:rPr>
              <a:t>“</a:t>
            </a:r>
            <a:r>
              <a:rPr lang="zh-TW" altLang="en-US" sz="3000" dirty="0">
                <a:solidFill>
                  <a:srgbClr val="FF0000"/>
                </a:solidFill>
                <a:latin typeface="HanWangHeiHeavy" panose="02000500000000000000" charset="-120"/>
                <a:ea typeface="HanWangHeiHeavy" panose="02000500000000000000" charset="-120"/>
                <a:cs typeface="HanWangHeiHeavy" panose="02000500000000000000" charset="-120"/>
              </a:rPr>
              <a:t>他們就每日在殿</a:t>
            </a:r>
            <a:r>
              <a:rPr lang="zh-CN" altLang="zh-TW" sz="3000" dirty="0">
                <a:solidFill>
                  <a:srgbClr val="FF0000"/>
                </a:solidFill>
                <a:latin typeface="HanWangHeiHeavy" panose="02000500000000000000" charset="-120"/>
                <a:ea typeface="HanWangHeiHeavy" panose="02000500000000000000" charset="-120"/>
                <a:cs typeface="HanWangHeiHeavy" panose="02000500000000000000" charset="-120"/>
              </a:rPr>
              <a:t>里</a:t>
            </a:r>
            <a:r>
              <a:rPr lang="zh-TW" altLang="en-US" sz="3000" dirty="0">
                <a:solidFill>
                  <a:srgbClr val="FF0000"/>
                </a:solidFill>
                <a:latin typeface="HanWangHeiHeavy" panose="02000500000000000000" charset="-120"/>
                <a:ea typeface="HanWangHeiHeavy" panose="02000500000000000000" charset="-120"/>
                <a:cs typeface="HanWangHeiHeavy" panose="02000500000000000000" charset="-120"/>
              </a:rPr>
              <a:t>、在家</a:t>
            </a:r>
            <a:r>
              <a:rPr lang="zh-CN" altLang="zh-TW" sz="3000" dirty="0">
                <a:solidFill>
                  <a:srgbClr val="FF0000"/>
                </a:solidFill>
                <a:latin typeface="HanWangHeiHeavy" panose="02000500000000000000" charset="-120"/>
                <a:ea typeface="HanWangHeiHeavy" panose="02000500000000000000" charset="-120"/>
                <a:cs typeface="HanWangHeiHeavy" panose="02000500000000000000" charset="-120"/>
              </a:rPr>
              <a:t>里</a:t>
            </a:r>
            <a:r>
              <a:rPr lang="zh-TW" altLang="en-US" sz="3000" dirty="0">
                <a:solidFill>
                  <a:srgbClr val="FF0000"/>
                </a:solidFill>
                <a:latin typeface="HanWangHeiHeavy" panose="02000500000000000000" charset="-120"/>
                <a:ea typeface="HanWangHeiHeavy" panose="02000500000000000000" charset="-120"/>
                <a:cs typeface="HanWangHeiHeavy" panose="02000500000000000000" charset="-120"/>
              </a:rPr>
              <a:t>不住地教訓人，</a:t>
            </a:r>
            <a:r>
              <a:rPr lang="zh-CN" altLang="zh-TW" sz="30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HanWangHeiHeavy" panose="02000500000000000000" charset="-120"/>
              </a:rPr>
              <a:t>传</a:t>
            </a:r>
            <a:r>
              <a:rPr lang="zh-TW" altLang="en-US" sz="3000" dirty="0">
                <a:solidFill>
                  <a:srgbClr val="FF0000"/>
                </a:solidFill>
                <a:latin typeface="HanWangHeiHeavy" panose="02000500000000000000" charset="-120"/>
                <a:ea typeface="HanWangHeiHeavy" panose="02000500000000000000" charset="-120"/>
                <a:cs typeface="HanWangHeiHeavy" panose="02000500000000000000" charset="-120"/>
              </a:rPr>
              <a:t>耶穌是基督。 ”</a:t>
            </a:r>
            <a:endParaRPr lang="en-US" altLang="zh-TW" sz="3000" dirty="0">
              <a:solidFill>
                <a:srgbClr val="FF0000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endParaRPr lang="zh-TW" altLang="en-US" sz="3000" dirty="0"/>
          </a:p>
          <a:p>
            <a:pPr marL="0" indent="0">
              <a:lnSpc>
                <a:spcPct val="140000"/>
              </a:lnSpc>
              <a:buNone/>
            </a:pPr>
            <a:endParaRPr lang="zh-TW" altLang="en-US" sz="3000" dirty="0"/>
          </a:p>
          <a:p>
            <a:pPr marL="0" indent="0">
              <a:buNone/>
            </a:pPr>
            <a:endParaRPr lang="zh-TW" altLang="en-US" sz="2000" dirty="0"/>
          </a:p>
          <a:p>
            <a:endParaRPr lang="en-US" sz="2000" dirty="0"/>
          </a:p>
        </p:txBody>
      </p:sp>
      <p:sp>
        <p:nvSpPr>
          <p:cNvPr id="27" name="Isosceles Tri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Isosceles Tri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2203" y="1563676"/>
            <a:ext cx="4629797" cy="39724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18192" r="6806"/>
          <a:stretch>
            <a:fillRect/>
          </a:stretch>
        </p:blipFill>
        <p:spPr>
          <a:xfrm>
            <a:off x="409576" y="633619"/>
            <a:ext cx="5906751" cy="5495925"/>
          </a:xfrm>
          <a:prstGeom prst="rect">
            <a:avLst/>
          </a:prstGeom>
        </p:spPr>
      </p:pic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03041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439033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965691" y="2122470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5903" y="633619"/>
            <a:ext cx="5120529" cy="5495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b="1" dirty="0"/>
              <a:t>三、迫切祷告 </a:t>
            </a:r>
            <a:br>
              <a:rPr lang="en-US" altLang="zh-CN" sz="3200" dirty="0"/>
            </a:br>
            <a:r>
              <a:rPr lang="en-US" altLang="zh-CN" sz="3200" dirty="0"/>
              <a:t>         </a:t>
            </a:r>
            <a:r>
              <a:rPr lang="en-US" altLang="zh-CN" dirty="0"/>
              <a:t>(</a:t>
            </a:r>
            <a:r>
              <a:rPr lang="zh-CN" altLang="en-US" dirty="0"/>
              <a:t>就是要大声、用力的祷告</a:t>
            </a:r>
            <a:r>
              <a:rPr lang="en-US" altLang="zh-CN" dirty="0"/>
              <a:t>) </a:t>
            </a:r>
            <a:endParaRPr lang="en-US" altLang="zh-CN" sz="3600" dirty="0"/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3200" b="1" dirty="0"/>
              <a:t>1. </a:t>
            </a:r>
            <a:r>
              <a:rPr lang="zh-CN" altLang="en-US" sz="3200" b="1" dirty="0"/>
              <a:t>除去 </a:t>
            </a:r>
            <a:r>
              <a:rPr lang="en-US" altLang="zh-CN" sz="3200" b="1" dirty="0"/>
              <a:t>BEST </a:t>
            </a:r>
            <a:r>
              <a:rPr lang="zh-CN" altLang="en-US" sz="3200" b="1" dirty="0"/>
              <a:t>参加的拦阻</a:t>
            </a:r>
            <a:endParaRPr lang="zh-CN" altLang="en-US" sz="3200" b="1" dirty="0"/>
          </a:p>
          <a:p>
            <a:pPr marL="341630" indent="0">
              <a:lnSpc>
                <a:spcPct val="130000"/>
              </a:lnSpc>
              <a:buNone/>
            </a:pPr>
            <a:r>
              <a:rPr lang="zh-CN" altLang="en-US" sz="3200" dirty="0"/>
              <a:t> 為各样的理由、难处 </a:t>
            </a:r>
            <a:endParaRPr lang="zh-CN" altLang="en-US" sz="3200" dirty="0"/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3200" b="1" dirty="0"/>
              <a:t>2. BEST </a:t>
            </a:r>
            <a:r>
              <a:rPr lang="zh-CN" altLang="en-US" sz="3200" b="1" dirty="0"/>
              <a:t>心能敞開</a:t>
            </a:r>
            <a:endParaRPr lang="en-US" altLang="zh-CN" sz="3200" b="1" dirty="0"/>
          </a:p>
          <a:p>
            <a:pPr marL="395605" indent="0">
              <a:lnSpc>
                <a:spcPct val="130000"/>
              </a:lnSpc>
              <a:buNone/>
            </a:pPr>
            <a:r>
              <a:rPr lang="zh-CN" altLang="en-US" sz="3200" dirty="0"/>
              <a:t>柔軟心敞开、柔软了，福音才进得去。 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99" y="643971"/>
            <a:ext cx="5117910" cy="5628813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zh-CN" sz="3200" b="1" dirty="0"/>
              <a:t>3. </a:t>
            </a:r>
            <a:r>
              <a:rPr lang="zh-CN" altLang="en-US" sz="3200" b="1" dirty="0"/>
              <a:t>幸福小組充滿感动的氛围 </a:t>
            </a:r>
            <a:endParaRPr lang="zh-CN" altLang="en-US" sz="3200" b="1" dirty="0"/>
          </a:p>
          <a:p>
            <a:pPr marL="395605" indent="0">
              <a:lnSpc>
                <a:spcPct val="130000"/>
              </a:lnSpc>
              <a:buNone/>
            </a:pPr>
            <a:r>
              <a:rPr lang="zh-CN" altLang="en-US" sz="3200" dirty="0"/>
              <a:t>不单是环境的预备、布置，最重要的是同工的热情与愛。 </a:t>
            </a:r>
            <a:endParaRPr lang="zh-CN" altLang="en-US" sz="3200" dirty="0"/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3200" b="1" dirty="0"/>
              <a:t>4. </a:t>
            </a:r>
            <a:r>
              <a:rPr lang="zh-CN" altLang="en-US" sz="3200" b="1" dirty="0"/>
              <a:t>神迹奇事大大彰显</a:t>
            </a:r>
            <a:endParaRPr lang="zh-CN" altLang="en-US" sz="3200" b="1" dirty="0"/>
          </a:p>
          <a:p>
            <a:pPr marL="395605" indent="0">
              <a:lnSpc>
                <a:spcPct val="130000"/>
              </a:lnSpc>
              <a:buNone/>
            </a:pPr>
            <a:r>
              <a:rPr lang="zh-CN" altLang="en-US" sz="3200" dirty="0"/>
              <a:t>要大有信心的宣告神迹奇事必然发生。</a:t>
            </a:r>
            <a:endParaRPr lang="zh-CN" alt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10902" r="3778" b="2"/>
          <a:stretch>
            <a:fillRect/>
          </a:stretch>
        </p:blipFill>
        <p:spPr>
          <a:xfrm>
            <a:off x="5582032" y="10"/>
            <a:ext cx="660996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28" y="1029485"/>
            <a:ext cx="6728347" cy="5626086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altLang="zh-TW" sz="3000" b="1" dirty="0">
                <a:solidFill>
                  <a:srgbClr val="002060"/>
                </a:solidFill>
              </a:rPr>
              <a:t>【</a:t>
            </a:r>
            <a:r>
              <a:rPr lang="zh-TW" altLang="en-US" sz="3000" b="1" dirty="0">
                <a:solidFill>
                  <a:srgbClr val="002060"/>
                </a:solidFill>
              </a:rPr>
              <a:t>前言</a:t>
            </a:r>
            <a:r>
              <a:rPr lang="en-US" altLang="zh-TW" sz="3000" b="1" dirty="0">
                <a:solidFill>
                  <a:srgbClr val="002060"/>
                </a:solidFill>
              </a:rPr>
              <a:t>】</a:t>
            </a:r>
            <a:endParaRPr lang="en-US" altLang="zh-TW" sz="3000" b="1" dirty="0">
              <a:solidFill>
                <a:srgbClr val="002060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zh-TW" sz="3000" dirty="0"/>
              <a:t> </a:t>
            </a:r>
            <a:r>
              <a:rPr lang="zh-TW" altLang="en-US" sz="3000" b="1" dirty="0"/>
              <a:t>幸福小組是</a:t>
            </a:r>
            <a:r>
              <a:rPr lang="zh-CN" altLang="en-US" sz="3000" b="1" dirty="0"/>
              <a:t>由台湾福气教会杨锡儒牧师所发展出来的</a:t>
            </a:r>
            <a:r>
              <a:rPr lang="zh-TW" altLang="en-US" sz="3000" dirty="0"/>
              <a:t>最</a:t>
            </a:r>
            <a:r>
              <a:rPr lang="zh-CN" altLang="zh-TW" sz="3000" b="1" dirty="0"/>
              <a:t>佳</a:t>
            </a:r>
            <a:r>
              <a:rPr lang="zh-TW" altLang="en-US" sz="3000" dirty="0"/>
              <a:t>佈道方法，不但可以有效的帶領人信主，而且能</a:t>
            </a:r>
            <a:r>
              <a:rPr lang="zh-TW" altLang="en-US" sz="3000" b="1" dirty="0">
                <a:latin typeface="DengXian" panose="02010600030101010101" charset="-122"/>
                <a:ea typeface="DengXian" panose="02010600030101010101" charset="-122"/>
              </a:rPr>
              <a:t>够切实</a:t>
            </a:r>
            <a:r>
              <a:rPr lang="zh-TW" altLang="en-US" sz="3000" dirty="0"/>
              <a:t>地</a:t>
            </a:r>
            <a:r>
              <a:rPr lang="zh-CN" altLang="zh-TW" sz="3000" b="1" dirty="0"/>
              <a:t>兴</a:t>
            </a:r>
            <a:r>
              <a:rPr lang="zh-TW" altLang="en-US" sz="3000" b="1" dirty="0"/>
              <a:t>起</a:t>
            </a:r>
            <a:r>
              <a:rPr lang="zh-CN" altLang="zh-TW" sz="3000" b="1" dirty="0"/>
              <a:t>传</a:t>
            </a:r>
            <a:r>
              <a:rPr lang="zh-TW" altLang="en-US" sz="3000" dirty="0"/>
              <a:t>福音的門徒，帶來教</a:t>
            </a:r>
            <a:r>
              <a:rPr lang="zh-CN" altLang="zh-TW" sz="3000" b="1" dirty="0"/>
              <a:t>会</a:t>
            </a:r>
            <a:r>
              <a:rPr lang="zh-TW" altLang="en-US" sz="3000" dirty="0"/>
              <a:t>健康的增長。 </a:t>
            </a:r>
            <a:endParaRPr lang="zh-TW" altLang="en-US" sz="3000" dirty="0"/>
          </a:p>
          <a:p>
            <a:pPr marL="0" indent="0">
              <a:lnSpc>
                <a:spcPct val="140000"/>
              </a:lnSpc>
              <a:buNone/>
            </a:pPr>
            <a:endParaRPr lang="zh-TW" altLang="en-US" sz="3000" dirty="0"/>
          </a:p>
          <a:p>
            <a:pPr marL="0" indent="0">
              <a:buNone/>
            </a:pPr>
            <a:endParaRPr lang="zh-TW" altLang="en-US" sz="2000" dirty="0"/>
          </a:p>
          <a:p>
            <a:endParaRPr lang="en-US" sz="2000" dirty="0"/>
          </a:p>
        </p:txBody>
      </p:sp>
      <p:sp>
        <p:nvSpPr>
          <p:cNvPr id="27" name="Isosceles Tri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Isosceles Tri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2203" y="1563676"/>
            <a:ext cx="4629797" cy="39724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512759"/>
            <a:ext cx="10820652" cy="5940383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CN" altLang="en-US" sz="4400" b="1" dirty="0"/>
              <a:t>一、个人布道 </a:t>
            </a:r>
            <a:r>
              <a:rPr lang="en-US" altLang="zh-CN" sz="4400" b="1" dirty="0"/>
              <a:t>VS </a:t>
            </a:r>
            <a:r>
              <a:rPr lang="zh-CN" altLang="en-US" sz="4400" b="1" dirty="0"/>
              <a:t>小組佈道</a:t>
            </a:r>
            <a:endParaRPr lang="zh-CN" altLang="en-US" sz="44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【</a:t>
            </a:r>
            <a:r>
              <a:rPr lang="zh-CN" altLang="en-US" b="1" dirty="0">
                <a:solidFill>
                  <a:srgbClr val="FF0000"/>
                </a:solidFill>
              </a:rPr>
              <a:t>可二</a:t>
            </a:r>
            <a:r>
              <a:rPr lang="en-US" altLang="zh-CN" b="1" dirty="0">
                <a:solidFill>
                  <a:srgbClr val="FF0000"/>
                </a:solidFill>
              </a:rPr>
              <a:t>3-5】 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“</a:t>
            </a:r>
            <a:r>
              <a:rPr lang="zh-CN" altLang="en-US" b="1" dirty="0">
                <a:solidFill>
                  <a:srgbClr val="FF0000"/>
                </a:solidFill>
              </a:rPr>
              <a:t>有人带着一个瘫子来见耶稣，是用四个人抬来的。因为人多，不得近前，就把耶稣所在的房子，拆了房顶，既拆通了，就把瘫子连所躺卧的褥子都缒下来。耶稣见他们的信心，就对瘫子说：</a:t>
            </a:r>
            <a:r>
              <a:rPr lang="en-US" altLang="zh-CN" b="1" dirty="0">
                <a:solidFill>
                  <a:srgbClr val="FF0000"/>
                </a:solidFill>
              </a:rPr>
              <a:t>‘</a:t>
            </a:r>
            <a:r>
              <a:rPr lang="zh-CN" altLang="en-US" b="1" dirty="0">
                <a:solidFill>
                  <a:srgbClr val="FF0000"/>
                </a:solidFill>
              </a:rPr>
              <a:t>小子，你的罪赦了。</a:t>
            </a:r>
            <a:r>
              <a:rPr lang="en-US" altLang="zh-CN" b="1" dirty="0">
                <a:solidFill>
                  <a:srgbClr val="FF0000"/>
                </a:solidFill>
              </a:rPr>
              <a:t>’</a:t>
            </a:r>
            <a:r>
              <a:rPr lang="zh-CN" altLang="en-US" b="1" dirty="0">
                <a:solidFill>
                  <a:srgbClr val="FF0000"/>
                </a:solidFill>
              </a:rPr>
              <a:t> ”</a:t>
            </a:r>
            <a:endParaRPr lang="zh-CN" altLang="en-US" dirty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sp>
        <p:nvSpPr>
          <p:cNvPr id="18" name="Isosceles Tri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584" y="1567832"/>
            <a:ext cx="6611273" cy="19814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4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92" y="1161288"/>
            <a:ext cx="2558136" cy="4526280"/>
          </a:xfrm>
        </p:spPr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55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3673704" y="1"/>
            <a:ext cx="8518295" cy="647337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相对于个人佈道，小組佈道有許多优异的地方：</a:t>
            </a:r>
            <a:endParaRPr lang="zh-CN" altLang="en-US" b="1" dirty="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b="1" dirty="0">
                <a:solidFill>
                  <a:srgbClr val="C0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（一）小组布道像渔网捕鱼，个人布道像钓竿钓鱼。</a:t>
            </a:r>
            <a:endParaRPr lang="zh-CN" altLang="en-US" b="1" dirty="0">
              <a:solidFill>
                <a:srgbClr val="C00000"/>
              </a:solidFill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pPr marL="463550" indent="0">
              <a:lnSpc>
                <a:spcPct val="130000"/>
              </a:lnSpc>
              <a:buNone/>
            </a:pPr>
            <a:r>
              <a:rPr lang="zh-CN" altLang="en-US" b="1" dirty="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用小組建立关系，连結力更強，建立蜘蛛网絡的关系连结，对慕道友的感染力和影响力</a:t>
            </a:r>
            <a:r>
              <a:rPr lang="zh-CN" altLang="en-US" b="1" dirty="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远超过个人。 </a:t>
            </a:r>
            <a:endParaRPr lang="zh-CN" altLang="en-US" b="1" dirty="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b="1" dirty="0">
                <a:solidFill>
                  <a:srgbClr val="C0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（二）团队式服事，培养互相配搭，互相扶持，互相学习，师徒传承，顺服合一的团队精神，这是个人布道所力不能及的。</a:t>
            </a:r>
            <a:endParaRPr lang="zh-CN" altLang="en-US" b="1" dirty="0">
              <a:solidFill>
                <a:srgbClr val="C00000"/>
              </a:solidFill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pPr marL="395605" indent="0">
              <a:lnSpc>
                <a:spcPct val="130000"/>
              </a:lnSpc>
              <a:buNone/>
            </a:pPr>
            <a:r>
              <a:rPr lang="zh-CN" altLang="en-US" b="1" dirty="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福长和同工彼此取长补短，服事配搭，并且在实操中培养兴起門徒。</a:t>
            </a:r>
            <a:endParaRPr lang="zh-CN" altLang="en-US" b="1" dirty="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409" y="740315"/>
            <a:ext cx="3469187" cy="31349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875314"/>
            <a:ext cx="3466531" cy="26263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r="12241" b="-2"/>
          <a:stretch>
            <a:fillRect/>
          </a:stretch>
        </p:blipFill>
        <p:spPr>
          <a:xfrm>
            <a:off x="4446529" y="10"/>
            <a:ext cx="7745472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63" name="Freeform: Shape 6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5" name="Freeform: Shape 6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232230" y="843534"/>
            <a:ext cx="4680964" cy="5994399"/>
          </a:xfrm>
        </p:spPr>
        <p:txBody>
          <a:bodyPr anchor="t">
            <a:normAutofit lnSpcReduction="10000"/>
          </a:bodyPr>
          <a:lstStyle/>
          <a:p>
            <a:pPr marL="395605" indent="-395605">
              <a:lnSpc>
                <a:spcPct val="130000"/>
              </a:lnSpc>
              <a:buNone/>
            </a:pPr>
            <a:r>
              <a:rPr lang="zh-CN" altLang="en-US" sz="3000" b="1" dirty="0">
                <a:solidFill>
                  <a:srgbClr val="C00000"/>
                </a:solidFill>
              </a:rPr>
              <a:t>（三）与过去的细胞小组布道策略有所不同，幸福小组的目标更集中明确：带领</a:t>
            </a:r>
            <a:r>
              <a:rPr lang="en-US" altLang="zh-CN" sz="3000" b="1" dirty="0">
                <a:solidFill>
                  <a:srgbClr val="C00000"/>
                </a:solidFill>
              </a:rPr>
              <a:t>Best</a:t>
            </a:r>
            <a:r>
              <a:rPr lang="zh-CN" altLang="en-US" sz="3000" b="1" dirty="0">
                <a:solidFill>
                  <a:srgbClr val="C00000"/>
                </a:solidFill>
              </a:rPr>
              <a:t>信主。</a:t>
            </a:r>
            <a:endParaRPr lang="zh-CN" altLang="en-US" sz="3000" b="1" dirty="0">
              <a:solidFill>
                <a:srgbClr val="C00000"/>
              </a:solidFill>
            </a:endParaRPr>
          </a:p>
          <a:p>
            <a:pPr marL="341630" indent="0">
              <a:lnSpc>
                <a:spcPct val="130000"/>
              </a:lnSpc>
              <a:buNone/>
            </a:pPr>
            <a:r>
              <a:rPr lang="zh-CN" altLang="en-US" b="1" dirty="0"/>
              <a:t>由此就避免了过去细胞小组分工不明确带来的问题，如因内敛而不向外传福音，福音朋友与新信徒和老信徒的不同需要顾此失彼。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6" y="1201176"/>
            <a:ext cx="10534050" cy="5013356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CN" altLang="en-US" sz="3600" b="1" dirty="0"/>
              <a:t>二</a:t>
            </a:r>
            <a:r>
              <a:rPr lang="zh-CN" altLang="en-US" sz="3600" b="1" dirty="0"/>
              <a:t>、带状式布道</a:t>
            </a:r>
            <a:r>
              <a:rPr lang="en-US" altLang="zh-CN" sz="3600" b="1" dirty="0"/>
              <a:t>VS</a:t>
            </a:r>
            <a:r>
              <a:rPr lang="zh-CN" altLang="en-US" sz="3600" b="1" dirty="0"/>
              <a:t>点状式布道</a:t>
            </a:r>
            <a:endParaRPr lang="zh-CN" altLang="en-US" sz="3600" b="1" dirty="0"/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加拉太书四</a:t>
            </a:r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19】 “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我小子啊。我为你们再受生产之苦，直等到基督成形在你们心里。” </a:t>
            </a:r>
            <a:endParaRPr lang="zh-CN" altLang="en-US" sz="3200" b="1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 dirty="0">
                <a:solidFill>
                  <a:srgbClr val="FF0000"/>
                </a:solidFill>
              </a:rPr>
              <a:t> 	</a:t>
            </a:r>
            <a:r>
              <a:rPr lang="zh-CN" altLang="en-US" sz="3200" b="1" dirty="0">
                <a:solidFill>
                  <a:schemeClr val="tx1"/>
                </a:solidFill>
              </a:rPr>
              <a:t>正如母腹中的十月怀胎，慕道友信主重生同样需要经历一个过程，这是传统点状式布道所没有顾及到的，而幸福小组采取带状式布道策略，正好满足了</a:t>
            </a:r>
            <a:r>
              <a:rPr lang="zh-CN" altLang="en-US" sz="3200" b="1" dirty="0">
                <a:solidFill>
                  <a:schemeClr val="tx1"/>
                </a:solidFill>
              </a:rPr>
              <a:t>这个需要</a:t>
            </a:r>
            <a:r>
              <a:rPr lang="zh-CN" altLang="en-US" sz="3200" b="1" dirty="0">
                <a:solidFill>
                  <a:schemeClr val="tx1"/>
                </a:solidFill>
              </a:rPr>
              <a:t>。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 dirty="0">
                <a:solidFill>
                  <a:srgbClr val="FF0000"/>
                </a:solidFill>
              </a:rPr>
              <a:t>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Isosceles Tri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57" y="1037230"/>
            <a:ext cx="9743311" cy="513973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4000" b="1" dirty="0">
                <a:sym typeface="+mn-ea"/>
              </a:rPr>
              <a:t>           </a:t>
            </a:r>
            <a:r>
              <a:rPr lang="zh-CN" altLang="en-US" sz="4000" b="1" dirty="0">
                <a:sym typeface="+mn-ea"/>
              </a:rPr>
              <a:t>二</a:t>
            </a:r>
            <a:r>
              <a:rPr lang="zh-CN" altLang="en-US" sz="4000" b="1" dirty="0">
                <a:sym typeface="+mn-ea"/>
              </a:rPr>
              <a:t>、带状式布道</a:t>
            </a:r>
            <a:r>
              <a:rPr lang="en-US" altLang="zh-CN" sz="4000" b="1" dirty="0">
                <a:sym typeface="+mn-ea"/>
              </a:rPr>
              <a:t>VS</a:t>
            </a:r>
            <a:r>
              <a:rPr lang="zh-CN" altLang="en-US" sz="4000" b="1" dirty="0">
                <a:sym typeface="+mn-ea"/>
              </a:rPr>
              <a:t>点状式布道</a:t>
            </a:r>
            <a:endParaRPr lang="zh-CN" altLang="en-US" sz="3200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200" dirty="0"/>
              <a:t>	</a:t>
            </a:r>
            <a:endParaRPr lang="en-US" altLang="zh-CN" sz="3200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200" dirty="0"/>
              <a:t>	</a:t>
            </a:r>
            <a:r>
              <a:rPr lang="zh-CN" altLang="en-US" sz="3200" b="1" dirty="0"/>
              <a:t>幸福小组的布道是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</a:rPr>
              <a:t>带状式的</a:t>
            </a:r>
            <a:r>
              <a:rPr lang="zh-CN" altLang="en-US" sz="3200" b="1" dirty="0"/>
              <a:t>，相对于过去</a:t>
            </a:r>
            <a:r>
              <a:rPr lang="zh-CN" altLang="en-US" sz="3200" b="1" dirty="0">
                <a:solidFill>
                  <a:srgbClr val="FF0000"/>
                </a:solidFill>
              </a:rPr>
              <a:t>点状式</a:t>
            </a:r>
            <a:r>
              <a:rPr lang="zh-CN" altLang="en-US" sz="3200" b="1" dirty="0"/>
              <a:t>布道，大大地提高了</a:t>
            </a:r>
            <a:r>
              <a:rPr lang="en-US" altLang="zh-CN" sz="3200" b="1" dirty="0"/>
              <a:t>Best</a:t>
            </a:r>
            <a:r>
              <a:rPr lang="zh-CN" altLang="en-US" sz="3200" b="1" dirty="0"/>
              <a:t>信主之后的落户率。</a:t>
            </a:r>
            <a:endParaRPr lang="zh-CN" altLang="en-US" sz="3200" b="1" dirty="0"/>
          </a:p>
          <a:p>
            <a:pPr marL="463550" indent="-463550">
              <a:lnSpc>
                <a:spcPct val="120000"/>
              </a:lnSpc>
              <a:buNone/>
            </a:pPr>
            <a:r>
              <a:rPr lang="zh-CN" altLang="en-US" sz="3200" b="1" dirty="0">
                <a:solidFill>
                  <a:srgbClr val="FF0000"/>
                </a:solidFill>
              </a:rPr>
              <a:t>（一）传统布道</a:t>
            </a:r>
            <a:r>
              <a:rPr lang="zh-CN" altLang="en-US" sz="3200" b="1" dirty="0"/>
              <a:t>的方式是个人抓住机会向陌生人传福音，或举办大型布道会，这属于点状式布道，就是让人一次听到福音就信主。</a:t>
            </a:r>
            <a:endParaRPr lang="zh-CN" altLang="en-US" sz="3200" dirty="0"/>
          </a:p>
          <a:p>
            <a:pPr marL="463550" indent="0">
              <a:lnSpc>
                <a:spcPct val="120000"/>
              </a:lnSpc>
              <a:buNone/>
            </a:pPr>
            <a:endParaRPr lang="zh-CN" altLang="en-US" sz="3200" dirty="0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650" y="795655"/>
            <a:ext cx="9680575" cy="5418455"/>
          </a:xfrm>
        </p:spPr>
        <p:txBody>
          <a:bodyPr>
            <a:normAutofit fontScale="70000"/>
          </a:bodyPr>
          <a:lstStyle/>
          <a:p>
            <a:pPr marL="395605" indent="-395605">
              <a:lnSpc>
                <a:spcPct val="120000"/>
              </a:lnSpc>
              <a:buNone/>
            </a:pPr>
            <a:r>
              <a:rPr lang="en-US" altLang="zh-CN" sz="4000" b="1" dirty="0">
                <a:sym typeface="+mn-ea"/>
              </a:rPr>
              <a:t>                </a:t>
            </a:r>
            <a:r>
              <a:rPr lang="zh-CN" altLang="en-US" sz="5715" b="1" dirty="0">
                <a:sym typeface="+mn-ea"/>
              </a:rPr>
              <a:t>二、带状式布道</a:t>
            </a:r>
            <a:r>
              <a:rPr lang="en-US" altLang="zh-CN" sz="5715" b="1" dirty="0">
                <a:sym typeface="+mn-ea"/>
              </a:rPr>
              <a:t>VS</a:t>
            </a:r>
            <a:r>
              <a:rPr lang="zh-CN" altLang="en-US" sz="5715" b="1" dirty="0">
                <a:sym typeface="+mn-ea"/>
              </a:rPr>
              <a:t>点状式布道</a:t>
            </a:r>
            <a:endParaRPr lang="en-US" altLang="zh-CN" sz="3200" dirty="0">
              <a:sym typeface="+mn-ea"/>
            </a:endParaRPr>
          </a:p>
          <a:p>
            <a:pPr marL="395605" indent="-395605">
              <a:lnSpc>
                <a:spcPct val="120000"/>
              </a:lnSpc>
              <a:buNone/>
            </a:pPr>
            <a:r>
              <a:rPr lang="en-US" altLang="zh-CN" sz="3200" dirty="0">
                <a:sym typeface="+mn-ea"/>
              </a:rPr>
              <a:t>	</a:t>
            </a:r>
            <a:r>
              <a:rPr lang="zh-CN" altLang="en-US" sz="4000" b="1" dirty="0">
                <a:sym typeface="+mn-ea"/>
              </a:rPr>
              <a:t>这样的布道所产生的结果就是信主以后的</a:t>
            </a:r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落户率很低，</a:t>
            </a:r>
            <a:r>
              <a:rPr lang="zh-CN" altLang="en-US" sz="4000" b="1" dirty="0">
                <a:sym typeface="+mn-ea"/>
              </a:rPr>
              <a:t>原因其实很简单：就是先天不足。</a:t>
            </a:r>
            <a:endParaRPr lang="en-US" altLang="zh-CN" sz="4000" b="1" dirty="0"/>
          </a:p>
          <a:p>
            <a:pPr marL="395605" indent="-395605">
              <a:lnSpc>
                <a:spcPct val="120000"/>
              </a:lnSpc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（二）幸福小组</a:t>
            </a:r>
            <a:r>
              <a:rPr lang="zh-CN" altLang="en-US" sz="4000" b="1" dirty="0"/>
              <a:t>的策略是连续八周精心设计安排的聚会，</a:t>
            </a:r>
            <a:r>
              <a:rPr lang="zh-CN" altLang="en-US" sz="4000" b="1" dirty="0">
                <a:solidFill>
                  <a:srgbClr val="FF0000"/>
                </a:solidFill>
              </a:rPr>
              <a:t>累积</a:t>
            </a:r>
            <a:r>
              <a:rPr lang="zh-CN" altLang="en-US" sz="4000" b="1" dirty="0"/>
              <a:t>八周的感动，形成 </a:t>
            </a:r>
            <a:r>
              <a:rPr lang="en-US" altLang="zh-CN" sz="4000" b="1" dirty="0">
                <a:solidFill>
                  <a:srgbClr val="FF0000"/>
                </a:solidFill>
              </a:rPr>
              <a:t>BEST </a:t>
            </a:r>
            <a:r>
              <a:rPr lang="zh-CN" altLang="en-US" sz="4000" b="1" dirty="0">
                <a:solidFill>
                  <a:srgbClr val="FF0000"/>
                </a:solidFill>
              </a:rPr>
              <a:t>信主受洗的效应。</a:t>
            </a:r>
            <a:endParaRPr lang="zh-CN" altLang="en-US" sz="4000" b="1" dirty="0"/>
          </a:p>
          <a:p>
            <a:pPr marL="395605" indent="0">
              <a:lnSpc>
                <a:spcPct val="120000"/>
              </a:lnSpc>
              <a:buNone/>
            </a:pPr>
            <a:r>
              <a:rPr lang="zh-CN" altLang="en-US" sz="4000" b="1" dirty="0"/>
              <a:t>这种定点、定时连续八周，让感动不断累积之后才信主，就像足月生产，瓜熟蒂落。落户率自然会高得多。台湾福气教会的平均落户率高达</a:t>
            </a:r>
            <a:r>
              <a:rPr lang="en-US" altLang="zh-CN" sz="4000" b="1" dirty="0">
                <a:solidFill>
                  <a:srgbClr val="FF0000"/>
                </a:solidFill>
              </a:rPr>
              <a:t>70%</a:t>
            </a:r>
            <a:r>
              <a:rPr lang="zh-CN" altLang="en-US" sz="4000" b="1" dirty="0">
                <a:solidFill>
                  <a:srgbClr val="FF0000"/>
                </a:solidFill>
              </a:rPr>
              <a:t>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18" name="Isosceles Tri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2384</Words>
  <Application>WPS 演示</Application>
  <PresentationFormat>Widescreen</PresentationFormat>
  <Paragraphs>127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8" baseType="lpstr">
      <vt:lpstr>Arial</vt:lpstr>
      <vt:lpstr>SimSun</vt:lpstr>
      <vt:lpstr>Wingdings</vt:lpstr>
      <vt:lpstr>Calibri</vt:lpstr>
      <vt:lpstr>Microsoft JhengHei</vt:lpstr>
      <vt:lpstr>DengXian</vt:lpstr>
      <vt:lpstr>PMingLiU</vt:lpstr>
      <vt:lpstr>HanWangHeiHeavy</vt:lpstr>
      <vt:lpstr>Microsoft YaHei</vt:lpstr>
      <vt:lpstr>Arial Unicode MS</vt:lpstr>
      <vt:lpstr>Calibri Light</vt:lpstr>
      <vt:lpstr>PMingLiU</vt:lpstr>
      <vt:lpstr>Calibri</vt:lpstr>
      <vt:lpstr>FangSong</vt:lpstr>
      <vt:lpstr>DengXian Light</vt:lpstr>
      <vt:lpstr>KaiTi</vt:lpstr>
      <vt:lpstr>Office Theme</vt:lpstr>
      <vt:lpstr>《预备第二周》 幸福小組的威力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三、以“攻心为上、攻脑为下”取代理性辩论和知识传授。</vt:lpstr>
      <vt:lpstr>三、以“攻心为上、攻脑为下”取代理性辩论和知识传授。</vt:lpstr>
      <vt:lpstr>三、以“攻心为上、攻脑为下”取代理性辩论和知识传授。</vt:lpstr>
      <vt:lpstr>PowerPoint 演示文稿</vt:lpstr>
      <vt:lpstr>PowerPoint 演示文稿</vt:lpstr>
      <vt:lpstr>PowerPoint 演示文稿</vt:lpstr>
      <vt:lpstr>幸福小組（同工和Best)是照妖鏡，但为了上帝所託付的伟大福音使命而願意改变，幸福同工会经历生命真实的成长。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《预备第二周》 幸福小組的威力 </dc:title>
  <dc:creator>Guo, Angang</dc:creator>
  <cp:lastModifiedBy>Judy Xiang</cp:lastModifiedBy>
  <cp:revision>18</cp:revision>
  <dcterms:created xsi:type="dcterms:W3CDTF">2020-07-11T23:41:00Z</dcterms:created>
  <dcterms:modified xsi:type="dcterms:W3CDTF">2020-10-22T20:43:02Z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